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978" y="-72"/>
      </p:cViewPr>
      <p:guideLst>
        <p:guide orient="horz" pos="1941"/>
        <p:guide pos="3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E4692-0442-4D6E-BF98-542D1FED9B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B0812-68F2-4D9F-B2E8-29F6D73DF51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FD9B5-0B4C-44E4-81A9-20692865B3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10E39-34AB-4592-AFF5-165A060FC1E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BBAC-0BFF-49DC-82C0-1978251E6C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9EE9F-0AE5-4601-942A-C203F31F7B1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EA9C8-6DAA-4BD5-BD7D-CFD271A4F9B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12490-5D45-4892-9DFF-D67A570910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F5D3F-958E-48AE-9EF7-1749F0A34FD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FBBD0-E511-4718-8174-518592F5C6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47E9B-D153-4F1C-BA88-CD3575C7D7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EBB3030-EA52-47E4-97FD-1FD6C2BF8A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2.wmf"/><Relationship Id="rId18" Type="http://schemas.openxmlformats.org/officeDocument/2006/relationships/image" Target="../media/image17.emf"/><Relationship Id="rId3" Type="http://schemas.openxmlformats.org/officeDocument/2006/relationships/image" Target="../media/image2.emf"/><Relationship Id="rId7" Type="http://schemas.openxmlformats.org/officeDocument/2006/relationships/image" Target="../media/image6.wmf"/><Relationship Id="rId12" Type="http://schemas.openxmlformats.org/officeDocument/2006/relationships/image" Target="../media/image11.wmf"/><Relationship Id="rId17" Type="http://schemas.openxmlformats.org/officeDocument/2006/relationships/image" Target="../media/image16.wmf"/><Relationship Id="rId2" Type="http://schemas.openxmlformats.org/officeDocument/2006/relationships/image" Target="../media/image1.wmf"/><Relationship Id="rId16" Type="http://schemas.openxmlformats.org/officeDocument/2006/relationships/image" Target="../media/image1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11" Type="http://schemas.openxmlformats.org/officeDocument/2006/relationships/image" Target="../media/image10.emf"/><Relationship Id="rId5" Type="http://schemas.openxmlformats.org/officeDocument/2006/relationships/image" Target="../media/image4.wmf"/><Relationship Id="rId15" Type="http://schemas.openxmlformats.org/officeDocument/2006/relationships/image" Target="../media/image14.emf"/><Relationship Id="rId10" Type="http://schemas.openxmlformats.org/officeDocument/2006/relationships/image" Target="../media/image9.wmf"/><Relationship Id="rId19" Type="http://schemas.openxmlformats.org/officeDocument/2006/relationships/image" Target="../media/image18.emf"/><Relationship Id="rId4" Type="http://schemas.openxmlformats.org/officeDocument/2006/relationships/image" Target="../media/image3.wmf"/><Relationship Id="rId9" Type="http://schemas.openxmlformats.org/officeDocument/2006/relationships/image" Target="../media/image8.wmf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wmf"/><Relationship Id="rId18" Type="http://schemas.openxmlformats.org/officeDocument/2006/relationships/image" Target="../media/image35.wmf"/><Relationship Id="rId3" Type="http://schemas.openxmlformats.org/officeDocument/2006/relationships/image" Target="../media/image20.wmf"/><Relationship Id="rId21" Type="http://schemas.openxmlformats.org/officeDocument/2006/relationships/image" Target="../media/image38.wmf"/><Relationship Id="rId7" Type="http://schemas.openxmlformats.org/officeDocument/2006/relationships/image" Target="../media/image24.wmf"/><Relationship Id="rId12" Type="http://schemas.openxmlformats.org/officeDocument/2006/relationships/image" Target="../media/image29.wmf"/><Relationship Id="rId17" Type="http://schemas.openxmlformats.org/officeDocument/2006/relationships/image" Target="../media/image34.wmf"/><Relationship Id="rId2" Type="http://schemas.openxmlformats.org/officeDocument/2006/relationships/image" Target="../media/image19.wmf"/><Relationship Id="rId16" Type="http://schemas.openxmlformats.org/officeDocument/2006/relationships/image" Target="../media/image33.wmf"/><Relationship Id="rId20" Type="http://schemas.openxmlformats.org/officeDocument/2006/relationships/image" Target="../media/image3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image" Target="../media/image28.wmf"/><Relationship Id="rId5" Type="http://schemas.openxmlformats.org/officeDocument/2006/relationships/image" Target="../media/image22.wmf"/><Relationship Id="rId15" Type="http://schemas.openxmlformats.org/officeDocument/2006/relationships/image" Target="../media/image32.wmf"/><Relationship Id="rId10" Type="http://schemas.openxmlformats.org/officeDocument/2006/relationships/image" Target="../media/image27.wmf"/><Relationship Id="rId19" Type="http://schemas.openxmlformats.org/officeDocument/2006/relationships/image" Target="../media/image36.wmf"/><Relationship Id="rId4" Type="http://schemas.openxmlformats.org/officeDocument/2006/relationships/image" Target="../media/image21.emf"/><Relationship Id="rId9" Type="http://schemas.openxmlformats.org/officeDocument/2006/relationships/image" Target="../media/image26.wmf"/><Relationship Id="rId14" Type="http://schemas.openxmlformats.org/officeDocument/2006/relationships/image" Target="../media/image3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50.e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12" Type="http://schemas.openxmlformats.org/officeDocument/2006/relationships/image" Target="../media/image49.w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wmf"/><Relationship Id="rId11" Type="http://schemas.openxmlformats.org/officeDocument/2006/relationships/image" Target="../media/image48.wmf"/><Relationship Id="rId5" Type="http://schemas.openxmlformats.org/officeDocument/2006/relationships/image" Target="../media/image42.emf"/><Relationship Id="rId15" Type="http://schemas.openxmlformats.org/officeDocument/2006/relationships/image" Target="../media/image52.emf"/><Relationship Id="rId10" Type="http://schemas.openxmlformats.org/officeDocument/2006/relationships/image" Target="../media/image47.wmf"/><Relationship Id="rId4" Type="http://schemas.openxmlformats.org/officeDocument/2006/relationships/image" Target="../media/image41.wmf"/><Relationship Id="rId9" Type="http://schemas.openxmlformats.org/officeDocument/2006/relationships/image" Target="../media/image46.wmf"/><Relationship Id="rId14" Type="http://schemas.openxmlformats.org/officeDocument/2006/relationships/image" Target="../media/image5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9"/>
          <p:cNvPicPr>
            <a:picLocks noChangeArrowheads="1"/>
          </p:cNvPicPr>
          <p:nvPr/>
        </p:nvPicPr>
        <p:blipFill>
          <a:blip r:embed="rId2" cstate="print"/>
          <a:srcRect l="54416" t="21567" r="5998" b="47978"/>
          <a:stretch>
            <a:fillRect/>
          </a:stretch>
        </p:blipFill>
        <p:spPr bwMode="auto">
          <a:xfrm>
            <a:off x="2708275" y="8267700"/>
            <a:ext cx="647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95"/>
          <p:cNvSpPr>
            <a:spLocks noChangeArrowheads="1"/>
          </p:cNvSpPr>
          <p:nvPr/>
        </p:nvSpPr>
        <p:spPr bwMode="auto">
          <a:xfrm>
            <a:off x="404813" y="4005263"/>
            <a:ext cx="6338887" cy="230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8     </a:t>
            </a:r>
            <a:r>
              <a:rPr lang="en-US" sz="900" b="1"/>
              <a:t>γ-Hexalactone  </a:t>
            </a:r>
            <a:r>
              <a:rPr lang="en-US" sz="900"/>
              <a:t>                                                                                695-06-7          Lactone         coconut-like, fruity</a:t>
            </a:r>
            <a:r>
              <a:rPr lang="en-US" sz="900" baseline="30000"/>
              <a:t>1</a:t>
            </a:r>
            <a:endParaRPr lang="en-US" sz="900"/>
          </a:p>
        </p:txBody>
      </p:sp>
      <p:sp>
        <p:nvSpPr>
          <p:cNvPr id="2052" name="Rectangle 291"/>
          <p:cNvSpPr>
            <a:spLocks noChangeArrowheads="1"/>
          </p:cNvSpPr>
          <p:nvPr/>
        </p:nvSpPr>
        <p:spPr bwMode="auto">
          <a:xfrm>
            <a:off x="404813" y="3644900"/>
            <a:ext cx="6165850" cy="230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7     </a:t>
            </a:r>
            <a:r>
              <a:rPr lang="en-US" sz="900" b="1"/>
              <a:t>γ-Heptalaton</a:t>
            </a:r>
            <a:r>
              <a:rPr lang="en-US" sz="900"/>
              <a:t>e                                                                                  105-21-5          Lactone              coconut-like</a:t>
            </a:r>
            <a:r>
              <a:rPr lang="en-US" sz="900" baseline="30000"/>
              <a:t>w</a:t>
            </a:r>
            <a:endParaRPr lang="en-US" sz="900"/>
          </a:p>
        </p:txBody>
      </p:sp>
      <p:sp>
        <p:nvSpPr>
          <p:cNvPr id="2053" name="Rectangle 289"/>
          <p:cNvSpPr>
            <a:spLocks noChangeArrowheads="1"/>
          </p:cNvSpPr>
          <p:nvPr/>
        </p:nvSpPr>
        <p:spPr bwMode="auto">
          <a:xfrm>
            <a:off x="404813" y="3225800"/>
            <a:ext cx="609441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6     </a:t>
            </a:r>
            <a:r>
              <a:rPr lang="en-US" sz="900" b="1"/>
              <a:t>γ-Decalactone</a:t>
            </a:r>
            <a:r>
              <a:rPr lang="en-US" sz="900"/>
              <a:t>                                                                                  706-14-9          Lactone                peach-like</a:t>
            </a:r>
            <a:r>
              <a:rPr lang="en-US" sz="900" baseline="30000"/>
              <a:t>1</a:t>
            </a:r>
            <a:endParaRPr lang="en-US" sz="900"/>
          </a:p>
        </p:txBody>
      </p:sp>
      <p:pic>
        <p:nvPicPr>
          <p:cNvPr id="2054" name="Picture 294"/>
          <p:cNvPicPr>
            <a:picLocks noChangeAspect="1" noChangeArrowheads="1"/>
          </p:cNvPicPr>
          <p:nvPr/>
        </p:nvPicPr>
        <p:blipFill>
          <a:blip r:embed="rId3" cstate="print"/>
          <a:srcRect l="62048" t="16107" r="4247" b="26271"/>
          <a:stretch>
            <a:fillRect/>
          </a:stretch>
        </p:blipFill>
        <p:spPr bwMode="auto">
          <a:xfrm rot="4345672">
            <a:off x="2709863" y="3225800"/>
            <a:ext cx="51593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rrowheads="1"/>
          </p:cNvPicPr>
          <p:nvPr/>
        </p:nvPicPr>
        <p:blipFill>
          <a:blip r:embed="rId4" cstate="print"/>
          <a:srcRect l="51909" t="35617" r="8505" b="50740"/>
          <a:stretch>
            <a:fillRect/>
          </a:stretch>
        </p:blipFill>
        <p:spPr bwMode="auto">
          <a:xfrm>
            <a:off x="2422525" y="3152775"/>
            <a:ext cx="10795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271"/>
          <p:cNvSpPr>
            <a:spLocks noChangeArrowheads="1"/>
          </p:cNvSpPr>
          <p:nvPr/>
        </p:nvSpPr>
        <p:spPr bwMode="auto">
          <a:xfrm>
            <a:off x="404813" y="844550"/>
            <a:ext cx="62642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/>
              <a:t>1     </a:t>
            </a:r>
            <a:r>
              <a:rPr lang="en-US" sz="900" b="1"/>
              <a:t>3-Hexen-1-ol, acetate, (Z)-</a:t>
            </a:r>
            <a:r>
              <a:rPr lang="en-US" sz="900"/>
              <a:t>                                                            3681-71-8             Ester                    fruity</a:t>
            </a:r>
            <a:r>
              <a:rPr lang="en-US" sz="900" baseline="30000"/>
              <a:t>1</a:t>
            </a:r>
          </a:p>
        </p:txBody>
      </p:sp>
      <p:pic>
        <p:nvPicPr>
          <p:cNvPr id="2057" name="Picture 8"/>
          <p:cNvPicPr>
            <a:picLocks noChangeAspect="1" noChangeArrowheads="1"/>
          </p:cNvPicPr>
          <p:nvPr/>
        </p:nvPicPr>
        <p:blipFill>
          <a:blip r:embed="rId5" cstate="print"/>
          <a:srcRect l="49509" t="15813" b="56789"/>
          <a:stretch>
            <a:fillRect/>
          </a:stretch>
        </p:blipFill>
        <p:spPr bwMode="auto">
          <a:xfrm>
            <a:off x="2493963" y="711200"/>
            <a:ext cx="100806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Rectangle 275"/>
          <p:cNvSpPr>
            <a:spLocks noChangeArrowheads="1"/>
          </p:cNvSpPr>
          <p:nvPr/>
        </p:nvSpPr>
        <p:spPr bwMode="auto">
          <a:xfrm>
            <a:off x="404813" y="1276350"/>
            <a:ext cx="6048375" cy="438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/>
              <a:t>2     4-Methyl-5-penta-1,3-                                                                       185211             Lactone</a:t>
            </a:r>
          </a:p>
          <a:p>
            <a:pPr>
              <a:spcBef>
                <a:spcPct val="50000"/>
              </a:spcBef>
            </a:pPr>
            <a:r>
              <a:rPr lang="en-US" sz="900"/>
              <a:t>        dienyltetrahydrofuran-2-one</a:t>
            </a:r>
          </a:p>
        </p:txBody>
      </p:sp>
      <p:grpSp>
        <p:nvGrpSpPr>
          <p:cNvPr id="2059" name="Group 281"/>
          <p:cNvGrpSpPr>
            <a:grpSpLocks/>
          </p:cNvGrpSpPr>
          <p:nvPr/>
        </p:nvGrpSpPr>
        <p:grpSpPr bwMode="auto">
          <a:xfrm>
            <a:off x="2422525" y="1204913"/>
            <a:ext cx="936625" cy="431800"/>
            <a:chOff x="2069" y="943"/>
            <a:chExt cx="1043" cy="408"/>
          </a:xfrm>
        </p:grpSpPr>
        <p:pic>
          <p:nvPicPr>
            <p:cNvPr id="2090" name="Picture 277"/>
            <p:cNvPicPr>
              <a:picLocks noChangeAspect="1" noChangeArrowheads="1"/>
            </p:cNvPicPr>
            <p:nvPr/>
          </p:nvPicPr>
          <p:blipFill>
            <a:blip r:embed="rId6" cstate="print"/>
            <a:srcRect l="66673" t="23529" r="10756" b="46841"/>
            <a:stretch>
              <a:fillRect/>
            </a:stretch>
          </p:blipFill>
          <p:spPr bwMode="auto">
            <a:xfrm>
              <a:off x="2069" y="943"/>
              <a:ext cx="1043" cy="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91" name="Rectangle 280"/>
            <p:cNvSpPr>
              <a:spLocks noChangeArrowheads="1"/>
            </p:cNvSpPr>
            <p:nvPr/>
          </p:nvSpPr>
          <p:spPr bwMode="auto">
            <a:xfrm>
              <a:off x="2069" y="1033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0" name="Rectangle 282"/>
          <p:cNvSpPr>
            <a:spLocks noChangeArrowheads="1"/>
          </p:cNvSpPr>
          <p:nvPr/>
        </p:nvSpPr>
        <p:spPr bwMode="auto">
          <a:xfrm>
            <a:off x="404813" y="1839913"/>
            <a:ext cx="60483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/>
              <a:t>3      </a:t>
            </a:r>
            <a:r>
              <a:rPr lang="en-US" sz="900" b="1"/>
              <a:t>Acetic acid, hexyl ester</a:t>
            </a:r>
            <a:r>
              <a:rPr lang="en-US" sz="900"/>
              <a:t> 	                                                       142-92-7             Ester                      fruity</a:t>
            </a:r>
            <a:r>
              <a:rPr lang="en-US" sz="900" baseline="30000"/>
              <a:t>W</a:t>
            </a:r>
          </a:p>
        </p:txBody>
      </p:sp>
      <p:pic>
        <p:nvPicPr>
          <p:cNvPr id="2061" name="Picture 5"/>
          <p:cNvPicPr>
            <a:picLocks noChangeArrowheads="1"/>
          </p:cNvPicPr>
          <p:nvPr/>
        </p:nvPicPr>
        <p:blipFill>
          <a:blip r:embed="rId7" cstate="print"/>
          <a:srcRect l="22246" t="10924" r="3545" b="61678"/>
          <a:stretch>
            <a:fillRect/>
          </a:stretch>
        </p:blipFill>
        <p:spPr bwMode="auto">
          <a:xfrm>
            <a:off x="2349500" y="1636713"/>
            <a:ext cx="10810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Rectangle 284"/>
          <p:cNvSpPr>
            <a:spLocks noChangeArrowheads="1"/>
          </p:cNvSpPr>
          <p:nvPr/>
        </p:nvSpPr>
        <p:spPr bwMode="auto">
          <a:xfrm>
            <a:off x="260350" y="700088"/>
            <a:ext cx="6337300" cy="1366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3" name="Rectangle 286"/>
          <p:cNvSpPr>
            <a:spLocks noChangeArrowheads="1"/>
          </p:cNvSpPr>
          <p:nvPr/>
        </p:nvSpPr>
        <p:spPr bwMode="auto">
          <a:xfrm>
            <a:off x="415925" y="2433638"/>
            <a:ext cx="61595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4     </a:t>
            </a:r>
            <a:r>
              <a:rPr lang="en-US" sz="900" b="1"/>
              <a:t>2H-Pyran-2-one, 6-pentyl-</a:t>
            </a:r>
            <a:r>
              <a:rPr lang="en-US" sz="900"/>
              <a:t>	                                                     27593-23-3        Lactone                coconut-like</a:t>
            </a:r>
            <a:r>
              <a:rPr lang="en-US" sz="900" baseline="30000"/>
              <a:t>1</a:t>
            </a:r>
            <a:endParaRPr lang="en-US" sz="900"/>
          </a:p>
        </p:txBody>
      </p:sp>
      <p:pic>
        <p:nvPicPr>
          <p:cNvPr id="2064" name="Picture 6"/>
          <p:cNvPicPr>
            <a:picLocks noChangeArrowheads="1"/>
          </p:cNvPicPr>
          <p:nvPr/>
        </p:nvPicPr>
        <p:blipFill>
          <a:blip r:embed="rId8" cstate="print"/>
          <a:srcRect l="47000" t="21906" r="5998" b="56187"/>
          <a:stretch>
            <a:fillRect/>
          </a:stretch>
        </p:blipFill>
        <p:spPr bwMode="auto">
          <a:xfrm>
            <a:off x="2351088" y="2289175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5" name="Rectangle 287"/>
          <p:cNvSpPr>
            <a:spLocks noChangeArrowheads="1"/>
          </p:cNvSpPr>
          <p:nvPr/>
        </p:nvSpPr>
        <p:spPr bwMode="auto">
          <a:xfrm>
            <a:off x="404813" y="2852738"/>
            <a:ext cx="612775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5     </a:t>
            </a:r>
            <a:r>
              <a:rPr lang="en-US" sz="900" b="1"/>
              <a:t> δ-Decalactone</a:t>
            </a:r>
            <a:r>
              <a:rPr lang="en-US" sz="900"/>
              <a:t>                                                                                705-86-2           Lactone              coconut-like</a:t>
            </a:r>
            <a:r>
              <a:rPr lang="en-US" sz="900" baseline="30000"/>
              <a:t>1</a:t>
            </a:r>
            <a:endParaRPr lang="en-US" sz="900"/>
          </a:p>
        </p:txBody>
      </p:sp>
      <p:pic>
        <p:nvPicPr>
          <p:cNvPr id="2066" name="Picture 9"/>
          <p:cNvPicPr>
            <a:picLocks noChangeArrowheads="1"/>
          </p:cNvPicPr>
          <p:nvPr/>
        </p:nvPicPr>
        <p:blipFill>
          <a:blip r:embed="rId9" cstate="print"/>
          <a:srcRect l="14832" t="19131" r="43130" b="53470"/>
          <a:stretch>
            <a:fillRect/>
          </a:stretch>
        </p:blipFill>
        <p:spPr bwMode="auto">
          <a:xfrm>
            <a:off x="2493963" y="2720975"/>
            <a:ext cx="8636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4"/>
          <p:cNvPicPr>
            <a:picLocks noChangeArrowheads="1"/>
          </p:cNvPicPr>
          <p:nvPr/>
        </p:nvPicPr>
        <p:blipFill>
          <a:blip r:embed="rId10" cstate="print"/>
          <a:srcRect l="48528" t="35063" r="6979" b="45746"/>
          <a:stretch>
            <a:fillRect/>
          </a:stretch>
        </p:blipFill>
        <p:spPr bwMode="auto">
          <a:xfrm>
            <a:off x="2420938" y="4303713"/>
            <a:ext cx="1150937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8" name="Rectangle 297"/>
          <p:cNvSpPr>
            <a:spLocks noChangeArrowheads="1"/>
          </p:cNvSpPr>
          <p:nvPr/>
        </p:nvSpPr>
        <p:spPr bwMode="auto">
          <a:xfrm>
            <a:off x="404813" y="4378325"/>
            <a:ext cx="61864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9    </a:t>
            </a:r>
            <a:r>
              <a:rPr lang="en-US" sz="900" b="1"/>
              <a:t> γ-Octalactone </a:t>
            </a:r>
            <a:r>
              <a:rPr lang="en-US" sz="900"/>
              <a:t>                                                                                  104-50-7          Lactone              coconut-like</a:t>
            </a:r>
            <a:r>
              <a:rPr lang="en-US" sz="900" baseline="30000"/>
              <a:t>1</a:t>
            </a:r>
            <a:endParaRPr lang="en-US" sz="900"/>
          </a:p>
        </p:txBody>
      </p:sp>
      <p:pic>
        <p:nvPicPr>
          <p:cNvPr id="2069" name="Picture 300"/>
          <p:cNvPicPr>
            <a:picLocks noChangeAspect="1" noChangeArrowheads="1"/>
          </p:cNvPicPr>
          <p:nvPr/>
        </p:nvPicPr>
        <p:blipFill>
          <a:blip r:embed="rId11" cstate="print"/>
          <a:srcRect l="33864" t="16057" r="36093" b="35112"/>
          <a:stretch>
            <a:fillRect/>
          </a:stretch>
        </p:blipFill>
        <p:spPr bwMode="auto">
          <a:xfrm rot="4390020">
            <a:off x="2685257" y="3680618"/>
            <a:ext cx="406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0" name="Rectangle 301"/>
          <p:cNvSpPr>
            <a:spLocks noChangeArrowheads="1"/>
          </p:cNvSpPr>
          <p:nvPr/>
        </p:nvSpPr>
        <p:spPr bwMode="auto">
          <a:xfrm>
            <a:off x="333375" y="5032375"/>
            <a:ext cx="6018213" cy="230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10     </a:t>
            </a:r>
            <a:r>
              <a:rPr lang="en-US" sz="900" b="1"/>
              <a:t>2-Hexen-1-ol, acetate, (E)-</a:t>
            </a:r>
            <a:r>
              <a:rPr lang="en-US" sz="900"/>
              <a:t>                                                             2497-18-9	Ester	fruity</a:t>
            </a:r>
            <a:r>
              <a:rPr lang="en-US" sz="900" baseline="30000"/>
              <a:t>w</a:t>
            </a:r>
            <a:endParaRPr lang="en-US" sz="900"/>
          </a:p>
        </p:txBody>
      </p:sp>
      <p:pic>
        <p:nvPicPr>
          <p:cNvPr id="2071" name="Picture 6"/>
          <p:cNvPicPr>
            <a:picLocks noChangeArrowheads="1"/>
          </p:cNvPicPr>
          <p:nvPr/>
        </p:nvPicPr>
        <p:blipFill>
          <a:blip r:embed="rId12" cstate="print"/>
          <a:srcRect l="34624" t="24683" r="5998" b="56187"/>
          <a:stretch>
            <a:fillRect/>
          </a:stretch>
        </p:blipFill>
        <p:spPr bwMode="auto">
          <a:xfrm>
            <a:off x="2420938" y="4972050"/>
            <a:ext cx="12969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2" name="Rectangle 303"/>
          <p:cNvSpPr>
            <a:spLocks noChangeArrowheads="1"/>
          </p:cNvSpPr>
          <p:nvPr/>
        </p:nvSpPr>
        <p:spPr bwMode="auto">
          <a:xfrm>
            <a:off x="333375" y="5405438"/>
            <a:ext cx="6018213" cy="230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11    </a:t>
            </a:r>
            <a:r>
              <a:rPr lang="en-US" sz="900" b="1"/>
              <a:t>Acetic acid, 2-methylpropyl ester</a:t>
            </a:r>
            <a:r>
              <a:rPr lang="en-US" sz="900"/>
              <a:t>	                              110-19-0	Ester	fruity</a:t>
            </a:r>
            <a:r>
              <a:rPr lang="en-US" sz="900" baseline="30000"/>
              <a:t>w</a:t>
            </a:r>
            <a:endParaRPr lang="en-US" sz="900"/>
          </a:p>
        </p:txBody>
      </p:sp>
      <p:pic>
        <p:nvPicPr>
          <p:cNvPr id="2073" name="Picture 10"/>
          <p:cNvPicPr>
            <a:picLocks noChangeAspect="1" noChangeArrowheads="1"/>
          </p:cNvPicPr>
          <p:nvPr/>
        </p:nvPicPr>
        <p:blipFill>
          <a:blip r:embed="rId13" cstate="print"/>
          <a:srcRect l="57439" t="30096" r="7956" b="48010"/>
          <a:stretch>
            <a:fillRect/>
          </a:stretch>
        </p:blipFill>
        <p:spPr bwMode="auto">
          <a:xfrm>
            <a:off x="2636838" y="5240338"/>
            <a:ext cx="792162" cy="45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4" name="Rectangle 305"/>
          <p:cNvSpPr>
            <a:spLocks noChangeArrowheads="1"/>
          </p:cNvSpPr>
          <p:nvPr/>
        </p:nvSpPr>
        <p:spPr bwMode="auto">
          <a:xfrm>
            <a:off x="333375" y="5824538"/>
            <a:ext cx="6134100" cy="230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00"/>
              <a:t>12     </a:t>
            </a:r>
            <a:r>
              <a:rPr lang="en-US" sz="900" b="1"/>
              <a:t>γ-Jasmolactone</a:t>
            </a:r>
            <a:r>
              <a:rPr lang="en-US" sz="900"/>
              <a:t>	                                                         93787-95-2 	Lactone           peach-like</a:t>
            </a:r>
            <a:r>
              <a:rPr lang="en-US" sz="900" baseline="30000"/>
              <a:t>1</a:t>
            </a:r>
            <a:endParaRPr lang="en-US" sz="900"/>
          </a:p>
        </p:txBody>
      </p:sp>
      <p:pic>
        <p:nvPicPr>
          <p:cNvPr id="2075" name="Picture 306"/>
          <p:cNvPicPr preferRelativeResize="0">
            <a:picLocks noChangeArrowheads="1"/>
          </p:cNvPicPr>
          <p:nvPr/>
        </p:nvPicPr>
        <p:blipFill>
          <a:blip r:embed="rId14" cstate="print"/>
          <a:srcRect l="37077" t="24582" r="8505" b="59030"/>
          <a:stretch>
            <a:fillRect/>
          </a:stretch>
        </p:blipFill>
        <p:spPr bwMode="auto">
          <a:xfrm>
            <a:off x="2492375" y="5764213"/>
            <a:ext cx="11525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6" name="Rectangle 307"/>
          <p:cNvSpPr>
            <a:spLocks noChangeArrowheads="1"/>
          </p:cNvSpPr>
          <p:nvPr/>
        </p:nvSpPr>
        <p:spPr bwMode="auto">
          <a:xfrm>
            <a:off x="260350" y="2212975"/>
            <a:ext cx="6337300" cy="2524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7" name="Rectangle 308"/>
          <p:cNvSpPr>
            <a:spLocks noChangeArrowheads="1"/>
          </p:cNvSpPr>
          <p:nvPr/>
        </p:nvSpPr>
        <p:spPr bwMode="auto">
          <a:xfrm>
            <a:off x="260350" y="4814888"/>
            <a:ext cx="6337300" cy="1309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8" name="Rectangle 309"/>
          <p:cNvSpPr>
            <a:spLocks noChangeArrowheads="1"/>
          </p:cNvSpPr>
          <p:nvPr/>
        </p:nvSpPr>
        <p:spPr bwMode="auto">
          <a:xfrm>
            <a:off x="333375" y="6540500"/>
            <a:ext cx="5670550" cy="2549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lain" startAt="13"/>
            </a:pPr>
            <a:r>
              <a:rPr lang="en-US" sz="900"/>
              <a:t>1,3,8-p-Menthatriene	                                                         21195-59-5          Terpenoid</a:t>
            </a:r>
          </a:p>
          <a:p>
            <a:pPr marL="342900" indent="-342900"/>
            <a:endParaRPr lang="en-US" sz="900"/>
          </a:p>
          <a:p>
            <a:pPr marL="342900" indent="-342900"/>
            <a:r>
              <a:rPr lang="en-US" sz="900"/>
              <a:t>	</a:t>
            </a:r>
          </a:p>
          <a:p>
            <a:pPr marL="342900" indent="-342900">
              <a:buFontTx/>
              <a:buAutoNum type="arabicPlain" startAt="14"/>
            </a:pPr>
            <a:r>
              <a:rPr lang="en-US" sz="900"/>
              <a:t>1-Cyclohexene-1-carboxaldehyde                                                     432-25-7</a:t>
            </a:r>
          </a:p>
          <a:p>
            <a:pPr marL="342900" indent="-342900"/>
            <a:r>
              <a:rPr lang="en-US" sz="900"/>
              <a:t>           -2,6,6-trimethyl-		</a:t>
            </a:r>
          </a:p>
          <a:p>
            <a:pPr marL="342900" indent="-342900"/>
            <a:endParaRPr lang="en-US" sz="900"/>
          </a:p>
          <a:p>
            <a:pPr marL="342900" indent="-342900"/>
            <a:r>
              <a:rPr lang="en-US" sz="900"/>
              <a:t>	</a:t>
            </a:r>
          </a:p>
          <a:p>
            <a:pPr marL="342900" indent="-342900">
              <a:buFontTx/>
              <a:buAutoNum type="arabicPlain" startAt="15"/>
            </a:pPr>
            <a:r>
              <a:rPr lang="en-US" sz="900"/>
              <a:t>3,6-Dimethyl-2,3,3α,4,5,7                                                                70786-44-6</a:t>
            </a:r>
          </a:p>
          <a:p>
            <a:pPr marL="342900" indent="-342900"/>
            <a:r>
              <a:rPr lang="en-US" sz="900"/>
              <a:t>           α-hexahydrobenzofuran		</a:t>
            </a:r>
          </a:p>
          <a:p>
            <a:pPr marL="342900" indent="-342900"/>
            <a:r>
              <a:rPr lang="en-US" sz="900"/>
              <a:t>	</a:t>
            </a:r>
          </a:p>
          <a:p>
            <a:pPr marL="342900" indent="-342900"/>
            <a:endParaRPr lang="en-US" sz="900"/>
          </a:p>
          <a:p>
            <a:pPr marL="342900" indent="-342900">
              <a:buFontTx/>
              <a:buAutoNum type="arabicPlain" startAt="16"/>
            </a:pPr>
            <a:r>
              <a:rPr lang="en-US" sz="900"/>
              <a:t>4-Acetyl-1-methylcyclohexene	                             70286-20-3          Terpenoid</a:t>
            </a:r>
          </a:p>
          <a:p>
            <a:pPr marL="342900" indent="-342900"/>
            <a:endParaRPr lang="en-US" sz="900"/>
          </a:p>
          <a:p>
            <a:pPr marL="342900" indent="-342900"/>
            <a:r>
              <a:rPr lang="en-US" sz="900"/>
              <a:t>	</a:t>
            </a:r>
          </a:p>
          <a:p>
            <a:pPr marL="342900" indent="-342900">
              <a:buFontTx/>
              <a:buAutoNum type="arabicPlain" startAt="17"/>
            </a:pPr>
            <a:r>
              <a:rPr lang="en-US" sz="900"/>
              <a:t>Benzene, 1-ethyl-3,5-dimethyl-	                              934-74-7</a:t>
            </a:r>
          </a:p>
          <a:p>
            <a:pPr marL="342900" indent="-342900">
              <a:buFontTx/>
              <a:buAutoNum type="arabicPlain" startAt="17"/>
            </a:pPr>
            <a:endParaRPr lang="en-US" sz="900"/>
          </a:p>
          <a:p>
            <a:pPr marL="342900" indent="-342900"/>
            <a:r>
              <a:rPr lang="en-US" sz="900"/>
              <a:t>		</a:t>
            </a:r>
          </a:p>
          <a:p>
            <a:pPr marL="342900" indent="-342900"/>
            <a:r>
              <a:rPr lang="en-US" sz="900"/>
              <a:t>18	Benzene, 4-ethenyl-1,2-dimethyl-                                                    27831-13-6		</a:t>
            </a:r>
          </a:p>
        </p:txBody>
      </p:sp>
      <p:pic>
        <p:nvPicPr>
          <p:cNvPr id="2079" name="Picture 310"/>
          <p:cNvPicPr>
            <a:picLocks noChangeAspect="1" noChangeArrowheads="1"/>
          </p:cNvPicPr>
          <p:nvPr/>
        </p:nvPicPr>
        <p:blipFill>
          <a:blip r:embed="rId15" cstate="print"/>
          <a:srcRect l="28345" t="14432" r="44791" b="27946"/>
          <a:stretch>
            <a:fillRect/>
          </a:stretch>
        </p:blipFill>
        <p:spPr bwMode="auto">
          <a:xfrm rot="5400000">
            <a:off x="2847975" y="6257925"/>
            <a:ext cx="3000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Picture 7"/>
          <p:cNvPicPr>
            <a:picLocks noChangeArrowheads="1"/>
          </p:cNvPicPr>
          <p:nvPr/>
        </p:nvPicPr>
        <p:blipFill>
          <a:blip r:embed="rId16" cstate="print"/>
          <a:srcRect l="69247" t="32831" r="6052" b="45262"/>
          <a:stretch>
            <a:fillRect/>
          </a:stretch>
        </p:blipFill>
        <p:spPr bwMode="auto">
          <a:xfrm>
            <a:off x="2781300" y="6827838"/>
            <a:ext cx="576263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Picture 9"/>
          <p:cNvPicPr>
            <a:picLocks noChangeArrowheads="1"/>
          </p:cNvPicPr>
          <p:nvPr/>
        </p:nvPicPr>
        <p:blipFill>
          <a:blip r:embed="rId17" cstate="print"/>
          <a:srcRect l="17285" t="21907" r="20883" b="50755"/>
          <a:stretch>
            <a:fillRect/>
          </a:stretch>
        </p:blipFill>
        <p:spPr bwMode="auto">
          <a:xfrm>
            <a:off x="2565400" y="7404100"/>
            <a:ext cx="9350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313"/>
          <p:cNvPicPr>
            <a:picLocks noChangeAspect="1" noChangeArrowheads="1"/>
          </p:cNvPicPr>
          <p:nvPr/>
        </p:nvPicPr>
        <p:blipFill>
          <a:blip r:embed="rId18" cstate="print"/>
          <a:srcRect l="69267" t="13821" r="16295" b="60823"/>
          <a:stretch>
            <a:fillRect/>
          </a:stretch>
        </p:blipFill>
        <p:spPr bwMode="auto">
          <a:xfrm rot="-5400000">
            <a:off x="2888457" y="7655718"/>
            <a:ext cx="431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3" name="Picture 316"/>
          <p:cNvPicPr>
            <a:picLocks noChangeAspect="1" noChangeArrowheads="1"/>
          </p:cNvPicPr>
          <p:nvPr/>
        </p:nvPicPr>
        <p:blipFill>
          <a:blip r:embed="rId19" cstate="print"/>
          <a:srcRect l="19267" t="16107" r="36374" b="35468"/>
          <a:stretch>
            <a:fillRect/>
          </a:stretch>
        </p:blipFill>
        <p:spPr bwMode="auto">
          <a:xfrm rot="5400000">
            <a:off x="2817019" y="8663781"/>
            <a:ext cx="504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84" name="Rectangle 317"/>
          <p:cNvSpPr>
            <a:spLocks noChangeArrowheads="1"/>
          </p:cNvSpPr>
          <p:nvPr/>
        </p:nvSpPr>
        <p:spPr bwMode="auto">
          <a:xfrm>
            <a:off x="260350" y="6272213"/>
            <a:ext cx="6337300" cy="3076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5" name="Rectangle 318"/>
          <p:cNvSpPr>
            <a:spLocks noChangeArrowheads="1"/>
          </p:cNvSpPr>
          <p:nvPr/>
        </p:nvSpPr>
        <p:spPr bwMode="auto">
          <a:xfrm>
            <a:off x="333375" y="339725"/>
            <a:ext cx="6524625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/>
              <a:t>Nº              VOCs*                                Structure                          CAS Nº           Group        Odor description**</a:t>
            </a:r>
          </a:p>
        </p:txBody>
      </p:sp>
      <p:sp>
        <p:nvSpPr>
          <p:cNvPr id="2086" name="Rectangle 319"/>
          <p:cNvSpPr>
            <a:spLocks noChangeArrowheads="1"/>
          </p:cNvSpPr>
          <p:nvPr/>
        </p:nvSpPr>
        <p:spPr bwMode="auto">
          <a:xfrm>
            <a:off x="257175" y="695325"/>
            <a:ext cx="215900" cy="215900"/>
          </a:xfrm>
          <a:prstGeom prst="rect">
            <a:avLst/>
          </a:prstGeom>
          <a:solidFill>
            <a:srgbClr val="80808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C1</a:t>
            </a:r>
          </a:p>
        </p:txBody>
      </p:sp>
      <p:sp>
        <p:nvSpPr>
          <p:cNvPr id="2087" name="Rectangle 321"/>
          <p:cNvSpPr>
            <a:spLocks noChangeArrowheads="1"/>
          </p:cNvSpPr>
          <p:nvPr/>
        </p:nvSpPr>
        <p:spPr bwMode="auto">
          <a:xfrm>
            <a:off x="266700" y="221932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C2</a:t>
            </a:r>
          </a:p>
        </p:txBody>
      </p:sp>
      <p:sp>
        <p:nvSpPr>
          <p:cNvPr id="2088" name="Rectangle 322"/>
          <p:cNvSpPr>
            <a:spLocks noChangeArrowheads="1"/>
          </p:cNvSpPr>
          <p:nvPr/>
        </p:nvSpPr>
        <p:spPr bwMode="auto">
          <a:xfrm>
            <a:off x="263525" y="481647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C3</a:t>
            </a:r>
          </a:p>
        </p:txBody>
      </p:sp>
      <p:sp>
        <p:nvSpPr>
          <p:cNvPr id="2089" name="Rectangle 323"/>
          <p:cNvSpPr>
            <a:spLocks noChangeArrowheads="1"/>
          </p:cNvSpPr>
          <p:nvPr/>
        </p:nvSpPr>
        <p:spPr bwMode="auto">
          <a:xfrm>
            <a:off x="269875" y="627062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5"/>
          <p:cNvSpPr>
            <a:spLocks noChangeArrowheads="1"/>
          </p:cNvSpPr>
          <p:nvPr/>
        </p:nvSpPr>
        <p:spPr bwMode="auto">
          <a:xfrm>
            <a:off x="295275" y="4786313"/>
            <a:ext cx="6334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lain" startAt="28"/>
            </a:pPr>
            <a:r>
              <a:rPr lang="es-ES" sz="900"/>
              <a:t>Acetaldehyde,                                                                                26532-25-1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           (3,3-dimethylcyclohexylidene)-, (E)-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	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29	Acetic acid, 2-ethylhexyl ester	                             103-09-3	Ester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</a:t>
            </a:r>
          </a:p>
          <a:p>
            <a:pPr marL="342900" indent="-342900">
              <a:spcBef>
                <a:spcPct val="50000"/>
              </a:spcBef>
              <a:buFontTx/>
              <a:buAutoNum type="arabicPlain" startAt="30"/>
            </a:pPr>
            <a:r>
              <a:rPr lang="es-ES" sz="900"/>
              <a:t>Acetic acid, butyl ester	                                                          123-86-4	Ester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31      </a:t>
            </a:r>
            <a:r>
              <a:rPr lang="es-ES" sz="900" b="1"/>
              <a:t> Benzophenone</a:t>
            </a:r>
            <a:r>
              <a:rPr lang="es-ES" sz="900"/>
              <a:t>	                                                          119-61-9	                            balsamic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  <a:buFontTx/>
              <a:buAutoNum type="arabicPlain" startAt="32"/>
            </a:pPr>
            <a:r>
              <a:rPr lang="es-ES" sz="900"/>
              <a:t>Bicyclo[2.2.1]heptan-2-one                                                              464-48-2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            1,7,7-trimethyl-, (1S)-			</a:t>
            </a:r>
          </a:p>
        </p:txBody>
      </p:sp>
      <p:pic>
        <p:nvPicPr>
          <p:cNvPr id="3075" name="Picture 8"/>
          <p:cNvPicPr>
            <a:picLocks noChangeAspect="1" noChangeArrowheads="1"/>
          </p:cNvPicPr>
          <p:nvPr/>
        </p:nvPicPr>
        <p:blipFill>
          <a:blip r:embed="rId2" cstate="print"/>
          <a:srcRect l="37929" t="20274" r="5232" b="56454"/>
          <a:stretch>
            <a:fillRect/>
          </a:stretch>
        </p:blipFill>
        <p:spPr bwMode="auto">
          <a:xfrm>
            <a:off x="2816225" y="5741988"/>
            <a:ext cx="8318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33375" y="366713"/>
            <a:ext cx="5275263" cy="1200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Tx/>
              <a:buAutoNum type="arabicPlain" startAt="19"/>
            </a:pPr>
            <a:r>
              <a:rPr lang="es-ES" sz="900"/>
              <a:t>1H-2-Indenone,2,4,5,6,7,7                                                                   n.a.</a:t>
            </a:r>
          </a:p>
          <a:p>
            <a:pPr marL="342900" indent="-342900"/>
            <a:r>
              <a:rPr lang="es-ES" sz="900"/>
              <a:t>          α-hexahydro-3-(1-methylethyl)-7α-methyl</a:t>
            </a:r>
          </a:p>
          <a:p>
            <a:pPr marL="342900" indent="-342900"/>
            <a:r>
              <a:rPr lang="es-ES" sz="900"/>
              <a:t>		</a:t>
            </a:r>
          </a:p>
          <a:p>
            <a:pPr marL="342900" indent="-342900"/>
            <a:endParaRPr lang="es-ES" sz="900"/>
          </a:p>
          <a:p>
            <a:pPr marL="342900" indent="-342900">
              <a:buFontTx/>
              <a:buAutoNum type="arabicPlain" startAt="20"/>
            </a:pPr>
            <a:r>
              <a:rPr lang="es-ES" sz="900"/>
              <a:t>2H-Pyran, 3,4-dihydro-6-methyl-	                            16015-11-5</a:t>
            </a:r>
          </a:p>
          <a:p>
            <a:pPr marL="342900" indent="-342900">
              <a:buFontTx/>
              <a:buAutoNum type="arabicPlain" startAt="20"/>
            </a:pPr>
            <a:endParaRPr lang="es-ES" sz="900"/>
          </a:p>
          <a:p>
            <a:pPr marL="342900" indent="-342900"/>
            <a:r>
              <a:rPr lang="es-ES" sz="900"/>
              <a:t>	</a:t>
            </a:r>
          </a:p>
          <a:p>
            <a:pPr marL="342900" indent="-342900"/>
            <a:r>
              <a:rPr lang="es-ES" sz="900"/>
              <a:t>21	</a:t>
            </a:r>
            <a:r>
              <a:rPr lang="es-ES" sz="900" b="1"/>
              <a:t>cis-Linaloloxide</a:t>
            </a:r>
            <a:r>
              <a:rPr lang="es-ES" sz="900"/>
              <a:t>	                                                              n.a .              Terpenoid</a:t>
            </a:r>
          </a:p>
        </p:txBody>
      </p:sp>
      <p:grpSp>
        <p:nvGrpSpPr>
          <p:cNvPr id="3077" name="Group 8"/>
          <p:cNvGrpSpPr>
            <a:grpSpLocks/>
          </p:cNvGrpSpPr>
          <p:nvPr/>
        </p:nvGrpSpPr>
        <p:grpSpPr bwMode="auto">
          <a:xfrm>
            <a:off x="2930525" y="260350"/>
            <a:ext cx="869950" cy="525463"/>
            <a:chOff x="1570" y="1850"/>
            <a:chExt cx="908" cy="499"/>
          </a:xfrm>
        </p:grpSpPr>
        <p:pic>
          <p:nvPicPr>
            <p:cNvPr id="3109" name="Picture 6"/>
            <p:cNvPicPr>
              <a:picLocks noChangeArrowheads="1"/>
            </p:cNvPicPr>
            <p:nvPr/>
          </p:nvPicPr>
          <p:blipFill>
            <a:blip r:embed="rId3" cstate="print"/>
            <a:srcRect l="14832" t="21907" r="35660" b="47978"/>
            <a:stretch>
              <a:fillRect/>
            </a:stretch>
          </p:blipFill>
          <p:spPr bwMode="auto">
            <a:xfrm>
              <a:off x="1570" y="1850"/>
              <a:ext cx="908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0" name="Rectangle 7"/>
            <p:cNvSpPr>
              <a:spLocks noChangeArrowheads="1"/>
            </p:cNvSpPr>
            <p:nvPr/>
          </p:nvSpPr>
          <p:spPr bwMode="auto">
            <a:xfrm>
              <a:off x="2432" y="1949"/>
              <a:ext cx="46" cy="9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078" name="Picture 10"/>
          <p:cNvPicPr>
            <a:picLocks noChangeAspect="1" noChangeArrowheads="1"/>
          </p:cNvPicPr>
          <p:nvPr/>
        </p:nvPicPr>
        <p:blipFill>
          <a:blip r:embed="rId4" cstate="print"/>
          <a:srcRect l="66975" t="16989" r="22787" b="27284"/>
          <a:stretch>
            <a:fillRect/>
          </a:stretch>
        </p:blipFill>
        <p:spPr bwMode="auto">
          <a:xfrm rot="-5400000">
            <a:off x="2893219" y="650081"/>
            <a:ext cx="38735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1"/>
          <p:cNvPicPr>
            <a:picLocks noChangeArrowheads="1"/>
          </p:cNvPicPr>
          <p:nvPr/>
        </p:nvPicPr>
        <p:blipFill>
          <a:blip r:embed="rId5" cstate="print"/>
          <a:srcRect l="31407" t="19855" r="4581" b="52142"/>
          <a:stretch>
            <a:fillRect/>
          </a:stretch>
        </p:blipFill>
        <p:spPr bwMode="auto">
          <a:xfrm>
            <a:off x="2692400" y="1190625"/>
            <a:ext cx="1168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60350" y="176213"/>
            <a:ext cx="6337300" cy="1443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14"/>
          <p:cNvSpPr>
            <a:spLocks noChangeArrowheads="1"/>
          </p:cNvSpPr>
          <p:nvPr/>
        </p:nvSpPr>
        <p:spPr bwMode="auto">
          <a:xfrm>
            <a:off x="323850" y="1931988"/>
            <a:ext cx="6276975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22       </a:t>
            </a:r>
            <a:r>
              <a:rPr lang="es-ES" sz="900" b="1"/>
              <a:t>Acetic acid, phenylmethyl ester</a:t>
            </a:r>
            <a:r>
              <a:rPr lang="es-ES" sz="900"/>
              <a:t>                            	140-11-4	Ester	floral</a:t>
            </a:r>
            <a:r>
              <a:rPr lang="en-US" sz="900" baseline="30000"/>
              <a:t> 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  <a:buFontTx/>
              <a:buAutoNum type="arabicPlain" startAt="23"/>
            </a:pPr>
            <a:r>
              <a:rPr lang="es-ES" sz="900"/>
              <a:t>Benzene, 1-methyl-2-(1-methylethyl)-                        	535-77-3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	</a:t>
            </a:r>
          </a:p>
          <a:p>
            <a:pPr marL="342900" indent="-342900">
              <a:spcBef>
                <a:spcPct val="50000"/>
              </a:spcBef>
              <a:buFontTx/>
              <a:buAutoNum type="arabicPlain" startAt="24"/>
            </a:pPr>
            <a:r>
              <a:rPr lang="es-ES" sz="900"/>
              <a:t>Ethanone, 1-(4-methylphenyl)-                                    	122-00-9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25	</a:t>
            </a:r>
            <a:r>
              <a:rPr lang="es-ES" sz="900" b="1"/>
              <a:t>p-Cymene</a:t>
            </a:r>
            <a:r>
              <a:rPr lang="es-ES" sz="900"/>
              <a:t>                                                              	99-87-6             Terpenoid	</a:t>
            </a:r>
          </a:p>
        </p:txBody>
      </p:sp>
      <p:sp>
        <p:nvSpPr>
          <p:cNvPr id="3082" name="Rectangle 15"/>
          <p:cNvSpPr>
            <a:spLocks noChangeArrowheads="1"/>
          </p:cNvSpPr>
          <p:nvPr/>
        </p:nvSpPr>
        <p:spPr bwMode="auto">
          <a:xfrm>
            <a:off x="247650" y="1697038"/>
            <a:ext cx="6337300" cy="1747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83" name="Picture 5"/>
          <p:cNvPicPr>
            <a:picLocks noChangeArrowheads="1"/>
          </p:cNvPicPr>
          <p:nvPr/>
        </p:nvPicPr>
        <p:blipFill>
          <a:blip r:embed="rId6" cstate="print"/>
          <a:srcRect l="17339" t="12314" r="45148" b="63060"/>
          <a:stretch>
            <a:fillRect/>
          </a:stretch>
        </p:blipFill>
        <p:spPr bwMode="auto">
          <a:xfrm>
            <a:off x="2882900" y="1836738"/>
            <a:ext cx="806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7"/>
          <p:cNvPicPr>
            <a:picLocks noChangeArrowheads="1"/>
          </p:cNvPicPr>
          <p:nvPr/>
        </p:nvPicPr>
        <p:blipFill>
          <a:blip r:embed="rId7" cstate="print"/>
          <a:srcRect l="14722" t="22812" r="37622" b="38382"/>
          <a:stretch>
            <a:fillRect/>
          </a:stretch>
        </p:blipFill>
        <p:spPr bwMode="auto">
          <a:xfrm>
            <a:off x="2835275" y="2192338"/>
            <a:ext cx="577850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8"/>
          <p:cNvPicPr>
            <a:picLocks noChangeAspect="1" noChangeArrowheads="1"/>
          </p:cNvPicPr>
          <p:nvPr/>
        </p:nvPicPr>
        <p:blipFill>
          <a:blip r:embed="rId8" cstate="print"/>
          <a:srcRect l="14781" t="24710" r="62009" b="40155"/>
          <a:stretch>
            <a:fillRect/>
          </a:stretch>
        </p:blipFill>
        <p:spPr bwMode="auto">
          <a:xfrm>
            <a:off x="2905125" y="2663825"/>
            <a:ext cx="8667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9"/>
          <p:cNvPicPr>
            <a:picLocks noChangeArrowheads="1"/>
          </p:cNvPicPr>
          <p:nvPr/>
        </p:nvPicPr>
        <p:blipFill>
          <a:blip r:embed="rId9" cstate="print"/>
          <a:srcRect l="17012" t="27882" r="25191" b="45262"/>
          <a:stretch>
            <a:fillRect/>
          </a:stretch>
        </p:blipFill>
        <p:spPr bwMode="auto">
          <a:xfrm>
            <a:off x="2863850" y="3071813"/>
            <a:ext cx="777875" cy="32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7" name="Rectangle 20"/>
          <p:cNvSpPr>
            <a:spLocks noChangeArrowheads="1"/>
          </p:cNvSpPr>
          <p:nvPr/>
        </p:nvSpPr>
        <p:spPr bwMode="auto">
          <a:xfrm>
            <a:off x="314325" y="3760788"/>
            <a:ext cx="62674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26      </a:t>
            </a:r>
            <a:r>
              <a:rPr lang="es-ES" sz="900" b="1"/>
              <a:t>Ethanol</a:t>
            </a:r>
            <a:r>
              <a:rPr lang="es-ES" sz="900"/>
              <a:t>	                                                                                       64-17-5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	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27	</a:t>
            </a:r>
            <a:r>
              <a:rPr lang="es-ES" sz="900" b="1"/>
              <a:t>Ethyl Acetate</a:t>
            </a:r>
            <a:r>
              <a:rPr lang="es-ES" sz="900"/>
              <a:t>	                                                         141-78-6	Ester	fruity</a:t>
            </a:r>
            <a:r>
              <a:rPr lang="en-US" sz="900" baseline="30000"/>
              <a:t>2</a:t>
            </a:r>
            <a:endParaRPr lang="es-ES" sz="900"/>
          </a:p>
        </p:txBody>
      </p:sp>
      <p:pic>
        <p:nvPicPr>
          <p:cNvPr id="3088" name="Picture 457"/>
          <p:cNvPicPr preferRelativeResize="0">
            <a:picLocks noChangeArrowheads="1"/>
          </p:cNvPicPr>
          <p:nvPr/>
        </p:nvPicPr>
        <p:blipFill>
          <a:blip r:embed="rId10" cstate="print"/>
          <a:srcRect l="58202" t="17371" r="13078" b="65500"/>
          <a:stretch>
            <a:fillRect/>
          </a:stretch>
        </p:blipFill>
        <p:spPr bwMode="auto">
          <a:xfrm>
            <a:off x="2900363" y="3721100"/>
            <a:ext cx="636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455"/>
          <p:cNvPicPr>
            <a:picLocks noChangeAspect="1" noChangeArrowheads="1"/>
          </p:cNvPicPr>
          <p:nvPr/>
        </p:nvPicPr>
        <p:blipFill>
          <a:blip r:embed="rId11" cstate="print"/>
          <a:srcRect l="40218" t="28227" r="15695" b="45596"/>
          <a:stretch>
            <a:fillRect/>
          </a:stretch>
        </p:blipFill>
        <p:spPr bwMode="auto">
          <a:xfrm>
            <a:off x="2833688" y="4067175"/>
            <a:ext cx="769937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0" name="Rectangle 23"/>
          <p:cNvSpPr>
            <a:spLocks noChangeArrowheads="1"/>
          </p:cNvSpPr>
          <p:nvPr/>
        </p:nvSpPr>
        <p:spPr bwMode="auto">
          <a:xfrm>
            <a:off x="238125" y="3525838"/>
            <a:ext cx="6337300" cy="9667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91" name="Picture 9"/>
          <p:cNvPicPr>
            <a:picLocks noChangeArrowheads="1"/>
          </p:cNvPicPr>
          <p:nvPr/>
        </p:nvPicPr>
        <p:blipFill>
          <a:blip r:embed="rId12" cstate="print"/>
          <a:srcRect l="52998" t="14484" r="11124" b="59384"/>
          <a:stretch>
            <a:fillRect/>
          </a:stretch>
        </p:blipFill>
        <p:spPr bwMode="auto">
          <a:xfrm>
            <a:off x="2835275" y="4730750"/>
            <a:ext cx="7874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4"/>
          <p:cNvPicPr>
            <a:picLocks noChangeArrowheads="1"/>
          </p:cNvPicPr>
          <p:nvPr/>
        </p:nvPicPr>
        <p:blipFill>
          <a:blip r:embed="rId13" cstate="print"/>
          <a:srcRect l="44820" t="24985" r="5234" b="51326"/>
          <a:stretch>
            <a:fillRect/>
          </a:stretch>
        </p:blipFill>
        <p:spPr bwMode="auto">
          <a:xfrm>
            <a:off x="2568575" y="5208588"/>
            <a:ext cx="1111250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7"/>
          <p:cNvPicPr>
            <a:picLocks noChangeArrowheads="1"/>
          </p:cNvPicPr>
          <p:nvPr/>
        </p:nvPicPr>
        <p:blipFill>
          <a:blip r:embed="rId14" cstate="print"/>
          <a:srcRect l="51691" t="12674" r="10796" b="63005"/>
          <a:stretch>
            <a:fillRect/>
          </a:stretch>
        </p:blipFill>
        <p:spPr bwMode="auto">
          <a:xfrm>
            <a:off x="2921000" y="6094413"/>
            <a:ext cx="596900" cy="42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6"/>
          <p:cNvPicPr>
            <a:picLocks noChangeArrowheads="1"/>
          </p:cNvPicPr>
          <p:nvPr/>
        </p:nvPicPr>
        <p:blipFill>
          <a:blip r:embed="rId15" cstate="print"/>
          <a:srcRect l="18648" t="12311" r="49400" b="57936"/>
          <a:stretch>
            <a:fillRect/>
          </a:stretch>
        </p:blipFill>
        <p:spPr bwMode="auto">
          <a:xfrm>
            <a:off x="2911475" y="6497638"/>
            <a:ext cx="58737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5" name="Rectangle 31"/>
          <p:cNvSpPr>
            <a:spLocks noChangeArrowheads="1"/>
          </p:cNvSpPr>
          <p:nvPr/>
        </p:nvSpPr>
        <p:spPr bwMode="auto">
          <a:xfrm>
            <a:off x="238125" y="4564063"/>
            <a:ext cx="6337300" cy="253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6" name="Rectangle 32"/>
          <p:cNvSpPr>
            <a:spLocks noChangeArrowheads="1"/>
          </p:cNvSpPr>
          <p:nvPr/>
        </p:nvSpPr>
        <p:spPr bwMode="auto">
          <a:xfrm>
            <a:off x="295275" y="7329488"/>
            <a:ext cx="6372225" cy="251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33       </a:t>
            </a:r>
            <a:r>
              <a:rPr lang="es-ES" sz="900" b="1"/>
              <a:t>Heptanoic acid</a:t>
            </a:r>
            <a:r>
              <a:rPr lang="es-ES" sz="900"/>
              <a:t>	                                                            111-14-8         Carboxilic acid	</a:t>
            </a:r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34</a:t>
            </a:r>
            <a:r>
              <a:rPr lang="es-ES" sz="900" b="1"/>
              <a:t>       Hexanoic acid</a:t>
            </a:r>
            <a:r>
              <a:rPr lang="es-ES" sz="900"/>
              <a:t>	                                                            142-62-1         Carboxilic acid	</a:t>
            </a:r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35       </a:t>
            </a:r>
            <a:r>
              <a:rPr lang="es-ES" sz="900" b="1"/>
              <a:t>Hexanoic acid, 2-ethyl-</a:t>
            </a:r>
            <a:r>
              <a:rPr lang="es-ES" sz="900"/>
              <a:t>	                                                            149-57-5          Carboxilic acid	</a:t>
            </a:r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36       </a:t>
            </a:r>
            <a:r>
              <a:rPr lang="es-ES" sz="900" b="1"/>
              <a:t>Nonanoic acid</a:t>
            </a:r>
            <a:r>
              <a:rPr lang="es-ES" sz="900"/>
              <a:t>	                                                            112-05-0          Carboxilic acid	</a:t>
            </a:r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37       </a:t>
            </a:r>
            <a:r>
              <a:rPr lang="es-ES" sz="900" b="1"/>
              <a:t>Octanoic Acid</a:t>
            </a:r>
            <a:r>
              <a:rPr lang="es-ES" sz="900"/>
              <a:t>	                                                            124-07-2           Carboxilic acid	 fatty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38       </a:t>
            </a:r>
            <a:r>
              <a:rPr lang="es-ES" sz="900" b="1"/>
              <a:t>Pentanoic acid</a:t>
            </a:r>
            <a:r>
              <a:rPr lang="es-ES" sz="900"/>
              <a:t>	                                                            109-52-4           Carboxilic acid	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endParaRPr lang="es-ES" sz="900"/>
          </a:p>
        </p:txBody>
      </p:sp>
      <p:pic>
        <p:nvPicPr>
          <p:cNvPr id="3097" name="Picture 5"/>
          <p:cNvPicPr>
            <a:picLocks noChangeArrowheads="1"/>
          </p:cNvPicPr>
          <p:nvPr/>
        </p:nvPicPr>
        <p:blipFill>
          <a:blip r:embed="rId16" cstate="print"/>
          <a:srcRect l="47765" t="18105" r="5562" b="63945"/>
          <a:stretch>
            <a:fillRect/>
          </a:stretch>
        </p:blipFill>
        <p:spPr bwMode="auto">
          <a:xfrm>
            <a:off x="2654300" y="7285038"/>
            <a:ext cx="11588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6"/>
          <p:cNvPicPr>
            <a:picLocks noChangeAspect="1" noChangeArrowheads="1"/>
          </p:cNvPicPr>
          <p:nvPr/>
        </p:nvPicPr>
        <p:blipFill>
          <a:blip r:embed="rId17" cstate="print"/>
          <a:srcRect l="52643" t="22336" r="7521" b="60858"/>
          <a:stretch>
            <a:fillRect/>
          </a:stretch>
        </p:blipFill>
        <p:spPr bwMode="auto">
          <a:xfrm>
            <a:off x="2870200" y="7662863"/>
            <a:ext cx="8874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10"/>
          <p:cNvPicPr>
            <a:picLocks noChangeArrowheads="1"/>
          </p:cNvPicPr>
          <p:nvPr/>
        </p:nvPicPr>
        <p:blipFill>
          <a:blip r:embed="rId18" cstate="print"/>
          <a:srcRect l="42094" t="30174" r="6543" b="47314"/>
          <a:stretch>
            <a:fillRect/>
          </a:stretch>
        </p:blipFill>
        <p:spPr bwMode="auto">
          <a:xfrm>
            <a:off x="2787650" y="8080375"/>
            <a:ext cx="962025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0" name="Picture 8"/>
          <p:cNvPicPr>
            <a:picLocks noChangeArrowheads="1"/>
          </p:cNvPicPr>
          <p:nvPr/>
        </p:nvPicPr>
        <p:blipFill>
          <a:blip r:embed="rId19" cstate="print"/>
          <a:srcRect l="52127" t="34761" b="54678"/>
          <a:stretch>
            <a:fillRect/>
          </a:stretch>
        </p:blipFill>
        <p:spPr bwMode="auto">
          <a:xfrm>
            <a:off x="2520950" y="8502650"/>
            <a:ext cx="13938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1" name="Picture 6"/>
          <p:cNvPicPr>
            <a:picLocks noChangeArrowheads="1"/>
          </p:cNvPicPr>
          <p:nvPr/>
        </p:nvPicPr>
        <p:blipFill>
          <a:blip r:embed="rId20" cstate="print"/>
          <a:srcRect l="47765" t="14847" r="7198" b="71695"/>
          <a:stretch>
            <a:fillRect/>
          </a:stretch>
        </p:blipFill>
        <p:spPr bwMode="auto">
          <a:xfrm>
            <a:off x="2435225" y="8859838"/>
            <a:ext cx="1311275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2" name="Picture 5"/>
          <p:cNvPicPr>
            <a:picLocks noChangeAspect="1" noChangeArrowheads="1"/>
          </p:cNvPicPr>
          <p:nvPr/>
        </p:nvPicPr>
        <p:blipFill>
          <a:blip r:embed="rId21" cstate="print"/>
          <a:srcRect l="35966" t="20265" r="9810" b="55368"/>
          <a:stretch>
            <a:fillRect/>
          </a:stretch>
        </p:blipFill>
        <p:spPr bwMode="auto">
          <a:xfrm>
            <a:off x="2641600" y="9237663"/>
            <a:ext cx="1011238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3" name="Rectangle 39"/>
          <p:cNvSpPr>
            <a:spLocks noChangeArrowheads="1"/>
          </p:cNvSpPr>
          <p:nvPr/>
        </p:nvSpPr>
        <p:spPr bwMode="auto">
          <a:xfrm>
            <a:off x="238125" y="7173913"/>
            <a:ext cx="6337300" cy="2528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Rectangle 40"/>
          <p:cNvSpPr>
            <a:spLocks noChangeArrowheads="1"/>
          </p:cNvSpPr>
          <p:nvPr/>
        </p:nvSpPr>
        <p:spPr bwMode="auto">
          <a:xfrm>
            <a:off x="269875" y="17462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C5</a:t>
            </a:r>
          </a:p>
        </p:txBody>
      </p:sp>
      <p:sp>
        <p:nvSpPr>
          <p:cNvPr id="3105" name="Rectangle 41"/>
          <p:cNvSpPr>
            <a:spLocks noChangeArrowheads="1"/>
          </p:cNvSpPr>
          <p:nvPr/>
        </p:nvSpPr>
        <p:spPr bwMode="auto">
          <a:xfrm>
            <a:off x="260350" y="169862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C6</a:t>
            </a:r>
          </a:p>
        </p:txBody>
      </p:sp>
      <p:sp>
        <p:nvSpPr>
          <p:cNvPr id="3106" name="Rectangle 42"/>
          <p:cNvSpPr>
            <a:spLocks noChangeArrowheads="1"/>
          </p:cNvSpPr>
          <p:nvPr/>
        </p:nvSpPr>
        <p:spPr bwMode="auto">
          <a:xfrm>
            <a:off x="250825" y="3536950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C7</a:t>
            </a:r>
          </a:p>
        </p:txBody>
      </p:sp>
      <p:sp>
        <p:nvSpPr>
          <p:cNvPr id="3107" name="Rectangle 43"/>
          <p:cNvSpPr>
            <a:spLocks noChangeArrowheads="1"/>
          </p:cNvSpPr>
          <p:nvPr/>
        </p:nvSpPr>
        <p:spPr bwMode="auto">
          <a:xfrm>
            <a:off x="241300" y="4565650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C8</a:t>
            </a:r>
          </a:p>
        </p:txBody>
      </p:sp>
      <p:sp>
        <p:nvSpPr>
          <p:cNvPr id="3108" name="Rectangle 44"/>
          <p:cNvSpPr>
            <a:spLocks noChangeArrowheads="1"/>
          </p:cNvSpPr>
          <p:nvPr/>
        </p:nvSpPr>
        <p:spPr bwMode="auto">
          <a:xfrm>
            <a:off x="250825" y="7175500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/>
          <p:cNvPicPr>
            <a:picLocks noChangeAspect="1" noChangeArrowheads="1"/>
          </p:cNvPicPr>
          <p:nvPr/>
        </p:nvPicPr>
        <p:blipFill>
          <a:blip r:embed="rId2" cstate="print"/>
          <a:srcRect l="74049" t="14285" r="13725" b="21236"/>
          <a:stretch>
            <a:fillRect/>
          </a:stretch>
        </p:blipFill>
        <p:spPr bwMode="auto">
          <a:xfrm rot="4470026">
            <a:off x="2699544" y="1651794"/>
            <a:ext cx="614363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285750" y="576263"/>
            <a:ext cx="6524625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39       </a:t>
            </a:r>
            <a:r>
              <a:rPr lang="es-ES" sz="900" b="1"/>
              <a:t>Nonanal                                                                                            </a:t>
            </a:r>
            <a:r>
              <a:rPr lang="es-ES" sz="900"/>
              <a:t>124-19-6	Long chain            aldehydic</a:t>
            </a:r>
            <a:r>
              <a:rPr lang="en-US" sz="900" baseline="30000"/>
              <a:t>w</a:t>
            </a:r>
            <a:r>
              <a:rPr lang="es-ES" sz="900"/>
              <a:t> 	                                                                                                                    aldheyde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40       </a:t>
            </a:r>
            <a:r>
              <a:rPr lang="es-ES" sz="900" b="1"/>
              <a:t>Octanal</a:t>
            </a:r>
            <a:r>
              <a:rPr lang="es-ES" sz="900"/>
              <a:t>	                                                                                        124-13-0	Long chain            aldehydic</a:t>
            </a:r>
            <a:r>
              <a:rPr lang="en-US" sz="900" baseline="30000"/>
              <a:t>w</a:t>
            </a:r>
            <a:r>
              <a:rPr lang="es-ES" sz="900"/>
              <a:t> 	                                                                                                                     aldheyde 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41       </a:t>
            </a:r>
            <a:r>
              <a:rPr lang="es-ES" sz="900" b="1"/>
              <a:t>2-Nonena</a:t>
            </a:r>
            <a:r>
              <a:rPr lang="es-ES" sz="900"/>
              <a:t>l                                                                                        2463-53-8	Long chain	 fatty</a:t>
            </a:r>
            <a:r>
              <a:rPr lang="en-US" sz="900" baseline="30000"/>
              <a:t> w</a:t>
            </a:r>
            <a:r>
              <a:rPr lang="es-ES" sz="900"/>
              <a:t>                                                                                                                                                                              					aldheyde</a:t>
            </a:r>
          </a:p>
        </p:txBody>
      </p:sp>
      <p:pic>
        <p:nvPicPr>
          <p:cNvPr id="4100" name="Picture 7"/>
          <p:cNvPicPr>
            <a:picLocks noChangeArrowheads="1"/>
          </p:cNvPicPr>
          <p:nvPr/>
        </p:nvPicPr>
        <p:blipFill>
          <a:blip r:embed="rId3" cstate="print"/>
          <a:srcRect l="29771" t="25348" r="7198" b="66446"/>
          <a:stretch>
            <a:fillRect/>
          </a:stretch>
        </p:blipFill>
        <p:spPr bwMode="auto">
          <a:xfrm>
            <a:off x="2054225" y="593725"/>
            <a:ext cx="18351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10"/>
          <p:cNvPicPr>
            <a:picLocks noChangeArrowheads="1"/>
          </p:cNvPicPr>
          <p:nvPr/>
        </p:nvPicPr>
        <p:blipFill>
          <a:blip r:embed="rId4" cstate="print"/>
          <a:srcRect l="28789" t="13579" r="7198" b="77127"/>
          <a:stretch>
            <a:fillRect/>
          </a:stretch>
        </p:blipFill>
        <p:spPr bwMode="auto">
          <a:xfrm>
            <a:off x="2035175" y="1238250"/>
            <a:ext cx="1863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/>
          <p:cNvPicPr>
            <a:picLocks noChangeAspect="1" noChangeArrowheads="1"/>
          </p:cNvPicPr>
          <p:nvPr/>
        </p:nvPicPr>
        <p:blipFill>
          <a:blip r:embed="rId5" cstate="print"/>
          <a:srcRect l="51096" t="19113" r="15802" b="67180"/>
          <a:stretch>
            <a:fillRect/>
          </a:stretch>
        </p:blipFill>
        <p:spPr bwMode="auto">
          <a:xfrm rot="10800000">
            <a:off x="2076450" y="931863"/>
            <a:ext cx="18669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260350" y="414338"/>
            <a:ext cx="6337300" cy="123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12"/>
          <p:cNvSpPr>
            <a:spLocks noChangeArrowheads="1"/>
          </p:cNvSpPr>
          <p:nvPr/>
        </p:nvSpPr>
        <p:spPr bwMode="auto">
          <a:xfrm>
            <a:off x="295275" y="1970088"/>
            <a:ext cx="6353175" cy="106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42      </a:t>
            </a:r>
            <a:r>
              <a:rPr lang="es-ES" sz="900" b="1"/>
              <a:t>Furan, 2-pentyl-</a:t>
            </a:r>
            <a:r>
              <a:rPr lang="es-ES" sz="900"/>
              <a:t>	                                                           3777-69-3	Lipid derivative    	    fruity</a:t>
            </a:r>
            <a:r>
              <a:rPr lang="en-US" sz="900" baseline="30000"/>
              <a:t>w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  </a:t>
            </a:r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43       </a:t>
            </a:r>
            <a:r>
              <a:rPr lang="es-ES" sz="900" b="1"/>
              <a:t>Hexanal</a:t>
            </a:r>
            <a:r>
              <a:rPr lang="es-ES" sz="900"/>
              <a:t>	                                                                                         66-25-1              Lipid derivative	   green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44        </a:t>
            </a:r>
            <a:r>
              <a:rPr lang="es-ES" sz="900" b="1"/>
              <a:t>Pentanal</a:t>
            </a:r>
            <a:r>
              <a:rPr lang="es-ES" sz="900"/>
              <a:t>	                                                                                         110-62-3	Lipid derivative	fermented</a:t>
            </a:r>
            <a:r>
              <a:rPr lang="en-US" sz="900" baseline="30000"/>
              <a:t>w</a:t>
            </a:r>
            <a:endParaRPr lang="es-ES" sz="900"/>
          </a:p>
        </p:txBody>
      </p:sp>
      <p:sp>
        <p:nvSpPr>
          <p:cNvPr id="4105" name="Rectangle 14"/>
          <p:cNvSpPr>
            <a:spLocks noChangeArrowheads="1"/>
          </p:cNvSpPr>
          <p:nvPr/>
        </p:nvSpPr>
        <p:spPr bwMode="auto">
          <a:xfrm>
            <a:off x="260350" y="1747838"/>
            <a:ext cx="6337300" cy="1300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06" name="Picture 7"/>
          <p:cNvPicPr>
            <a:picLocks noChangeAspect="1" noChangeArrowheads="1"/>
          </p:cNvPicPr>
          <p:nvPr/>
        </p:nvPicPr>
        <p:blipFill>
          <a:blip r:embed="rId6" cstate="print"/>
          <a:srcRect l="52643" t="27684" r="7521" b="63330"/>
          <a:stretch>
            <a:fillRect/>
          </a:stretch>
        </p:blipFill>
        <p:spPr bwMode="auto">
          <a:xfrm>
            <a:off x="2424113" y="2347913"/>
            <a:ext cx="1160462" cy="23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7"/>
          <p:cNvPicPr>
            <a:picLocks noChangeAspect="1" noChangeArrowheads="1"/>
          </p:cNvPicPr>
          <p:nvPr/>
        </p:nvPicPr>
        <p:blipFill>
          <a:blip r:embed="rId7" cstate="print"/>
          <a:srcRect l="41525" t="21532" r="7848" b="64777"/>
          <a:stretch>
            <a:fillRect/>
          </a:stretch>
        </p:blipFill>
        <p:spPr bwMode="auto">
          <a:xfrm>
            <a:off x="2363788" y="2700338"/>
            <a:ext cx="1201737" cy="29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8" name="Rectangle 18"/>
          <p:cNvSpPr>
            <a:spLocks noChangeArrowheads="1"/>
          </p:cNvSpPr>
          <p:nvPr/>
        </p:nvSpPr>
        <p:spPr bwMode="auto">
          <a:xfrm>
            <a:off x="295275" y="3367088"/>
            <a:ext cx="635317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s-ES" sz="900"/>
              <a:t>45       </a:t>
            </a:r>
            <a:r>
              <a:rPr lang="es-ES" sz="900" b="1"/>
              <a:t>Furan, 2-ethyl-</a:t>
            </a:r>
            <a:r>
              <a:rPr lang="es-ES" sz="900"/>
              <a:t>	                                                           3208-16-0	Lipid derivative	  chemical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46       </a:t>
            </a:r>
            <a:r>
              <a:rPr lang="es-ES" sz="900" b="1"/>
              <a:t>1-Penten-3-one</a:t>
            </a:r>
            <a:r>
              <a:rPr lang="es-ES" sz="900"/>
              <a:t>	                                                           1629-58-9	Lipid derivative	     spicy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47       </a:t>
            </a:r>
            <a:r>
              <a:rPr lang="es-ES" sz="900" b="1"/>
              <a:t>2,4-Heptadienal, (E,E)-</a:t>
            </a:r>
            <a:r>
              <a:rPr lang="es-ES" sz="900"/>
              <a:t>	                                                             881395	Lipid derivative	     fatty</a:t>
            </a:r>
            <a:r>
              <a:rPr lang="en-US" sz="900" baseline="30000"/>
              <a:t>w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48        </a:t>
            </a:r>
            <a:r>
              <a:rPr lang="es-ES" sz="900" b="1"/>
              <a:t>2-Hexenal</a:t>
            </a:r>
            <a:r>
              <a:rPr lang="es-ES" sz="900"/>
              <a:t>	                                                           6728-26-3	Lipid derivative	green,     						banana-like</a:t>
            </a:r>
            <a:r>
              <a:rPr lang="en-US" sz="900" baseline="30000"/>
              <a:t> 1</a:t>
            </a: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49        </a:t>
            </a:r>
            <a:r>
              <a:rPr lang="es-ES" sz="900" b="1"/>
              <a:t>3-Hexenal, (Z)-</a:t>
            </a:r>
            <a:r>
              <a:rPr lang="es-ES" sz="900"/>
              <a:t>	                                                           6789-80-6	Lipid derivative	green,  						apple-like</a:t>
            </a:r>
            <a:r>
              <a:rPr lang="en-US" sz="900" baseline="30000"/>
              <a:t> w</a:t>
            </a:r>
            <a:endParaRPr lang="es-ES" sz="900"/>
          </a:p>
        </p:txBody>
      </p:sp>
      <p:pic>
        <p:nvPicPr>
          <p:cNvPr id="4109" name="Picture 8"/>
          <p:cNvPicPr>
            <a:picLocks noChangeAspect="1" noChangeArrowheads="1"/>
          </p:cNvPicPr>
          <p:nvPr/>
        </p:nvPicPr>
        <p:blipFill>
          <a:blip r:embed="rId8" cstate="print"/>
          <a:srcRect l="21581" t="22798" r="36948" b="53922"/>
          <a:stretch>
            <a:fillRect/>
          </a:stretch>
        </p:blipFill>
        <p:spPr bwMode="auto">
          <a:xfrm>
            <a:off x="2540000" y="3317875"/>
            <a:ext cx="6953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Picture 6"/>
          <p:cNvPicPr>
            <a:picLocks noChangeAspect="1" noChangeArrowheads="1"/>
          </p:cNvPicPr>
          <p:nvPr/>
        </p:nvPicPr>
        <p:blipFill>
          <a:blip r:embed="rId9" cstate="print"/>
          <a:srcRect l="56894" t="28227" r="6540" b="50664"/>
          <a:stretch>
            <a:fillRect/>
          </a:stretch>
        </p:blipFill>
        <p:spPr bwMode="auto">
          <a:xfrm>
            <a:off x="2463800" y="3703638"/>
            <a:ext cx="769938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Picture 7"/>
          <p:cNvPicPr>
            <a:picLocks noChangeArrowheads="1"/>
          </p:cNvPicPr>
          <p:nvPr/>
        </p:nvPicPr>
        <p:blipFill>
          <a:blip r:embed="rId10" cstate="print"/>
          <a:srcRect l="39259" t="32588" r="6870" b="56488"/>
          <a:stretch>
            <a:fillRect/>
          </a:stretch>
        </p:blipFill>
        <p:spPr bwMode="auto">
          <a:xfrm>
            <a:off x="2168525" y="4154488"/>
            <a:ext cx="153035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Picture 4"/>
          <p:cNvPicPr>
            <a:picLocks noChangeAspect="1" noChangeArrowheads="1"/>
          </p:cNvPicPr>
          <p:nvPr/>
        </p:nvPicPr>
        <p:blipFill>
          <a:blip r:embed="rId11" cstate="print"/>
          <a:srcRect l="35313" t="18094" r="6866" b="71291"/>
          <a:stretch>
            <a:fillRect/>
          </a:stretch>
        </p:blipFill>
        <p:spPr bwMode="auto">
          <a:xfrm>
            <a:off x="2339975" y="4578350"/>
            <a:ext cx="133985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3" name="Picture 6"/>
          <p:cNvPicPr>
            <a:picLocks noChangeAspect="1" noChangeArrowheads="1"/>
          </p:cNvPicPr>
          <p:nvPr/>
        </p:nvPicPr>
        <p:blipFill>
          <a:blip r:embed="rId12" cstate="print"/>
          <a:srcRect l="37602" t="17009" b="56815"/>
          <a:stretch>
            <a:fillRect/>
          </a:stretch>
        </p:blipFill>
        <p:spPr bwMode="auto">
          <a:xfrm>
            <a:off x="2435225" y="4797425"/>
            <a:ext cx="1189038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4" name="Rectangle 24"/>
          <p:cNvSpPr>
            <a:spLocks noChangeArrowheads="1"/>
          </p:cNvSpPr>
          <p:nvPr/>
        </p:nvSpPr>
        <p:spPr bwMode="auto">
          <a:xfrm>
            <a:off x="260350" y="3195638"/>
            <a:ext cx="6337300" cy="2128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Rectangle 25"/>
          <p:cNvSpPr>
            <a:spLocks noChangeArrowheads="1"/>
          </p:cNvSpPr>
          <p:nvPr/>
        </p:nvSpPr>
        <p:spPr bwMode="auto">
          <a:xfrm>
            <a:off x="295275" y="5613400"/>
            <a:ext cx="638175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lain" startAt="50"/>
            </a:pPr>
            <a:r>
              <a:rPr lang="es-ES" sz="900"/>
              <a:t>Benzyl chloride	                                                           100-44-7	Phenolic 	</a:t>
            </a:r>
          </a:p>
          <a:p>
            <a:pPr marL="342900" indent="-342900">
              <a:spcBef>
                <a:spcPct val="50000"/>
              </a:spcBef>
              <a:buFontTx/>
              <a:buAutoNum type="arabicPlain" startAt="50"/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51       </a:t>
            </a:r>
            <a:r>
              <a:rPr lang="es-ES" sz="900" b="1"/>
              <a:t>Benzaldehyde</a:t>
            </a:r>
            <a:r>
              <a:rPr lang="es-ES" sz="900"/>
              <a:t>	                                                           100-52-7	Phenolic 	</a:t>
            </a:r>
          </a:p>
          <a:p>
            <a:pPr marL="342900" indent="-342900">
              <a:spcBef>
                <a:spcPct val="50000"/>
              </a:spcBef>
            </a:pPr>
            <a:endParaRPr lang="es-ES" sz="900"/>
          </a:p>
          <a:p>
            <a:pPr marL="342900" indent="-342900">
              <a:spcBef>
                <a:spcPct val="50000"/>
              </a:spcBef>
            </a:pPr>
            <a:r>
              <a:rPr lang="es-ES" sz="900"/>
              <a:t>52	</a:t>
            </a:r>
            <a:r>
              <a:rPr lang="es-ES" sz="900" b="1"/>
              <a:t>Benzeneacetaldehyde</a:t>
            </a:r>
            <a:r>
              <a:rPr lang="es-ES" sz="900"/>
              <a:t>	                                                           122-78-1             Phenolic 	green</a:t>
            </a:r>
            <a:r>
              <a:rPr lang="en-US" sz="900" baseline="30000"/>
              <a:t>w</a:t>
            </a:r>
            <a:endParaRPr lang="es-ES" sz="900"/>
          </a:p>
        </p:txBody>
      </p:sp>
      <p:grpSp>
        <p:nvGrpSpPr>
          <p:cNvPr id="4116" name="Group 32"/>
          <p:cNvGrpSpPr>
            <a:grpSpLocks/>
          </p:cNvGrpSpPr>
          <p:nvPr/>
        </p:nvGrpSpPr>
        <p:grpSpPr bwMode="auto">
          <a:xfrm>
            <a:off x="2671763" y="5559425"/>
            <a:ext cx="766762" cy="393700"/>
            <a:chOff x="1809" y="3292"/>
            <a:chExt cx="555" cy="302"/>
          </a:xfrm>
        </p:grpSpPr>
        <p:grpSp>
          <p:nvGrpSpPr>
            <p:cNvPr id="4125" name="Group 31"/>
            <p:cNvGrpSpPr>
              <a:grpSpLocks/>
            </p:cNvGrpSpPr>
            <p:nvPr/>
          </p:nvGrpSpPr>
          <p:grpSpPr bwMode="auto">
            <a:xfrm>
              <a:off x="1809" y="3292"/>
              <a:ext cx="555" cy="302"/>
              <a:chOff x="1809" y="3292"/>
              <a:chExt cx="555" cy="302"/>
            </a:xfrm>
          </p:grpSpPr>
          <p:pic>
            <p:nvPicPr>
              <p:cNvPr id="4127" name="Picture 26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 l="71741" t="18147" r="17877" b="23938"/>
              <a:stretch>
                <a:fillRect/>
              </a:stretch>
            </p:blipFill>
            <p:spPr bwMode="auto">
              <a:xfrm rot="5400000">
                <a:off x="1910" y="3191"/>
                <a:ext cx="302" cy="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28" name="Rectangle 30"/>
              <p:cNvSpPr>
                <a:spLocks noChangeArrowheads="1"/>
              </p:cNvSpPr>
              <p:nvPr/>
            </p:nvSpPr>
            <p:spPr bwMode="auto">
              <a:xfrm>
                <a:off x="2256" y="3522"/>
                <a:ext cx="108" cy="7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26" name="Rectangle 28"/>
            <p:cNvSpPr>
              <a:spLocks noChangeArrowheads="1"/>
            </p:cNvSpPr>
            <p:nvPr/>
          </p:nvSpPr>
          <p:spPr bwMode="auto">
            <a:xfrm>
              <a:off x="2262" y="3486"/>
              <a:ext cx="78" cy="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s-ES" sz="600">
                  <a:solidFill>
                    <a:srgbClr val="FF0000"/>
                  </a:solidFill>
                </a:rPr>
                <a:t>Cl</a:t>
              </a:r>
            </a:p>
          </p:txBody>
        </p:sp>
      </p:grpSp>
      <p:pic>
        <p:nvPicPr>
          <p:cNvPr id="4117" name="Picture 33"/>
          <p:cNvPicPr>
            <a:picLocks noChangeAspect="1" noChangeArrowheads="1"/>
          </p:cNvPicPr>
          <p:nvPr/>
        </p:nvPicPr>
        <p:blipFill>
          <a:blip r:embed="rId14" cstate="print"/>
          <a:srcRect l="67358" t="18533" r="23068" b="25482"/>
          <a:stretch>
            <a:fillRect/>
          </a:stretch>
        </p:blipFill>
        <p:spPr bwMode="auto">
          <a:xfrm rot="5400000">
            <a:off x="2834482" y="5806281"/>
            <a:ext cx="395288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8" name="Picture 34"/>
          <p:cNvPicPr>
            <a:picLocks noChangeAspect="1" noChangeArrowheads="1"/>
          </p:cNvPicPr>
          <p:nvPr/>
        </p:nvPicPr>
        <p:blipFill>
          <a:blip r:embed="rId15" cstate="print"/>
          <a:srcRect l="73471" t="15829" r="17302" b="22394"/>
          <a:stretch>
            <a:fillRect/>
          </a:stretch>
        </p:blipFill>
        <p:spPr bwMode="auto">
          <a:xfrm rot="5400000">
            <a:off x="2886075" y="6167438"/>
            <a:ext cx="4095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9" name="Rectangle 35"/>
          <p:cNvSpPr>
            <a:spLocks noChangeArrowheads="1"/>
          </p:cNvSpPr>
          <p:nvPr/>
        </p:nvSpPr>
        <p:spPr bwMode="auto">
          <a:xfrm>
            <a:off x="257175" y="5440363"/>
            <a:ext cx="6337300" cy="1328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21" name="Rectangle 37"/>
          <p:cNvSpPr>
            <a:spLocks noChangeAspect="1" noChangeArrowheads="1"/>
          </p:cNvSpPr>
          <p:nvPr/>
        </p:nvSpPr>
        <p:spPr bwMode="auto">
          <a:xfrm>
            <a:off x="269875" y="42227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C10</a:t>
            </a:r>
          </a:p>
        </p:txBody>
      </p:sp>
      <p:sp>
        <p:nvSpPr>
          <p:cNvPr id="4122" name="Rectangle 39"/>
          <p:cNvSpPr>
            <a:spLocks noChangeAspect="1" noChangeArrowheads="1"/>
          </p:cNvSpPr>
          <p:nvPr/>
        </p:nvSpPr>
        <p:spPr bwMode="auto">
          <a:xfrm>
            <a:off x="266700" y="174307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C11</a:t>
            </a:r>
          </a:p>
        </p:txBody>
      </p:sp>
      <p:sp>
        <p:nvSpPr>
          <p:cNvPr id="4123" name="Rectangle 40"/>
          <p:cNvSpPr>
            <a:spLocks noChangeAspect="1" noChangeArrowheads="1"/>
          </p:cNvSpPr>
          <p:nvPr/>
        </p:nvSpPr>
        <p:spPr bwMode="auto">
          <a:xfrm>
            <a:off x="266700" y="319087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C12</a:t>
            </a:r>
          </a:p>
        </p:txBody>
      </p:sp>
      <p:sp>
        <p:nvSpPr>
          <p:cNvPr id="4124" name="Rectangle 41"/>
          <p:cNvSpPr>
            <a:spLocks noChangeAspect="1" noChangeArrowheads="1"/>
          </p:cNvSpPr>
          <p:nvPr/>
        </p:nvSpPr>
        <p:spPr bwMode="auto">
          <a:xfrm>
            <a:off x="257175" y="5438775"/>
            <a:ext cx="215900" cy="2159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1000" b="1">
                <a:solidFill>
                  <a:schemeClr val="bg1"/>
                </a:solidFill>
              </a:rPr>
              <a:t>C13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139</Words>
  <Application>Microsoft Office PowerPoint</Application>
  <PresentationFormat>A4 (210 x 297 mm)</PresentationFormat>
  <Paragraphs>107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Diseño predeterminado</vt:lpstr>
      <vt:lpstr>Diapositiva 1</vt:lpstr>
      <vt:lpstr>Diapositiva 2</vt:lpstr>
      <vt:lpstr>Diapositiva 3</vt:lpstr>
    </vt:vector>
  </TitlesOfParts>
  <Company>UPV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Gerardo Sanchez</dc:creator>
  <cp:lastModifiedBy>GERARDO SANCHEZ</cp:lastModifiedBy>
  <cp:revision>60</cp:revision>
  <dcterms:created xsi:type="dcterms:W3CDTF">2012-07-16T10:50:59Z</dcterms:created>
  <dcterms:modified xsi:type="dcterms:W3CDTF">2012-12-01T15:58:20Z</dcterms:modified>
</cp:coreProperties>
</file>