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CCCC"/>
    <a:srgbClr val="00FF00"/>
    <a:srgbClr val="800080"/>
    <a:srgbClr val="FF00FF"/>
    <a:srgbClr val="FF33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144" y="-80"/>
      </p:cViewPr>
      <p:guideLst>
        <p:guide orient="horz" pos="14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6A7C9-B117-432A-B86B-54662E4C190A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E7A28-51B1-4318-AEA8-38544B6D48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37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1725-5042-48FC-A513-CA6C0FDA2D1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47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4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4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1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5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5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3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4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8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65A37-C0B6-4A66-B95A-AAD3B052969C}" type="datetimeFigureOut">
              <a:rPr lang="en-US" smtClean="0"/>
              <a:pPr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49A78-5A56-4B74-A190-D4EA46834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6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Box 194"/>
          <p:cNvSpPr txBox="1"/>
          <p:nvPr/>
        </p:nvSpPr>
        <p:spPr>
          <a:xfrm>
            <a:off x="228600" y="3429000"/>
            <a:ext cx="3167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Supplementary </a:t>
            </a:r>
            <a:r>
              <a:rPr lang="en-US" sz="2400" smtClean="0"/>
              <a:t>Figure 2</a:t>
            </a:r>
            <a:endParaRPr lang="en-US" sz="2400" dirty="0" smtClean="0"/>
          </a:p>
        </p:txBody>
      </p:sp>
      <p:sp>
        <p:nvSpPr>
          <p:cNvPr id="67" name="Line 3"/>
          <p:cNvSpPr>
            <a:spLocks noChangeShapeType="1"/>
          </p:cNvSpPr>
          <p:nvPr/>
        </p:nvSpPr>
        <p:spPr bwMode="auto">
          <a:xfrm flipH="1">
            <a:off x="152400" y="857173"/>
            <a:ext cx="7289999" cy="0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0" name="TextBox 249"/>
          <p:cNvSpPr txBox="1"/>
          <p:nvPr/>
        </p:nvSpPr>
        <p:spPr>
          <a:xfrm>
            <a:off x="104343" y="1524000"/>
            <a:ext cx="776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mRNA</a:t>
            </a:r>
            <a:endParaRPr lang="en-US" dirty="0"/>
          </a:p>
        </p:txBody>
      </p:sp>
      <p:sp>
        <p:nvSpPr>
          <p:cNvPr id="251" name="TextBox 250"/>
          <p:cNvSpPr txBox="1"/>
          <p:nvPr/>
        </p:nvSpPr>
        <p:spPr>
          <a:xfrm>
            <a:off x="76200" y="2280600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Protein</a:t>
            </a:r>
            <a:endParaRPr lang="en-US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5131416" y="457200"/>
            <a:ext cx="2107584" cy="504900"/>
            <a:chOff x="3607416" y="457200"/>
            <a:chExt cx="2107584" cy="504900"/>
          </a:xfrm>
        </p:grpSpPr>
        <p:grpSp>
          <p:nvGrpSpPr>
            <p:cNvPr id="108" name="Group 107"/>
            <p:cNvGrpSpPr/>
            <p:nvPr/>
          </p:nvGrpSpPr>
          <p:grpSpPr>
            <a:xfrm>
              <a:off x="5092700" y="457200"/>
              <a:ext cx="309598" cy="200584"/>
              <a:chOff x="2129512" y="734764"/>
              <a:chExt cx="1984397" cy="222871"/>
            </a:xfrm>
          </p:grpSpPr>
          <p:sp>
            <p:nvSpPr>
              <p:cNvPr id="109" name="Line 13"/>
              <p:cNvSpPr>
                <a:spLocks noChangeShapeType="1"/>
              </p:cNvSpPr>
              <p:nvPr/>
            </p:nvSpPr>
            <p:spPr bwMode="auto">
              <a:xfrm flipH="1" flipV="1">
                <a:off x="3118424" y="734764"/>
                <a:ext cx="995485" cy="2228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Line 17"/>
              <p:cNvSpPr>
                <a:spLocks noChangeShapeType="1"/>
              </p:cNvSpPr>
              <p:nvPr/>
            </p:nvSpPr>
            <p:spPr bwMode="auto">
              <a:xfrm flipV="1">
                <a:off x="2129512" y="734764"/>
                <a:ext cx="995485" cy="2228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3931076" y="457200"/>
              <a:ext cx="273598" cy="200584"/>
              <a:chOff x="2129512" y="734764"/>
              <a:chExt cx="1984397" cy="222871"/>
            </a:xfrm>
          </p:grpSpPr>
          <p:sp>
            <p:nvSpPr>
              <p:cNvPr id="87" name="Line 13"/>
              <p:cNvSpPr>
                <a:spLocks noChangeShapeType="1"/>
              </p:cNvSpPr>
              <p:nvPr/>
            </p:nvSpPr>
            <p:spPr bwMode="auto">
              <a:xfrm flipH="1" flipV="1">
                <a:off x="3118424" y="734764"/>
                <a:ext cx="995485" cy="2228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Line 17"/>
              <p:cNvSpPr>
                <a:spLocks noChangeShapeType="1"/>
              </p:cNvSpPr>
              <p:nvPr/>
            </p:nvSpPr>
            <p:spPr bwMode="auto">
              <a:xfrm flipV="1">
                <a:off x="2129512" y="734764"/>
                <a:ext cx="995485" cy="2228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0" name="Line 17"/>
            <p:cNvSpPr>
              <a:spLocks noChangeShapeType="1"/>
            </p:cNvSpPr>
            <p:nvPr/>
          </p:nvSpPr>
          <p:spPr bwMode="auto">
            <a:xfrm>
              <a:off x="3607416" y="664917"/>
              <a:ext cx="197492" cy="0"/>
            </a:xfrm>
            <a:prstGeom prst="line">
              <a:avLst/>
            </a:prstGeom>
            <a:noFill/>
            <a:ln w="38100" cap="flat" cmpd="sng" algn="ctr">
              <a:solidFill>
                <a:srgbClr val="FF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464"/>
            <p:cNvSpPr>
              <a:spLocks noChangeArrowheads="1"/>
            </p:cNvSpPr>
            <p:nvPr/>
          </p:nvSpPr>
          <p:spPr bwMode="auto">
            <a:xfrm flipH="1">
              <a:off x="4953000" y="750575"/>
              <a:ext cx="147182" cy="202981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400" b="1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69" name="Rectangle 466"/>
            <p:cNvSpPr>
              <a:spLocks noChangeArrowheads="1"/>
            </p:cNvSpPr>
            <p:nvPr/>
          </p:nvSpPr>
          <p:spPr bwMode="auto">
            <a:xfrm flipH="1">
              <a:off x="4212356" y="759119"/>
              <a:ext cx="153910" cy="202981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 b="1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4372401" y="457200"/>
              <a:ext cx="586798" cy="200584"/>
              <a:chOff x="2129512" y="734764"/>
              <a:chExt cx="1984397" cy="222871"/>
            </a:xfrm>
          </p:grpSpPr>
          <p:sp>
            <p:nvSpPr>
              <p:cNvPr id="71" name="Line 13"/>
              <p:cNvSpPr>
                <a:spLocks noChangeShapeType="1"/>
              </p:cNvSpPr>
              <p:nvPr/>
            </p:nvSpPr>
            <p:spPr bwMode="auto">
              <a:xfrm flipH="1" flipV="1">
                <a:off x="3118424" y="734764"/>
                <a:ext cx="995485" cy="2228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Line 17"/>
              <p:cNvSpPr>
                <a:spLocks noChangeShapeType="1"/>
              </p:cNvSpPr>
              <p:nvPr/>
            </p:nvSpPr>
            <p:spPr bwMode="auto">
              <a:xfrm flipV="1">
                <a:off x="2129512" y="734764"/>
                <a:ext cx="995485" cy="2228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" name="Line 17"/>
            <p:cNvSpPr>
              <a:spLocks noChangeShapeType="1"/>
            </p:cNvSpPr>
            <p:nvPr/>
          </p:nvSpPr>
          <p:spPr bwMode="auto">
            <a:xfrm>
              <a:off x="4191629" y="666505"/>
              <a:ext cx="197492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17"/>
            <p:cNvSpPr>
              <a:spLocks noChangeShapeType="1"/>
            </p:cNvSpPr>
            <p:nvPr/>
          </p:nvSpPr>
          <p:spPr bwMode="auto">
            <a:xfrm>
              <a:off x="4930560" y="657784"/>
              <a:ext cx="183088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466"/>
            <p:cNvSpPr>
              <a:spLocks noChangeArrowheads="1"/>
            </p:cNvSpPr>
            <p:nvPr/>
          </p:nvSpPr>
          <p:spPr bwMode="auto">
            <a:xfrm flipH="1">
              <a:off x="3765304" y="759119"/>
              <a:ext cx="153910" cy="202981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 b="1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78" name="Line 17"/>
            <p:cNvSpPr>
              <a:spLocks noChangeShapeType="1"/>
            </p:cNvSpPr>
            <p:nvPr/>
          </p:nvSpPr>
          <p:spPr bwMode="auto">
            <a:xfrm>
              <a:off x="3744576" y="666505"/>
              <a:ext cx="197492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466"/>
            <p:cNvSpPr>
              <a:spLocks noChangeArrowheads="1"/>
            </p:cNvSpPr>
            <p:nvPr/>
          </p:nvSpPr>
          <p:spPr bwMode="auto">
            <a:xfrm flipH="1">
              <a:off x="3607416" y="785822"/>
              <a:ext cx="153910" cy="138181"/>
            </a:xfrm>
            <a:prstGeom prst="rect">
              <a:avLst/>
            </a:prstGeom>
            <a:solidFill>
              <a:srgbClr val="FFCC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 b="1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84" name="Rectangle 466"/>
            <p:cNvSpPr>
              <a:spLocks noChangeArrowheads="1"/>
            </p:cNvSpPr>
            <p:nvPr/>
          </p:nvSpPr>
          <p:spPr bwMode="auto">
            <a:xfrm flipH="1">
              <a:off x="5550084" y="783064"/>
              <a:ext cx="153910" cy="138181"/>
            </a:xfrm>
            <a:prstGeom prst="rect">
              <a:avLst/>
            </a:prstGeom>
            <a:solidFill>
              <a:srgbClr val="FFCC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 b="1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82" name="Rectangle 466"/>
            <p:cNvSpPr>
              <a:spLocks noChangeArrowheads="1"/>
            </p:cNvSpPr>
            <p:nvPr/>
          </p:nvSpPr>
          <p:spPr bwMode="auto">
            <a:xfrm flipH="1">
              <a:off x="5412924" y="756361"/>
              <a:ext cx="153910" cy="202981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 b="1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 flipH="1">
              <a:off x="5380348" y="655637"/>
              <a:ext cx="334652" cy="1588"/>
              <a:chOff x="483216" y="817317"/>
              <a:chExt cx="334652" cy="1588"/>
            </a:xfrm>
          </p:grpSpPr>
          <p:sp>
            <p:nvSpPr>
              <p:cNvPr id="105" name="Line 17"/>
              <p:cNvSpPr>
                <a:spLocks noChangeShapeType="1"/>
              </p:cNvSpPr>
              <p:nvPr/>
            </p:nvSpPr>
            <p:spPr bwMode="auto">
              <a:xfrm>
                <a:off x="483216" y="817317"/>
                <a:ext cx="197492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Line 17"/>
              <p:cNvSpPr>
                <a:spLocks noChangeShapeType="1"/>
              </p:cNvSpPr>
              <p:nvPr/>
            </p:nvSpPr>
            <p:spPr bwMode="auto">
              <a:xfrm>
                <a:off x="620376" y="818905"/>
                <a:ext cx="197492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12" name="Rectangle 466"/>
          <p:cNvSpPr>
            <a:spLocks noChangeArrowheads="1"/>
          </p:cNvSpPr>
          <p:nvPr/>
        </p:nvSpPr>
        <p:spPr bwMode="auto">
          <a:xfrm flipH="1">
            <a:off x="4233890" y="787400"/>
            <a:ext cx="261910" cy="138181"/>
          </a:xfrm>
          <a:prstGeom prst="rect">
            <a:avLst/>
          </a:prstGeom>
          <a:solidFill>
            <a:srgbClr val="FF6600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2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33" name="Down Arrow 132"/>
          <p:cNvSpPr/>
          <p:nvPr/>
        </p:nvSpPr>
        <p:spPr>
          <a:xfrm>
            <a:off x="6035054" y="1219200"/>
            <a:ext cx="304800" cy="3048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Down Arrow 133"/>
          <p:cNvSpPr/>
          <p:nvPr/>
        </p:nvSpPr>
        <p:spPr>
          <a:xfrm>
            <a:off x="6035054" y="1905000"/>
            <a:ext cx="304800" cy="3048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/>
          <p:cNvSpPr txBox="1"/>
          <p:nvPr/>
        </p:nvSpPr>
        <p:spPr>
          <a:xfrm>
            <a:off x="5757089" y="2667000"/>
            <a:ext cx="796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Protein</a:t>
            </a:r>
            <a:endParaRPr lang="en-US" sz="1600" dirty="0"/>
          </a:p>
        </p:txBody>
      </p:sp>
      <p:grpSp>
        <p:nvGrpSpPr>
          <p:cNvPr id="137" name="Group 136"/>
          <p:cNvGrpSpPr/>
          <p:nvPr/>
        </p:nvGrpSpPr>
        <p:grpSpPr>
          <a:xfrm>
            <a:off x="5572125" y="1714500"/>
            <a:ext cx="1219200" cy="2100"/>
            <a:chOff x="4876800" y="5105400"/>
            <a:chExt cx="1219200" cy="2100"/>
          </a:xfrm>
        </p:grpSpPr>
        <p:sp>
          <p:nvSpPr>
            <p:cNvPr id="138" name="Line 17"/>
            <p:cNvSpPr>
              <a:spLocks noChangeShapeType="1"/>
            </p:cNvSpPr>
            <p:nvPr/>
          </p:nvSpPr>
          <p:spPr bwMode="auto">
            <a:xfrm>
              <a:off x="4876800" y="5105400"/>
              <a:ext cx="219435" cy="0"/>
            </a:xfrm>
            <a:prstGeom prst="line">
              <a:avLst/>
            </a:prstGeom>
            <a:noFill/>
            <a:ln w="38100" cap="flat" cmpd="sng" algn="ctr">
              <a:solidFill>
                <a:srgbClr val="FF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Line 17"/>
            <p:cNvSpPr>
              <a:spLocks noChangeShapeType="1"/>
            </p:cNvSpPr>
            <p:nvPr/>
          </p:nvSpPr>
          <p:spPr bwMode="auto">
            <a:xfrm>
              <a:off x="5029200" y="5105400"/>
              <a:ext cx="935993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Line 17"/>
            <p:cNvSpPr>
              <a:spLocks noChangeShapeType="1"/>
            </p:cNvSpPr>
            <p:nvPr/>
          </p:nvSpPr>
          <p:spPr bwMode="auto">
            <a:xfrm>
              <a:off x="5943600" y="5105400"/>
              <a:ext cx="152400" cy="2100"/>
            </a:xfrm>
            <a:prstGeom prst="line">
              <a:avLst/>
            </a:prstGeom>
            <a:noFill/>
            <a:ln w="38100" cap="flat" cmpd="sng" algn="ctr">
              <a:solidFill>
                <a:srgbClr val="FF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5" name="Rectangle 18"/>
          <p:cNvSpPr>
            <a:spLocks noChangeArrowheads="1"/>
          </p:cNvSpPr>
          <p:nvPr/>
        </p:nvSpPr>
        <p:spPr bwMode="auto">
          <a:xfrm>
            <a:off x="777134" y="777220"/>
            <a:ext cx="170566" cy="161163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i="1" dirty="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88" name="AutoShape 20"/>
          <p:cNvSpPr>
            <a:spLocks noChangeAspect="1" noChangeArrowheads="1"/>
          </p:cNvSpPr>
          <p:nvPr/>
        </p:nvSpPr>
        <p:spPr bwMode="auto">
          <a:xfrm>
            <a:off x="3337058" y="796232"/>
            <a:ext cx="91215" cy="123141"/>
          </a:xfrm>
          <a:prstGeom prst="homePlate">
            <a:avLst>
              <a:gd name="adj" fmla="val 52273"/>
            </a:avLst>
          </a:prstGeom>
          <a:solidFill>
            <a:srgbClr val="00FFFF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 sz="140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89" name="AutoShape 21"/>
          <p:cNvSpPr>
            <a:spLocks noChangeAspect="1" noChangeArrowheads="1"/>
          </p:cNvSpPr>
          <p:nvPr/>
        </p:nvSpPr>
        <p:spPr bwMode="auto">
          <a:xfrm>
            <a:off x="3464788" y="796661"/>
            <a:ext cx="50084" cy="122282"/>
          </a:xfrm>
          <a:prstGeom prst="homePlate">
            <a:avLst>
              <a:gd name="adj" fmla="val 100000"/>
            </a:avLst>
          </a:prstGeom>
          <a:solidFill>
            <a:srgbClr val="CC660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 sz="140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90" name="AutoShape 22"/>
          <p:cNvSpPr>
            <a:spLocks noChangeAspect="1" noChangeArrowheads="1"/>
          </p:cNvSpPr>
          <p:nvPr/>
        </p:nvSpPr>
        <p:spPr bwMode="auto">
          <a:xfrm>
            <a:off x="650601" y="796232"/>
            <a:ext cx="91215" cy="123141"/>
          </a:xfrm>
          <a:prstGeom prst="homePlate">
            <a:avLst>
              <a:gd name="adj" fmla="val 52273"/>
            </a:avLst>
          </a:prstGeom>
          <a:solidFill>
            <a:srgbClr val="00FFFF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91" name="AutoShape 23"/>
          <p:cNvSpPr>
            <a:spLocks noChangeAspect="1" noChangeArrowheads="1"/>
          </p:cNvSpPr>
          <p:nvPr/>
        </p:nvSpPr>
        <p:spPr bwMode="auto">
          <a:xfrm flipH="1">
            <a:off x="555446" y="796661"/>
            <a:ext cx="50734" cy="122282"/>
          </a:xfrm>
          <a:prstGeom prst="homePlate">
            <a:avLst>
              <a:gd name="adj" fmla="val 100000"/>
            </a:avLst>
          </a:prstGeom>
          <a:solidFill>
            <a:srgbClr val="CC660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 sz="140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92" name="AutoShape 24"/>
          <p:cNvSpPr>
            <a:spLocks noChangeAspect="1" noChangeArrowheads="1"/>
          </p:cNvSpPr>
          <p:nvPr/>
        </p:nvSpPr>
        <p:spPr bwMode="auto">
          <a:xfrm>
            <a:off x="1941119" y="796661"/>
            <a:ext cx="91061" cy="122282"/>
          </a:xfrm>
          <a:prstGeom prst="chevron">
            <a:avLst>
              <a:gd name="adj" fmla="val 25000"/>
            </a:avLst>
          </a:prstGeom>
          <a:solidFill>
            <a:srgbClr val="FFFF0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 sz="140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93" name="AutoShape 25"/>
          <p:cNvSpPr>
            <a:spLocks noChangeAspect="1" noChangeArrowheads="1"/>
          </p:cNvSpPr>
          <p:nvPr/>
        </p:nvSpPr>
        <p:spPr bwMode="auto">
          <a:xfrm>
            <a:off x="3210185" y="796661"/>
            <a:ext cx="90410" cy="122282"/>
          </a:xfrm>
          <a:prstGeom prst="chevron">
            <a:avLst>
              <a:gd name="adj" fmla="val 25000"/>
            </a:avLst>
          </a:prstGeom>
          <a:solidFill>
            <a:srgbClr val="FFFF0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en-US" sz="140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95" name="Rectangle 52"/>
          <p:cNvSpPr>
            <a:spLocks noChangeArrowheads="1"/>
          </p:cNvSpPr>
          <p:nvPr/>
        </p:nvSpPr>
        <p:spPr bwMode="auto">
          <a:xfrm flipH="1">
            <a:off x="2848587" y="777220"/>
            <a:ext cx="316326" cy="161163"/>
          </a:xfrm>
          <a:prstGeom prst="rect">
            <a:avLst/>
          </a:prstGeom>
          <a:solidFill>
            <a:srgbClr val="80008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i="1" dirty="0">
              <a:solidFill>
                <a:srgbClr val="FF00FF"/>
              </a:solidFill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101" name="Rectangle 54"/>
          <p:cNvSpPr>
            <a:spLocks noChangeArrowheads="1"/>
          </p:cNvSpPr>
          <p:nvPr/>
        </p:nvSpPr>
        <p:spPr bwMode="auto">
          <a:xfrm flipH="1">
            <a:off x="2068485" y="777220"/>
            <a:ext cx="230601" cy="161163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i="1" dirty="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102" name="Rectangle 52"/>
          <p:cNvSpPr>
            <a:spLocks noChangeArrowheads="1"/>
          </p:cNvSpPr>
          <p:nvPr/>
        </p:nvSpPr>
        <p:spPr bwMode="auto">
          <a:xfrm flipH="1">
            <a:off x="2794581" y="777220"/>
            <a:ext cx="58293" cy="161163"/>
          </a:xfrm>
          <a:prstGeom prst="rect">
            <a:avLst/>
          </a:prstGeom>
          <a:solidFill>
            <a:srgbClr val="EEECE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i="1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103" name="AutoShape 16"/>
          <p:cNvSpPr>
            <a:spLocks noChangeArrowheads="1"/>
          </p:cNvSpPr>
          <p:nvPr/>
        </p:nvSpPr>
        <p:spPr bwMode="auto">
          <a:xfrm>
            <a:off x="3548663" y="798223"/>
            <a:ext cx="185137" cy="119158"/>
          </a:xfrm>
          <a:prstGeom prst="homePlate">
            <a:avLst>
              <a:gd name="adj" fmla="val 45864"/>
            </a:avLst>
          </a:prstGeom>
          <a:solidFill>
            <a:schemeClr val="bg1">
              <a:lumMod val="50000"/>
            </a:schemeClr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dirty="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104" name="AutoShape 16"/>
          <p:cNvSpPr>
            <a:spLocks noChangeArrowheads="1"/>
          </p:cNvSpPr>
          <p:nvPr/>
        </p:nvSpPr>
        <p:spPr bwMode="auto">
          <a:xfrm flipH="1">
            <a:off x="329824" y="797794"/>
            <a:ext cx="185995" cy="120015"/>
          </a:xfrm>
          <a:prstGeom prst="homePlate">
            <a:avLst>
              <a:gd name="adj" fmla="val 45864"/>
            </a:avLst>
          </a:prstGeom>
          <a:solidFill>
            <a:schemeClr val="bg1">
              <a:lumMod val="50000"/>
            </a:schemeClr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dirty="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230" name="AutoShape 26"/>
          <p:cNvSpPr>
            <a:spLocks/>
          </p:cNvSpPr>
          <p:nvPr/>
        </p:nvSpPr>
        <p:spPr bwMode="auto">
          <a:xfrm>
            <a:off x="943447" y="733501"/>
            <a:ext cx="559095" cy="248602"/>
          </a:xfrm>
          <a:prstGeom prst="rightArrow">
            <a:avLst>
              <a:gd name="adj1" fmla="val 64704"/>
              <a:gd name="adj2" fmla="val 63477"/>
            </a:avLst>
          </a:prstGeom>
          <a:solidFill>
            <a:srgbClr val="FF00FF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en-US" sz="1400" dirty="0">
              <a:latin typeface="Helvetica" pitchFamily="-112" charset="0"/>
              <a:cs typeface="Helvetica" pitchFamily="-112" charset="0"/>
              <a:sym typeface="Helvetica" pitchFamily="-112" charset="0"/>
            </a:endParaRPr>
          </a:p>
        </p:txBody>
      </p:sp>
      <p:sp>
        <p:nvSpPr>
          <p:cNvPr id="132" name="AutoShape 26"/>
          <p:cNvSpPr>
            <a:spLocks/>
          </p:cNvSpPr>
          <p:nvPr/>
        </p:nvSpPr>
        <p:spPr bwMode="auto">
          <a:xfrm flipH="1">
            <a:off x="2304928" y="733501"/>
            <a:ext cx="494295" cy="248602"/>
          </a:xfrm>
          <a:prstGeom prst="rightArrow">
            <a:avLst>
              <a:gd name="adj1" fmla="val 64704"/>
              <a:gd name="adj2" fmla="val 63477"/>
            </a:avLst>
          </a:prstGeom>
          <a:solidFill>
            <a:srgbClr val="00FF00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en-US" sz="1400" dirty="0">
              <a:latin typeface="Helvetica" pitchFamily="-112" charset="0"/>
              <a:cs typeface="Helvetica" pitchFamily="-112" charset="0"/>
              <a:sym typeface="Helvetica" pitchFamily="-112" charset="0"/>
            </a:endParaRPr>
          </a:p>
        </p:txBody>
      </p:sp>
      <p:sp>
        <p:nvSpPr>
          <p:cNvPr id="229" name="Rectangle 19"/>
          <p:cNvSpPr>
            <a:spLocks noChangeArrowheads="1"/>
          </p:cNvSpPr>
          <p:nvPr/>
        </p:nvSpPr>
        <p:spPr bwMode="auto">
          <a:xfrm>
            <a:off x="1509400" y="777220"/>
            <a:ext cx="389192" cy="161163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sz="1400" i="1" dirty="0">
              <a:latin typeface="Helvetica" pitchFamily="-112" charset="0"/>
              <a:cs typeface="Helvetica" pitchFamily="-112" charset="0"/>
            </a:endParaRPr>
          </a:p>
        </p:txBody>
      </p:sp>
      <p:sp>
        <p:nvSpPr>
          <p:cNvPr id="209" name="Sun 208"/>
          <p:cNvSpPr>
            <a:spLocks noChangeAspect="1"/>
          </p:cNvSpPr>
          <p:nvPr/>
        </p:nvSpPr>
        <p:spPr>
          <a:xfrm>
            <a:off x="2354091" y="2275201"/>
            <a:ext cx="431998" cy="431998"/>
          </a:xfrm>
          <a:prstGeom prst="sun">
            <a:avLst/>
          </a:prstGeom>
          <a:solidFill>
            <a:srgbClr val="00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Line 17"/>
          <p:cNvSpPr>
            <a:spLocks noChangeShapeType="1"/>
          </p:cNvSpPr>
          <p:nvPr/>
        </p:nvSpPr>
        <p:spPr bwMode="auto">
          <a:xfrm>
            <a:off x="2272952" y="660400"/>
            <a:ext cx="579092" cy="0"/>
          </a:xfrm>
          <a:prstGeom prst="lin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8" name="Line 17"/>
          <p:cNvSpPr>
            <a:spLocks noChangeShapeType="1"/>
          </p:cNvSpPr>
          <p:nvPr/>
        </p:nvSpPr>
        <p:spPr bwMode="auto">
          <a:xfrm>
            <a:off x="2280544" y="1714500"/>
            <a:ext cx="579092" cy="0"/>
          </a:xfrm>
          <a:prstGeom prst="lin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Down Arrow 256"/>
          <p:cNvSpPr/>
          <p:nvPr/>
        </p:nvSpPr>
        <p:spPr>
          <a:xfrm>
            <a:off x="2417690" y="1219200"/>
            <a:ext cx="304800" cy="3048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Down Arrow 257"/>
          <p:cNvSpPr/>
          <p:nvPr/>
        </p:nvSpPr>
        <p:spPr>
          <a:xfrm>
            <a:off x="2417690" y="1905000"/>
            <a:ext cx="304800" cy="3048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TextBox 260"/>
          <p:cNvSpPr txBox="1"/>
          <p:nvPr/>
        </p:nvSpPr>
        <p:spPr>
          <a:xfrm>
            <a:off x="2299560" y="2667000"/>
            <a:ext cx="514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GFP</a:t>
            </a:r>
            <a:endParaRPr lang="en-US" sz="1600" dirty="0"/>
          </a:p>
        </p:txBody>
      </p:sp>
      <p:sp>
        <p:nvSpPr>
          <p:cNvPr id="145" name="Cloud 144"/>
          <p:cNvSpPr/>
          <p:nvPr/>
        </p:nvSpPr>
        <p:spPr>
          <a:xfrm>
            <a:off x="5943600" y="2281800"/>
            <a:ext cx="429599" cy="425399"/>
          </a:xfrm>
          <a:prstGeom prst="cloud">
            <a:avLst/>
          </a:prstGeom>
          <a:solidFill>
            <a:srgbClr val="000000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1" name="Group 150"/>
          <p:cNvGrpSpPr/>
          <p:nvPr/>
        </p:nvGrpSpPr>
        <p:grpSpPr>
          <a:xfrm>
            <a:off x="2895600" y="304800"/>
            <a:ext cx="1447800" cy="685800"/>
            <a:chOff x="2895600" y="304800"/>
            <a:chExt cx="1447800" cy="685800"/>
          </a:xfrm>
        </p:grpSpPr>
        <p:sp>
          <p:nvSpPr>
            <p:cNvPr id="147" name="Arc 146"/>
            <p:cNvSpPr/>
            <p:nvPr/>
          </p:nvSpPr>
          <p:spPr>
            <a:xfrm>
              <a:off x="3657600" y="304800"/>
              <a:ext cx="685800" cy="685800"/>
            </a:xfrm>
            <a:prstGeom prst="arc">
              <a:avLst/>
            </a:prstGeom>
            <a:ln w="25400" cap="flat" cmpd="sng" algn="ctr">
              <a:solidFill>
                <a:srgbClr val="FF6600"/>
              </a:solidFill>
              <a:prstDash val="sysDash"/>
              <a:round/>
              <a:headEnd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9" name="Straight Connector 148"/>
            <p:cNvCxnSpPr/>
            <p:nvPr/>
          </p:nvCxnSpPr>
          <p:spPr>
            <a:xfrm>
              <a:off x="3237826" y="304800"/>
              <a:ext cx="772199" cy="1588"/>
            </a:xfrm>
            <a:prstGeom prst="line">
              <a:avLst/>
            </a:prstGeom>
            <a:ln w="25400" cap="flat" cmpd="sng" algn="ctr">
              <a:solidFill>
                <a:srgbClr val="FF6600"/>
              </a:solidFill>
              <a:prstDash val="sysDash"/>
              <a:round/>
              <a:headEnd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Arc 149"/>
            <p:cNvSpPr/>
            <p:nvPr/>
          </p:nvSpPr>
          <p:spPr>
            <a:xfrm rot="16200000">
              <a:off x="2895600" y="304800"/>
              <a:ext cx="685800" cy="685800"/>
            </a:xfrm>
            <a:prstGeom prst="arc">
              <a:avLst/>
            </a:prstGeom>
            <a:ln w="25400" cap="flat" cmpd="sng" algn="ctr">
              <a:solidFill>
                <a:srgbClr val="FF6600"/>
              </a:solidFill>
              <a:prstDash val="sysDash"/>
              <a:round/>
              <a:headEnd type="arrow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/>
          <p:cNvGrpSpPr/>
          <p:nvPr/>
        </p:nvGrpSpPr>
        <p:grpSpPr>
          <a:xfrm flipH="1">
            <a:off x="4343400" y="304800"/>
            <a:ext cx="763799" cy="685800"/>
            <a:chOff x="2895600" y="304800"/>
            <a:chExt cx="1447800" cy="685800"/>
          </a:xfrm>
        </p:grpSpPr>
        <p:sp>
          <p:nvSpPr>
            <p:cNvPr id="153" name="Arc 152"/>
            <p:cNvSpPr/>
            <p:nvPr/>
          </p:nvSpPr>
          <p:spPr>
            <a:xfrm>
              <a:off x="3657600" y="304800"/>
              <a:ext cx="685800" cy="685800"/>
            </a:xfrm>
            <a:prstGeom prst="arc">
              <a:avLst/>
            </a:prstGeom>
            <a:ln w="25400" cap="flat" cmpd="sng" algn="ctr">
              <a:solidFill>
                <a:srgbClr val="FF6600"/>
              </a:solidFill>
              <a:prstDash val="sysDash"/>
              <a:round/>
              <a:headEnd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Connector 153"/>
            <p:cNvCxnSpPr/>
            <p:nvPr/>
          </p:nvCxnSpPr>
          <p:spPr>
            <a:xfrm>
              <a:off x="3237826" y="304800"/>
              <a:ext cx="772199" cy="1588"/>
            </a:xfrm>
            <a:prstGeom prst="line">
              <a:avLst/>
            </a:prstGeom>
            <a:ln w="25400" cap="flat" cmpd="sng" algn="ctr">
              <a:solidFill>
                <a:srgbClr val="FF6600"/>
              </a:solidFill>
              <a:prstDash val="sysDash"/>
              <a:round/>
              <a:headEnd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Arc 154"/>
            <p:cNvSpPr/>
            <p:nvPr/>
          </p:nvSpPr>
          <p:spPr>
            <a:xfrm rot="16200000">
              <a:off x="2895600" y="304800"/>
              <a:ext cx="685800" cy="685800"/>
            </a:xfrm>
            <a:prstGeom prst="arc">
              <a:avLst/>
            </a:prstGeom>
            <a:ln w="25400" cap="flat" cmpd="sng" algn="ctr">
              <a:solidFill>
                <a:srgbClr val="FF6600"/>
              </a:solidFill>
              <a:prstDash val="sysDash"/>
              <a:round/>
              <a:headEnd type="arrow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6527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5538</TotalTime>
  <Words>8</Words>
  <Application>Microsoft Macintosh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 of our insertional gene trap mutants</dc:title>
  <dc:creator>Jorune</dc:creator>
  <cp:lastModifiedBy>Darius Balciunas</cp:lastModifiedBy>
  <cp:revision>39</cp:revision>
  <cp:lastPrinted>2012-10-02T18:13:48Z</cp:lastPrinted>
  <dcterms:created xsi:type="dcterms:W3CDTF">2012-10-02T22:44:11Z</dcterms:created>
  <dcterms:modified xsi:type="dcterms:W3CDTF">2013-08-14T17:34:57Z</dcterms:modified>
</cp:coreProperties>
</file>