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4168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igia%20Papale\Documents\Ligia\Post%20Doc%20Reid\New%20ARRAY%20project\Methylation%20Sites%20and%20Percentages\PRRT%20Methylation%20Sites%20and%20Percentag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igia%20Papale\Documents\Ligia\Post%20Doc%20Reid\New%20ARRAY%20project\Methylation%20Sites%20and%20Percentages\RGMA%20Methylation%20sites%20and%20percentag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igia%20Papale\Documents\Ligia\Post%20Doc%20Reid\New%20ARRAY%20project\Methylation%20Sites%20and%20Percentages\SFRP%20Methylation%20Sites%20and%20Percentag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igia%20Papale\Documents\Ligia\Post%20Doc%20Reid\New%20ARRAY%20project\Methylation%20Sites%20and%20Percentages\HOXD2%20Methylation%20Sites%20and%20Percentage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igia%20Papale\Documents\Ligia\Post%20Doc%20Reid\New%20ARRAY%20project\Methylation%20Sites%20and%20Percentages\Rassf1%20Methylation%20site%20and%20Percentag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Sheet1!$AI$6:$BY$6</c:f>
              <c:strCache>
                <c:ptCount val="43"/>
                <c:pt idx="0">
                  <c:v>Liver</c:v>
                </c:pt>
                <c:pt idx="1">
                  <c:v>Placenta</c:v>
                </c:pt>
                <c:pt idx="2">
                  <c:v>Heart</c:v>
                </c:pt>
                <c:pt idx="4">
                  <c:v>Liver</c:v>
                </c:pt>
                <c:pt idx="5">
                  <c:v>Placenta</c:v>
                </c:pt>
                <c:pt idx="6">
                  <c:v>Heart</c:v>
                </c:pt>
                <c:pt idx="8">
                  <c:v>Liver</c:v>
                </c:pt>
                <c:pt idx="9">
                  <c:v>Placenta</c:v>
                </c:pt>
                <c:pt idx="10">
                  <c:v>Heart</c:v>
                </c:pt>
                <c:pt idx="12">
                  <c:v>Liver</c:v>
                </c:pt>
                <c:pt idx="13">
                  <c:v>Placenta</c:v>
                </c:pt>
                <c:pt idx="14">
                  <c:v>Heart</c:v>
                </c:pt>
                <c:pt idx="16">
                  <c:v>Liver</c:v>
                </c:pt>
                <c:pt idx="17">
                  <c:v>Placenta</c:v>
                </c:pt>
                <c:pt idx="18">
                  <c:v>Heart</c:v>
                </c:pt>
                <c:pt idx="20">
                  <c:v>Liver</c:v>
                </c:pt>
                <c:pt idx="21">
                  <c:v>Placenta</c:v>
                </c:pt>
                <c:pt idx="22">
                  <c:v>Heart</c:v>
                </c:pt>
                <c:pt idx="24">
                  <c:v>Liver</c:v>
                </c:pt>
                <c:pt idx="25">
                  <c:v>Placenta</c:v>
                </c:pt>
                <c:pt idx="26">
                  <c:v>Heart</c:v>
                </c:pt>
                <c:pt idx="28">
                  <c:v>Liver</c:v>
                </c:pt>
                <c:pt idx="29">
                  <c:v>Placenta</c:v>
                </c:pt>
                <c:pt idx="30">
                  <c:v>Heart</c:v>
                </c:pt>
                <c:pt idx="32">
                  <c:v>Liver</c:v>
                </c:pt>
                <c:pt idx="33">
                  <c:v>Placenta</c:v>
                </c:pt>
                <c:pt idx="34">
                  <c:v>Heart</c:v>
                </c:pt>
                <c:pt idx="36">
                  <c:v>Liver</c:v>
                </c:pt>
                <c:pt idx="37">
                  <c:v>Placenta</c:v>
                </c:pt>
                <c:pt idx="38">
                  <c:v>Heart</c:v>
                </c:pt>
                <c:pt idx="40">
                  <c:v>Liver</c:v>
                </c:pt>
                <c:pt idx="41">
                  <c:v>Placenta</c:v>
                </c:pt>
                <c:pt idx="42">
                  <c:v>Heart</c:v>
                </c:pt>
              </c:strCache>
            </c:strRef>
          </c:cat>
          <c:val>
            <c:numRef>
              <c:f>Sheet1!$AI$7:$BY$7</c:f>
              <c:numCache>
                <c:formatCode>General</c:formatCode>
                <c:ptCount val="43"/>
                <c:pt idx="0">
                  <c:v>4.545454545454546</c:v>
                </c:pt>
                <c:pt idx="1">
                  <c:v>65.3846153846154</c:v>
                </c:pt>
                <c:pt idx="2">
                  <c:v>15.38461538461538</c:v>
                </c:pt>
                <c:pt idx="4">
                  <c:v>18.1818181818182</c:v>
                </c:pt>
                <c:pt idx="5">
                  <c:v>69.23076923076921</c:v>
                </c:pt>
                <c:pt idx="6">
                  <c:v>3.846153846153844</c:v>
                </c:pt>
                <c:pt idx="8">
                  <c:v>0.0</c:v>
                </c:pt>
                <c:pt idx="9">
                  <c:v>73.07692307692305</c:v>
                </c:pt>
                <c:pt idx="10">
                  <c:v>23.07692307692307</c:v>
                </c:pt>
                <c:pt idx="12">
                  <c:v>4.545454545454546</c:v>
                </c:pt>
                <c:pt idx="13">
                  <c:v>76.92307692307686</c:v>
                </c:pt>
                <c:pt idx="14">
                  <c:v>23.07692307692307</c:v>
                </c:pt>
                <c:pt idx="16">
                  <c:v>4.545454545454546</c:v>
                </c:pt>
                <c:pt idx="17">
                  <c:v>61.53846153846154</c:v>
                </c:pt>
                <c:pt idx="18">
                  <c:v>0.0</c:v>
                </c:pt>
                <c:pt idx="20">
                  <c:v>9.0909090909091</c:v>
                </c:pt>
                <c:pt idx="21">
                  <c:v>76.92307692307686</c:v>
                </c:pt>
                <c:pt idx="22">
                  <c:v>30.76923076923077</c:v>
                </c:pt>
                <c:pt idx="24">
                  <c:v>9.0909090909091</c:v>
                </c:pt>
                <c:pt idx="25">
                  <c:v>88.46153846153846</c:v>
                </c:pt>
                <c:pt idx="26">
                  <c:v>0.0</c:v>
                </c:pt>
                <c:pt idx="28">
                  <c:v>4.545454545454546</c:v>
                </c:pt>
                <c:pt idx="29">
                  <c:v>65.3846153846154</c:v>
                </c:pt>
                <c:pt idx="30">
                  <c:v>0.0</c:v>
                </c:pt>
                <c:pt idx="32">
                  <c:v>4.545454545454546</c:v>
                </c:pt>
                <c:pt idx="33">
                  <c:v>73.07692307692305</c:v>
                </c:pt>
                <c:pt idx="34">
                  <c:v>7.692307692307692</c:v>
                </c:pt>
                <c:pt idx="36">
                  <c:v>4.545454545454546</c:v>
                </c:pt>
                <c:pt idx="37">
                  <c:v>69.23076923076921</c:v>
                </c:pt>
                <c:pt idx="38">
                  <c:v>7.692307692307692</c:v>
                </c:pt>
                <c:pt idx="40">
                  <c:v>4.545454545454546</c:v>
                </c:pt>
                <c:pt idx="41">
                  <c:v>76.92307692307686</c:v>
                </c:pt>
                <c:pt idx="42">
                  <c:v>0.0</c:v>
                </c:pt>
              </c:numCache>
            </c:numRef>
          </c:val>
        </c:ser>
        <c:ser>
          <c:idx val="1"/>
          <c:order val="1"/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6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7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8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5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6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8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9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3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3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3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3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36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37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38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40"/>
            <c:invertIfNegative val="0"/>
            <c:bubble3D val="0"/>
          </c:dPt>
          <c:dPt>
            <c:idx val="41"/>
            <c:invertIfNegative val="0"/>
            <c:bubble3D val="0"/>
          </c:dPt>
          <c:dPt>
            <c:idx val="42"/>
            <c:invertIfNegative val="0"/>
            <c:bubble3D val="0"/>
          </c:dPt>
          <c:cat>
            <c:strRef>
              <c:f>Sheet1!$AI$6:$BY$6</c:f>
              <c:strCache>
                <c:ptCount val="43"/>
                <c:pt idx="0">
                  <c:v>Liver</c:v>
                </c:pt>
                <c:pt idx="1">
                  <c:v>Placenta</c:v>
                </c:pt>
                <c:pt idx="2">
                  <c:v>Heart</c:v>
                </c:pt>
                <c:pt idx="4">
                  <c:v>Liver</c:v>
                </c:pt>
                <c:pt idx="5">
                  <c:v>Placenta</c:v>
                </c:pt>
                <c:pt idx="6">
                  <c:v>Heart</c:v>
                </c:pt>
                <c:pt idx="8">
                  <c:v>Liver</c:v>
                </c:pt>
                <c:pt idx="9">
                  <c:v>Placenta</c:v>
                </c:pt>
                <c:pt idx="10">
                  <c:v>Heart</c:v>
                </c:pt>
                <c:pt idx="12">
                  <c:v>Liver</c:v>
                </c:pt>
                <c:pt idx="13">
                  <c:v>Placenta</c:v>
                </c:pt>
                <c:pt idx="14">
                  <c:v>Heart</c:v>
                </c:pt>
                <c:pt idx="16">
                  <c:v>Liver</c:v>
                </c:pt>
                <c:pt idx="17">
                  <c:v>Placenta</c:v>
                </c:pt>
                <c:pt idx="18">
                  <c:v>Heart</c:v>
                </c:pt>
                <c:pt idx="20">
                  <c:v>Liver</c:v>
                </c:pt>
                <c:pt idx="21">
                  <c:v>Placenta</c:v>
                </c:pt>
                <c:pt idx="22">
                  <c:v>Heart</c:v>
                </c:pt>
                <c:pt idx="24">
                  <c:v>Liver</c:v>
                </c:pt>
                <c:pt idx="25">
                  <c:v>Placenta</c:v>
                </c:pt>
                <c:pt idx="26">
                  <c:v>Heart</c:v>
                </c:pt>
                <c:pt idx="28">
                  <c:v>Liver</c:v>
                </c:pt>
                <c:pt idx="29">
                  <c:v>Placenta</c:v>
                </c:pt>
                <c:pt idx="30">
                  <c:v>Heart</c:v>
                </c:pt>
                <c:pt idx="32">
                  <c:v>Liver</c:v>
                </c:pt>
                <c:pt idx="33">
                  <c:v>Placenta</c:v>
                </c:pt>
                <c:pt idx="34">
                  <c:v>Heart</c:v>
                </c:pt>
                <c:pt idx="36">
                  <c:v>Liver</c:v>
                </c:pt>
                <c:pt idx="37">
                  <c:v>Placenta</c:v>
                </c:pt>
                <c:pt idx="38">
                  <c:v>Heart</c:v>
                </c:pt>
                <c:pt idx="40">
                  <c:v>Liver</c:v>
                </c:pt>
                <c:pt idx="41">
                  <c:v>Placenta</c:v>
                </c:pt>
                <c:pt idx="42">
                  <c:v>Heart</c:v>
                </c:pt>
              </c:strCache>
            </c:strRef>
          </c:cat>
          <c:val>
            <c:numRef>
              <c:f>Sheet1!$AI$8:$BY$8</c:f>
              <c:numCache>
                <c:formatCode>General</c:formatCode>
                <c:ptCount val="43"/>
                <c:pt idx="0">
                  <c:v>14.7</c:v>
                </c:pt>
                <c:pt idx="1">
                  <c:v>52.3</c:v>
                </c:pt>
                <c:pt idx="2">
                  <c:v>15.7</c:v>
                </c:pt>
                <c:pt idx="4">
                  <c:v>0.5</c:v>
                </c:pt>
                <c:pt idx="5">
                  <c:v>57.2</c:v>
                </c:pt>
                <c:pt idx="6">
                  <c:v>0.4</c:v>
                </c:pt>
                <c:pt idx="8">
                  <c:v>15.1</c:v>
                </c:pt>
                <c:pt idx="9">
                  <c:v>76.3</c:v>
                </c:pt>
                <c:pt idx="10">
                  <c:v>14.9</c:v>
                </c:pt>
                <c:pt idx="12">
                  <c:v>17.6</c:v>
                </c:pt>
                <c:pt idx="13">
                  <c:v>78.3</c:v>
                </c:pt>
                <c:pt idx="14">
                  <c:v>15.9</c:v>
                </c:pt>
                <c:pt idx="16">
                  <c:v>11.8</c:v>
                </c:pt>
                <c:pt idx="17">
                  <c:v>73.3</c:v>
                </c:pt>
                <c:pt idx="18">
                  <c:v>10.6</c:v>
                </c:pt>
                <c:pt idx="20">
                  <c:v>20.6</c:v>
                </c:pt>
                <c:pt idx="21">
                  <c:v>81.6</c:v>
                </c:pt>
                <c:pt idx="22">
                  <c:v>29.3</c:v>
                </c:pt>
                <c:pt idx="24">
                  <c:v>10.4</c:v>
                </c:pt>
                <c:pt idx="25">
                  <c:v>65.4</c:v>
                </c:pt>
                <c:pt idx="26">
                  <c:v>10.6</c:v>
                </c:pt>
                <c:pt idx="28">
                  <c:v>9.200000000000001</c:v>
                </c:pt>
                <c:pt idx="29">
                  <c:v>77.7</c:v>
                </c:pt>
                <c:pt idx="30">
                  <c:v>11.7</c:v>
                </c:pt>
                <c:pt idx="32">
                  <c:v>3.6</c:v>
                </c:pt>
                <c:pt idx="33">
                  <c:v>62.0</c:v>
                </c:pt>
                <c:pt idx="34">
                  <c:v>3.1</c:v>
                </c:pt>
                <c:pt idx="36">
                  <c:v>7.0</c:v>
                </c:pt>
                <c:pt idx="37">
                  <c:v>59.2</c:v>
                </c:pt>
                <c:pt idx="38">
                  <c:v>8.6</c:v>
                </c:pt>
                <c:pt idx="40">
                  <c:v>3.4</c:v>
                </c:pt>
                <c:pt idx="41">
                  <c:v>69.6</c:v>
                </c:pt>
                <c:pt idx="42">
                  <c:v>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98487672"/>
        <c:axId val="2074739624"/>
      </c:barChart>
      <c:catAx>
        <c:axId val="2098487672"/>
        <c:scaling>
          <c:orientation val="minMax"/>
        </c:scaling>
        <c:delete val="0"/>
        <c:axPos val="b"/>
        <c:majorTickMark val="out"/>
        <c:minorTickMark val="none"/>
        <c:tickLblPos val="nextTo"/>
        <c:crossAx val="2074739624"/>
        <c:crosses val="autoZero"/>
        <c:auto val="1"/>
        <c:lblAlgn val="ctr"/>
        <c:lblOffset val="100"/>
        <c:noMultiLvlLbl val="0"/>
      </c:catAx>
      <c:valAx>
        <c:axId val="2074739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9848767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 baseline="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0321741032371"/>
          <c:y val="0.0511636851845132"/>
          <c:w val="0.866095800524935"/>
          <c:h val="0.83339090678181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Sheet1!$M$5:$O$5</c:f>
              <c:strCache>
                <c:ptCount val="3"/>
                <c:pt idx="0">
                  <c:v>Liver</c:v>
                </c:pt>
                <c:pt idx="1">
                  <c:v>Placenta</c:v>
                </c:pt>
                <c:pt idx="2">
                  <c:v>Heart</c:v>
                </c:pt>
              </c:strCache>
            </c:strRef>
          </c:cat>
          <c:val>
            <c:numRef>
              <c:f>Sheet1!$M$6:$O$6</c:f>
              <c:numCache>
                <c:formatCode>General</c:formatCode>
                <c:ptCount val="3"/>
                <c:pt idx="0">
                  <c:v>0.0</c:v>
                </c:pt>
                <c:pt idx="1">
                  <c:v>41.3793103448276</c:v>
                </c:pt>
                <c:pt idx="2">
                  <c:v>0.0</c:v>
                </c:pt>
              </c:numCache>
            </c:numRef>
          </c:val>
        </c:ser>
        <c:ser>
          <c:idx val="1"/>
          <c:order val="1"/>
          <c:spPr>
            <a:solidFill>
              <a:schemeClr val="tx1"/>
            </a:solidFill>
          </c:spPr>
          <c:invertIfNegative val="0"/>
          <c:cat>
            <c:strRef>
              <c:f>Sheet1!$M$5:$O$5</c:f>
              <c:strCache>
                <c:ptCount val="3"/>
                <c:pt idx="0">
                  <c:v>Liver</c:v>
                </c:pt>
                <c:pt idx="1">
                  <c:v>Placenta</c:v>
                </c:pt>
                <c:pt idx="2">
                  <c:v>Heart</c:v>
                </c:pt>
              </c:strCache>
            </c:strRef>
          </c:cat>
          <c:val>
            <c:numRef>
              <c:f>Sheet1!$M$7:$O$7</c:f>
              <c:numCache>
                <c:formatCode>General</c:formatCode>
                <c:ptCount val="3"/>
                <c:pt idx="0">
                  <c:v>1.0</c:v>
                </c:pt>
                <c:pt idx="1">
                  <c:v>32.0</c:v>
                </c:pt>
                <c:pt idx="2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98718504"/>
        <c:axId val="2074931304"/>
      </c:barChart>
      <c:catAx>
        <c:axId val="2098718504"/>
        <c:scaling>
          <c:orientation val="minMax"/>
        </c:scaling>
        <c:delete val="0"/>
        <c:axPos val="b"/>
        <c:majorTickMark val="out"/>
        <c:minorTickMark val="none"/>
        <c:tickLblPos val="nextTo"/>
        <c:crossAx val="2074931304"/>
        <c:crosses val="autoZero"/>
        <c:auto val="1"/>
        <c:lblAlgn val="ctr"/>
        <c:lblOffset val="100"/>
        <c:noMultiLvlLbl val="0"/>
      </c:catAx>
      <c:valAx>
        <c:axId val="2074931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9871850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12249172896779"/>
          <c:y val="0.0879331568270123"/>
          <c:w val="0.884299080919643"/>
          <c:h val="0.76620568717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Sheet1!$Q$5:$S$5</c:f>
              <c:strCache>
                <c:ptCount val="3"/>
                <c:pt idx="0">
                  <c:v>Liver</c:v>
                </c:pt>
                <c:pt idx="1">
                  <c:v>Placenta</c:v>
                </c:pt>
                <c:pt idx="2">
                  <c:v>Heart</c:v>
                </c:pt>
              </c:strCache>
            </c:strRef>
          </c:cat>
          <c:val>
            <c:numRef>
              <c:f>Sheet1!$Q$6:$S$6</c:f>
              <c:numCache>
                <c:formatCode>General</c:formatCode>
                <c:ptCount val="3"/>
                <c:pt idx="0">
                  <c:v>0.0</c:v>
                </c:pt>
                <c:pt idx="1">
                  <c:v>32.25806451612903</c:v>
                </c:pt>
                <c:pt idx="2">
                  <c:v>0.0</c:v>
                </c:pt>
              </c:numCache>
            </c:numRef>
          </c:val>
        </c:ser>
        <c:ser>
          <c:idx val="1"/>
          <c:order val="1"/>
          <c:spPr>
            <a:solidFill>
              <a:schemeClr val="tx1"/>
            </a:solidFill>
          </c:spPr>
          <c:invertIfNegative val="0"/>
          <c:cat>
            <c:strRef>
              <c:f>Sheet1!$Q$5:$S$5</c:f>
              <c:strCache>
                <c:ptCount val="3"/>
                <c:pt idx="0">
                  <c:v>Liver</c:v>
                </c:pt>
                <c:pt idx="1">
                  <c:v>Placenta</c:v>
                </c:pt>
                <c:pt idx="2">
                  <c:v>Heart</c:v>
                </c:pt>
              </c:strCache>
            </c:strRef>
          </c:cat>
          <c:val>
            <c:numRef>
              <c:f>Sheet1!$Q$7:$S$7</c:f>
              <c:numCache>
                <c:formatCode>General</c:formatCode>
                <c:ptCount val="3"/>
                <c:pt idx="0">
                  <c:v>7.0</c:v>
                </c:pt>
                <c:pt idx="1">
                  <c:v>44.9</c:v>
                </c:pt>
                <c:pt idx="2">
                  <c:v>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74373368"/>
        <c:axId val="2074808024"/>
      </c:barChart>
      <c:catAx>
        <c:axId val="2074373368"/>
        <c:scaling>
          <c:orientation val="minMax"/>
        </c:scaling>
        <c:delete val="0"/>
        <c:axPos val="b"/>
        <c:majorTickMark val="out"/>
        <c:minorTickMark val="none"/>
        <c:tickLblPos val="nextTo"/>
        <c:crossAx val="2074808024"/>
        <c:crosses val="autoZero"/>
        <c:auto val="1"/>
        <c:lblAlgn val="ctr"/>
        <c:lblOffset val="100"/>
        <c:noMultiLvlLbl val="0"/>
      </c:catAx>
      <c:valAx>
        <c:axId val="2074808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4373368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800" baseline="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Sheet1!$S$4:$AG$4</c:f>
              <c:strCache>
                <c:ptCount val="15"/>
                <c:pt idx="0">
                  <c:v>Liver </c:v>
                </c:pt>
                <c:pt idx="1">
                  <c:v>Placenta</c:v>
                </c:pt>
                <c:pt idx="2">
                  <c:v>Heart</c:v>
                </c:pt>
                <c:pt idx="4">
                  <c:v>Liver </c:v>
                </c:pt>
                <c:pt idx="5">
                  <c:v>Placenta</c:v>
                </c:pt>
                <c:pt idx="6">
                  <c:v>Heart</c:v>
                </c:pt>
                <c:pt idx="8">
                  <c:v>Liver </c:v>
                </c:pt>
                <c:pt idx="9">
                  <c:v>Placenta</c:v>
                </c:pt>
                <c:pt idx="10">
                  <c:v>Heart</c:v>
                </c:pt>
                <c:pt idx="12">
                  <c:v>Liver </c:v>
                </c:pt>
                <c:pt idx="13">
                  <c:v>Placenta</c:v>
                </c:pt>
                <c:pt idx="14">
                  <c:v>Heart</c:v>
                </c:pt>
              </c:strCache>
            </c:strRef>
          </c:cat>
          <c:val>
            <c:numRef>
              <c:f>Sheet1!$S$5:$AG$5</c:f>
              <c:numCache>
                <c:formatCode>General</c:formatCode>
                <c:ptCount val="15"/>
                <c:pt idx="0">
                  <c:v>15.625</c:v>
                </c:pt>
                <c:pt idx="1">
                  <c:v>93.10344827586205</c:v>
                </c:pt>
                <c:pt idx="2">
                  <c:v>10.71428571428571</c:v>
                </c:pt>
                <c:pt idx="4">
                  <c:v>3.125</c:v>
                </c:pt>
                <c:pt idx="5">
                  <c:v>93.10344827586205</c:v>
                </c:pt>
                <c:pt idx="6">
                  <c:v>3.571428571428571</c:v>
                </c:pt>
                <c:pt idx="8">
                  <c:v>9.375</c:v>
                </c:pt>
                <c:pt idx="9">
                  <c:v>96.55172413793096</c:v>
                </c:pt>
                <c:pt idx="10">
                  <c:v>0.0</c:v>
                </c:pt>
                <c:pt idx="12">
                  <c:v>3.125</c:v>
                </c:pt>
                <c:pt idx="13">
                  <c:v>68.9655172413794</c:v>
                </c:pt>
                <c:pt idx="14">
                  <c:v>7.142857142857141</c:v>
                </c:pt>
              </c:numCache>
            </c:numRef>
          </c:val>
        </c:ser>
        <c:ser>
          <c:idx val="1"/>
          <c:order val="1"/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</c:spPr>
          </c:dPt>
          <c:dPt>
            <c:idx val="14"/>
            <c:invertIfNegative val="0"/>
            <c:bubble3D val="0"/>
          </c:dPt>
          <c:cat>
            <c:strRef>
              <c:f>Sheet1!$S$4:$AG$4</c:f>
              <c:strCache>
                <c:ptCount val="15"/>
                <c:pt idx="0">
                  <c:v>Liver </c:v>
                </c:pt>
                <c:pt idx="1">
                  <c:v>Placenta</c:v>
                </c:pt>
                <c:pt idx="2">
                  <c:v>Heart</c:v>
                </c:pt>
                <c:pt idx="4">
                  <c:v>Liver </c:v>
                </c:pt>
                <c:pt idx="5">
                  <c:v>Placenta</c:v>
                </c:pt>
                <c:pt idx="6">
                  <c:v>Heart</c:v>
                </c:pt>
                <c:pt idx="8">
                  <c:v>Liver </c:v>
                </c:pt>
                <c:pt idx="9">
                  <c:v>Placenta</c:v>
                </c:pt>
                <c:pt idx="10">
                  <c:v>Heart</c:v>
                </c:pt>
                <c:pt idx="12">
                  <c:v>Liver </c:v>
                </c:pt>
                <c:pt idx="13">
                  <c:v>Placenta</c:v>
                </c:pt>
                <c:pt idx="14">
                  <c:v>Heart</c:v>
                </c:pt>
              </c:strCache>
            </c:strRef>
          </c:cat>
          <c:val>
            <c:numRef>
              <c:f>Sheet1!$S$6:$AG$6</c:f>
              <c:numCache>
                <c:formatCode>General</c:formatCode>
                <c:ptCount val="15"/>
                <c:pt idx="0">
                  <c:v>18.77</c:v>
                </c:pt>
                <c:pt idx="1">
                  <c:v>80.0</c:v>
                </c:pt>
                <c:pt idx="2">
                  <c:v>11.77</c:v>
                </c:pt>
                <c:pt idx="4">
                  <c:v>16.16</c:v>
                </c:pt>
                <c:pt idx="5">
                  <c:v>70.0</c:v>
                </c:pt>
                <c:pt idx="6">
                  <c:v>15.85</c:v>
                </c:pt>
                <c:pt idx="8">
                  <c:v>11.38</c:v>
                </c:pt>
                <c:pt idx="9">
                  <c:v>60.0</c:v>
                </c:pt>
                <c:pt idx="10">
                  <c:v>6.02</c:v>
                </c:pt>
                <c:pt idx="12">
                  <c:v>5.649999999999998</c:v>
                </c:pt>
                <c:pt idx="13">
                  <c:v>84.0</c:v>
                </c:pt>
                <c:pt idx="14">
                  <c:v>1.02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74220648"/>
        <c:axId val="2098749096"/>
      </c:barChart>
      <c:catAx>
        <c:axId val="2074220648"/>
        <c:scaling>
          <c:orientation val="minMax"/>
        </c:scaling>
        <c:delete val="0"/>
        <c:axPos val="b"/>
        <c:majorTickMark val="out"/>
        <c:minorTickMark val="none"/>
        <c:tickLblPos val="nextTo"/>
        <c:crossAx val="2098749096"/>
        <c:crosses val="autoZero"/>
        <c:auto val="1"/>
        <c:lblAlgn val="ctr"/>
        <c:lblOffset val="100"/>
        <c:noMultiLvlLbl val="0"/>
      </c:catAx>
      <c:valAx>
        <c:axId val="2098749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42206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 baseline="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373550444702"/>
          <c:y val="0.142131175625407"/>
          <c:w val="0.833641451367796"/>
          <c:h val="0.415493933813876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7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18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21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dPt>
            <c:idx val="22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Sheet1!$D$32:$Z$32</c:f>
              <c:strCache>
                <c:ptCount val="23"/>
                <c:pt idx="0">
                  <c:v>Liver</c:v>
                </c:pt>
                <c:pt idx="1">
                  <c:v>Placenta</c:v>
                </c:pt>
                <c:pt idx="2">
                  <c:v>Heart</c:v>
                </c:pt>
                <c:pt idx="4">
                  <c:v>Liver</c:v>
                </c:pt>
                <c:pt idx="5">
                  <c:v>Placenta</c:v>
                </c:pt>
                <c:pt idx="6">
                  <c:v>Heart</c:v>
                </c:pt>
                <c:pt idx="8">
                  <c:v>Liver</c:v>
                </c:pt>
                <c:pt idx="9">
                  <c:v>Placenta</c:v>
                </c:pt>
                <c:pt idx="10">
                  <c:v>Heart</c:v>
                </c:pt>
                <c:pt idx="12">
                  <c:v>Liver</c:v>
                </c:pt>
                <c:pt idx="13">
                  <c:v>Placenta</c:v>
                </c:pt>
                <c:pt idx="14">
                  <c:v>Heart</c:v>
                </c:pt>
                <c:pt idx="16">
                  <c:v>Liver</c:v>
                </c:pt>
                <c:pt idx="17">
                  <c:v>Placenta</c:v>
                </c:pt>
                <c:pt idx="18">
                  <c:v>Heart</c:v>
                </c:pt>
                <c:pt idx="20">
                  <c:v>Liver</c:v>
                </c:pt>
                <c:pt idx="21">
                  <c:v>Placenta</c:v>
                </c:pt>
                <c:pt idx="22">
                  <c:v>Heart</c:v>
                </c:pt>
              </c:strCache>
            </c:strRef>
          </c:cat>
          <c:val>
            <c:numRef>
              <c:f>Sheet1!$D$33:$Z$33</c:f>
              <c:numCache>
                <c:formatCode>General</c:formatCode>
                <c:ptCount val="23"/>
                <c:pt idx="0">
                  <c:v>0.0</c:v>
                </c:pt>
                <c:pt idx="1">
                  <c:v>44.0</c:v>
                </c:pt>
                <c:pt idx="2">
                  <c:v>11.76470588235294</c:v>
                </c:pt>
                <c:pt idx="4">
                  <c:v>0.0</c:v>
                </c:pt>
                <c:pt idx="5">
                  <c:v>40.0</c:v>
                </c:pt>
                <c:pt idx="6">
                  <c:v>5.882352941176467</c:v>
                </c:pt>
                <c:pt idx="8">
                  <c:v>0.0</c:v>
                </c:pt>
                <c:pt idx="9">
                  <c:v>40.0</c:v>
                </c:pt>
                <c:pt idx="10">
                  <c:v>11.76470588235294</c:v>
                </c:pt>
                <c:pt idx="12">
                  <c:v>3.448275862068965</c:v>
                </c:pt>
                <c:pt idx="13">
                  <c:v>44.0</c:v>
                </c:pt>
                <c:pt idx="14">
                  <c:v>11.76470588235294</c:v>
                </c:pt>
                <c:pt idx="16">
                  <c:v>0.0</c:v>
                </c:pt>
                <c:pt idx="17">
                  <c:v>40.0</c:v>
                </c:pt>
                <c:pt idx="18">
                  <c:v>2.941176470588235</c:v>
                </c:pt>
                <c:pt idx="20">
                  <c:v>0.0</c:v>
                </c:pt>
                <c:pt idx="21">
                  <c:v>48.0</c:v>
                </c:pt>
                <c:pt idx="22">
                  <c:v>14.70588235294118</c:v>
                </c:pt>
              </c:numCache>
            </c:numRef>
          </c:val>
        </c:ser>
        <c:ser>
          <c:idx val="1"/>
          <c:order val="1"/>
          <c:spPr>
            <a:solidFill>
              <a:schemeClr val="tx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2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4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6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7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18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cat>
            <c:strRef>
              <c:f>Sheet1!$D$32:$Z$32</c:f>
              <c:strCache>
                <c:ptCount val="23"/>
                <c:pt idx="0">
                  <c:v>Liver</c:v>
                </c:pt>
                <c:pt idx="1">
                  <c:v>Placenta</c:v>
                </c:pt>
                <c:pt idx="2">
                  <c:v>Heart</c:v>
                </c:pt>
                <c:pt idx="4">
                  <c:v>Liver</c:v>
                </c:pt>
                <c:pt idx="5">
                  <c:v>Placenta</c:v>
                </c:pt>
                <c:pt idx="6">
                  <c:v>Heart</c:v>
                </c:pt>
                <c:pt idx="8">
                  <c:v>Liver</c:v>
                </c:pt>
                <c:pt idx="9">
                  <c:v>Placenta</c:v>
                </c:pt>
                <c:pt idx="10">
                  <c:v>Heart</c:v>
                </c:pt>
                <c:pt idx="12">
                  <c:v>Liver</c:v>
                </c:pt>
                <c:pt idx="13">
                  <c:v>Placenta</c:v>
                </c:pt>
                <c:pt idx="14">
                  <c:v>Heart</c:v>
                </c:pt>
                <c:pt idx="16">
                  <c:v>Liver</c:v>
                </c:pt>
                <c:pt idx="17">
                  <c:v>Placenta</c:v>
                </c:pt>
                <c:pt idx="18">
                  <c:v>Heart</c:v>
                </c:pt>
                <c:pt idx="20">
                  <c:v>Liver</c:v>
                </c:pt>
                <c:pt idx="21">
                  <c:v>Placenta</c:v>
                </c:pt>
                <c:pt idx="22">
                  <c:v>Heart</c:v>
                </c:pt>
              </c:strCache>
            </c:strRef>
          </c:cat>
          <c:val>
            <c:numRef>
              <c:f>Sheet1!$D$34:$Z$34</c:f>
              <c:numCache>
                <c:formatCode>General</c:formatCode>
                <c:ptCount val="23"/>
                <c:pt idx="0">
                  <c:v>1.46</c:v>
                </c:pt>
                <c:pt idx="1">
                  <c:v>49.01</c:v>
                </c:pt>
                <c:pt idx="2">
                  <c:v>7.619999999999996</c:v>
                </c:pt>
                <c:pt idx="4">
                  <c:v>11.31</c:v>
                </c:pt>
                <c:pt idx="5">
                  <c:v>45.0</c:v>
                </c:pt>
                <c:pt idx="6">
                  <c:v>13.11</c:v>
                </c:pt>
                <c:pt idx="8">
                  <c:v>6.89</c:v>
                </c:pt>
                <c:pt idx="9">
                  <c:v>42.91</c:v>
                </c:pt>
                <c:pt idx="10">
                  <c:v>12.7</c:v>
                </c:pt>
                <c:pt idx="12">
                  <c:v>5.28</c:v>
                </c:pt>
                <c:pt idx="13">
                  <c:v>40.53</c:v>
                </c:pt>
                <c:pt idx="14">
                  <c:v>11.86</c:v>
                </c:pt>
                <c:pt idx="16">
                  <c:v>3.74</c:v>
                </c:pt>
                <c:pt idx="17">
                  <c:v>22.34</c:v>
                </c:pt>
                <c:pt idx="18">
                  <c:v>4.37</c:v>
                </c:pt>
                <c:pt idx="20">
                  <c:v>27.0</c:v>
                </c:pt>
                <c:pt idx="21">
                  <c:v>37.75</c:v>
                </c:pt>
                <c:pt idx="22">
                  <c:v>26.72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75041128"/>
        <c:axId val="2098398520"/>
      </c:barChart>
      <c:catAx>
        <c:axId val="2075041128"/>
        <c:scaling>
          <c:orientation val="minMax"/>
        </c:scaling>
        <c:delete val="0"/>
        <c:axPos val="b"/>
        <c:majorTickMark val="out"/>
        <c:minorTickMark val="none"/>
        <c:tickLblPos val="nextTo"/>
        <c:crossAx val="2098398520"/>
        <c:crosses val="autoZero"/>
        <c:auto val="1"/>
        <c:lblAlgn val="ctr"/>
        <c:lblOffset val="100"/>
        <c:noMultiLvlLbl val="0"/>
      </c:catAx>
      <c:valAx>
        <c:axId val="20983985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50411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 baseline="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3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05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050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6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83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56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1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75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5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4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1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55F28-2585-8C42-9BF4-9F97D13692EB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EAC93-BA03-F34C-AEEB-8B97A96BD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0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4.xml"/><Relationship Id="rId12" Type="http://schemas.openxmlformats.org/officeDocument/2006/relationships/chart" Target="../charts/chart5.xml"/><Relationship Id="rId13" Type="http://schemas.openxmlformats.org/officeDocument/2006/relationships/image" Target="../media/image7.tiff"/><Relationship Id="rId14" Type="http://schemas.openxmlformats.org/officeDocument/2006/relationships/image" Target="../media/image8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8" Type="http://schemas.openxmlformats.org/officeDocument/2006/relationships/chart" Target="../charts/chart1.xml"/><Relationship Id="rId9" Type="http://schemas.openxmlformats.org/officeDocument/2006/relationships/chart" Target="../charts/chart2.xml"/><Relationship Id="rId10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5_SB_CHST11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5501" y="6825790"/>
            <a:ext cx="647199" cy="1902764"/>
          </a:xfrm>
          <a:prstGeom prst="rect">
            <a:avLst/>
          </a:prstGeom>
        </p:spPr>
      </p:pic>
      <p:pic>
        <p:nvPicPr>
          <p:cNvPr id="5" name="Picture 4" descr="45_TAB_CHST11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73283" y="6803738"/>
            <a:ext cx="659457" cy="1952059"/>
          </a:xfrm>
          <a:prstGeom prst="rect">
            <a:avLst/>
          </a:prstGeom>
        </p:spPr>
      </p:pic>
      <p:pic>
        <p:nvPicPr>
          <p:cNvPr id="6" name="Picture 5" descr="45_SB_CHRM3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4239" y="6082658"/>
            <a:ext cx="484445" cy="1957487"/>
          </a:xfrm>
          <a:prstGeom prst="rect">
            <a:avLst/>
          </a:prstGeom>
        </p:spPr>
      </p:pic>
      <p:pic>
        <p:nvPicPr>
          <p:cNvPr id="7" name="Picture 6" descr="45_TAB_CHRM3.tif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51985" y="6123660"/>
            <a:ext cx="454961" cy="1904967"/>
          </a:xfrm>
          <a:prstGeom prst="rect">
            <a:avLst/>
          </a:prstGeom>
        </p:spPr>
      </p:pic>
      <p:pic>
        <p:nvPicPr>
          <p:cNvPr id="8" name="Picture 7" descr="R012114_SB_ZBTB22.tif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65136" y="7683302"/>
            <a:ext cx="544945" cy="1679781"/>
          </a:xfrm>
          <a:prstGeom prst="rect">
            <a:avLst/>
          </a:prstGeom>
        </p:spPr>
      </p:pic>
      <p:pic>
        <p:nvPicPr>
          <p:cNvPr id="9" name="Picture 8" descr="R012114_TAB_ZBTB22.tif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86882" y="7696012"/>
            <a:ext cx="539753" cy="16595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98617" y="6690046"/>
            <a:ext cx="4283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Times New Roman"/>
                <a:cs typeface="Times New Roman"/>
              </a:rPr>
              <a:t>Array</a:t>
            </a:r>
            <a:endParaRPr lang="en-US" sz="8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43445" y="7452969"/>
            <a:ext cx="3386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latin typeface="Arial"/>
                <a:cs typeface="Arial"/>
              </a:rPr>
              <a:t>81%</a:t>
            </a:r>
            <a:endParaRPr lang="en-US" sz="600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43445" y="6918473"/>
            <a:ext cx="3386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latin typeface="Arial"/>
                <a:cs typeface="Arial"/>
              </a:rPr>
              <a:t>70%</a:t>
            </a:r>
            <a:endParaRPr lang="en-US" sz="6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43445" y="8492896"/>
            <a:ext cx="3386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latin typeface="Arial"/>
                <a:cs typeface="Arial"/>
              </a:rPr>
              <a:t>66%</a:t>
            </a:r>
            <a:endParaRPr lang="en-US" sz="6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9865" y="6690046"/>
            <a:ext cx="367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Times New Roman"/>
                <a:cs typeface="Times New Roman"/>
              </a:rPr>
              <a:t>SBS</a:t>
            </a:r>
            <a:endParaRPr lang="en-US" sz="800" dirty="0"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81763" y="7446619"/>
            <a:ext cx="3386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latin typeface="Arial"/>
                <a:cs typeface="Arial"/>
              </a:rPr>
              <a:t>44%</a:t>
            </a:r>
            <a:endParaRPr lang="en-US" sz="600" dirty="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81763" y="6932330"/>
            <a:ext cx="3386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latin typeface="Arial"/>
                <a:cs typeface="Arial"/>
              </a:rPr>
              <a:t>37%</a:t>
            </a:r>
            <a:endParaRPr lang="en-US" sz="600" dirty="0"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81763" y="8503747"/>
            <a:ext cx="3386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latin typeface="Arial"/>
                <a:cs typeface="Arial"/>
              </a:rPr>
              <a:t>66%</a:t>
            </a:r>
            <a:endParaRPr lang="en-US" sz="600" dirty="0"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5947" y="654653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80828" y="654653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I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5947" y="729887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J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85947" y="811102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L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80828" y="729887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80828" y="811102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M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16285" y="3036558"/>
            <a:ext cx="26380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RGMA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50517" y="3036558"/>
            <a:ext cx="26380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OXD2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41009" y="4198501"/>
            <a:ext cx="26380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SFRP1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90945" y="5242430"/>
            <a:ext cx="48289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PRRT1</a:t>
            </a:r>
          </a:p>
        </p:txBody>
      </p:sp>
      <p:graphicFrame>
        <p:nvGraphicFramePr>
          <p:cNvPr id="37" name="Chart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9203210"/>
              </p:ext>
            </p:extLst>
          </p:nvPr>
        </p:nvGraphicFramePr>
        <p:xfrm>
          <a:off x="1479825" y="5246235"/>
          <a:ext cx="4650090" cy="1430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8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7094108"/>
              </p:ext>
            </p:extLst>
          </p:nvPr>
        </p:nvGraphicFramePr>
        <p:xfrm>
          <a:off x="4127640" y="3395343"/>
          <a:ext cx="1504386" cy="754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9" name="Chart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832165"/>
              </p:ext>
            </p:extLst>
          </p:nvPr>
        </p:nvGraphicFramePr>
        <p:xfrm>
          <a:off x="4127640" y="4483633"/>
          <a:ext cx="1436305" cy="715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0" name="TextBox 39"/>
          <p:cNvSpPr txBox="1"/>
          <p:nvPr/>
        </p:nvSpPr>
        <p:spPr>
          <a:xfrm rot="16200000">
            <a:off x="998914" y="3371041"/>
            <a:ext cx="894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% Methylation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16200000">
            <a:off x="998915" y="4508556"/>
            <a:ext cx="8942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% Methylation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998915" y="5646071"/>
            <a:ext cx="8942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% Methylation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16200000">
            <a:off x="3615118" y="3371041"/>
            <a:ext cx="8942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% Methylation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16200000">
            <a:off x="3615119" y="4489375"/>
            <a:ext cx="8942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% Methylation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60019" y="4106313"/>
            <a:ext cx="26380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RASSF1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6" name="Chart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403636"/>
              </p:ext>
            </p:extLst>
          </p:nvPr>
        </p:nvGraphicFramePr>
        <p:xfrm>
          <a:off x="1479825" y="2980152"/>
          <a:ext cx="2174887" cy="1169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7" name="Chart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8685897"/>
              </p:ext>
            </p:extLst>
          </p:nvPr>
        </p:nvGraphicFramePr>
        <p:xfrm>
          <a:off x="1490945" y="4095547"/>
          <a:ext cx="2540693" cy="1161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84" name="Picture 8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44" y="283078"/>
            <a:ext cx="2670508" cy="2663322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668" y="283078"/>
            <a:ext cx="2668075" cy="2660904"/>
          </a:xfrm>
          <a:prstGeom prst="rect">
            <a:avLst/>
          </a:prstGeom>
        </p:spPr>
      </p:pic>
      <p:cxnSp>
        <p:nvCxnSpPr>
          <p:cNvPr id="87" name="Straight Connector 86"/>
          <p:cNvCxnSpPr/>
          <p:nvPr/>
        </p:nvCxnSpPr>
        <p:spPr>
          <a:xfrm>
            <a:off x="1601542" y="6755706"/>
            <a:ext cx="12696" cy="2003061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4277288" y="6755706"/>
            <a:ext cx="12696" cy="2003061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3836935" y="6690046"/>
            <a:ext cx="4283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Times New Roman"/>
                <a:cs typeface="Times New Roman"/>
              </a:rPr>
              <a:t>Array</a:t>
            </a:r>
            <a:endParaRPr lang="en-US" sz="800" dirty="0">
              <a:latin typeface="Times New Roman"/>
              <a:cs typeface="Times New Roman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272284" y="6690046"/>
            <a:ext cx="367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Times New Roman"/>
                <a:cs typeface="Times New Roman"/>
              </a:rPr>
              <a:t>SBS</a:t>
            </a:r>
            <a:endParaRPr lang="en-US" sz="800" dirty="0">
              <a:latin typeface="Times New Roman"/>
              <a:cs typeface="Times New Roman"/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>
            <a:off x="1547674" y="7018865"/>
            <a:ext cx="215520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1504950" y="7543800"/>
            <a:ext cx="215520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1525152" y="8596840"/>
            <a:ext cx="215520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4169965" y="7031492"/>
            <a:ext cx="215520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>
            <a:off x="4127241" y="7540552"/>
            <a:ext cx="215520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4147443" y="8596767"/>
            <a:ext cx="215520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428968" y="38589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143283" y="38589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064767" y="2980152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064767" y="4106313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716285" y="2980152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716285" y="4106313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064767" y="5236819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G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799515" y="6635618"/>
            <a:ext cx="1787013" cy="265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CHRM3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99747" y="6633270"/>
            <a:ext cx="1787013" cy="265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CHRM3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99515" y="7266330"/>
            <a:ext cx="1787013" cy="265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CHST11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399747" y="7271016"/>
            <a:ext cx="1787013" cy="265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CHST11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62347" y="8086960"/>
            <a:ext cx="1787013" cy="265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ZBTB22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76647" y="8084612"/>
            <a:ext cx="1787013" cy="265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dirty="0" smtClean="0">
                <a:latin typeface="Arial" pitchFamily="34" charset="0"/>
                <a:cs typeface="Arial" pitchFamily="34" charset="0"/>
              </a:rPr>
              <a:t>ZBTB22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889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50</Words>
  <Application>Microsoft Macintosh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Wisconsin School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Reid Alisch</dc:creator>
  <cp:lastModifiedBy>Reid Alisch</cp:lastModifiedBy>
  <cp:revision>8</cp:revision>
  <dcterms:created xsi:type="dcterms:W3CDTF">2013-07-24T16:41:16Z</dcterms:created>
  <dcterms:modified xsi:type="dcterms:W3CDTF">2013-07-24T21:08:00Z</dcterms:modified>
</cp:coreProperties>
</file>