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344" y="-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7FEAC-664B-41D8-B158-F1B90EC717D9}" type="datetimeFigureOut">
              <a:rPr lang="it-IT" smtClean="0"/>
              <a:pPr/>
              <a:t>29/11/13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E8EF5-F6B6-4053-A911-61557375E7DA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187523" y="5427017"/>
            <a:ext cx="8233172" cy="500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just"/>
            <a:r>
              <a:rPr lang="en-US" sz="1200" b="1" dirty="0" smtClean="0">
                <a:latin typeface="Helvetica" charset="0"/>
                <a:sym typeface="Helvetica" charset="0"/>
              </a:rPr>
              <a:t>Supplementary </a:t>
            </a:r>
            <a:r>
              <a:rPr lang="en-US" sz="1200" b="1">
                <a:latin typeface="Helvetica" charset="0"/>
                <a:sym typeface="Helvetica" charset="0"/>
              </a:rPr>
              <a:t>Figure </a:t>
            </a:r>
            <a:r>
              <a:rPr lang="en-US" sz="1200" b="1" smtClean="0">
                <a:latin typeface="Helvetica" charset="0"/>
                <a:sym typeface="Helvetica" charset="0"/>
              </a:rPr>
              <a:t>S2. </a:t>
            </a:r>
            <a:r>
              <a:rPr lang="en-US" sz="1200" dirty="0" smtClean="0">
                <a:latin typeface="Helvetica" charset="0"/>
                <a:sym typeface="Helvetica" charset="0"/>
              </a:rPr>
              <a:t>Assembly </a:t>
            </a:r>
            <a:r>
              <a:rPr lang="en-US" sz="1200" dirty="0">
                <a:latin typeface="Helvetica" charset="0"/>
                <a:sym typeface="Helvetica" charset="0"/>
              </a:rPr>
              <a:t>accuracy (y axis; number of base substitution errors) at 12 stages of the iterative mapping against the reference </a:t>
            </a:r>
            <a:r>
              <a:rPr lang="en-US" sz="1200" dirty="0" smtClean="0">
                <a:latin typeface="Helvetica" charset="0"/>
                <a:sym typeface="Helvetica" charset="0"/>
              </a:rPr>
              <a:t>genome SL2.40.</a:t>
            </a:r>
            <a:endParaRPr lang="en-US" sz="1200" dirty="0">
              <a:latin typeface="Helvetica" charset="0"/>
              <a:sym typeface="Helvetica" charset="0"/>
            </a:endParaRP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187524" y="473273"/>
            <a:ext cx="4018359" cy="4554141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4482703" y="473273"/>
            <a:ext cx="3946922" cy="4554141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it-IT"/>
          </a:p>
        </p:txBody>
      </p:sp>
      <p:grpSp>
        <p:nvGrpSpPr>
          <p:cNvPr id="10" name="Gruppo 9"/>
          <p:cNvGrpSpPr/>
          <p:nvPr/>
        </p:nvGrpSpPr>
        <p:grpSpPr>
          <a:xfrm>
            <a:off x="187523" y="399549"/>
            <a:ext cx="8242102" cy="4904686"/>
            <a:chOff x="187523" y="399549"/>
            <a:chExt cx="8242102" cy="4904686"/>
          </a:xfrm>
        </p:grpSpPr>
        <p:grpSp>
          <p:nvGrpSpPr>
            <p:cNvPr id="9" name="Gruppo 8"/>
            <p:cNvGrpSpPr/>
            <p:nvPr/>
          </p:nvGrpSpPr>
          <p:grpSpPr>
            <a:xfrm>
              <a:off x="187523" y="471041"/>
              <a:ext cx="8242102" cy="4833194"/>
              <a:chOff x="187523" y="471041"/>
              <a:chExt cx="8242102" cy="4833194"/>
            </a:xfrm>
          </p:grpSpPr>
          <p:graphicFrame>
            <p:nvGraphicFramePr>
              <p:cNvPr id="22530" name="Object 2"/>
              <p:cNvGraphicFramePr>
                <a:graphicFrameLocks/>
              </p:cNvGraphicFramePr>
              <p:nvPr/>
            </p:nvGraphicFramePr>
            <p:xfrm>
              <a:off x="187523" y="471042"/>
              <a:ext cx="8242102" cy="48331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9" name="Chart" r:id="rId3" imgW="16469841" imgH="9656680" progId="MSGraph.Chart.8">
                      <p:embed/>
                    </p:oleObj>
                  </mc:Choice>
                  <mc:Fallback>
                    <p:oleObj name="Chart" r:id="rId3" imgW="16469841" imgH="9656680" progId="MSGraph.Chart.8">
                      <p:embed/>
                      <p:pic>
                        <p:nvPicPr>
                          <p:cNvPr id="0" name="Object 2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7523" y="471042"/>
                            <a:ext cx="8242102" cy="4833193"/>
                          </a:xfrm>
                          <a:prstGeom prst="rect">
                            <a:avLst/>
                          </a:prstGeom>
                          <a:noFill/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/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31" name="Object 3"/>
              <p:cNvGraphicFramePr>
                <a:graphicFrameLocks/>
              </p:cNvGraphicFramePr>
              <p:nvPr/>
            </p:nvGraphicFramePr>
            <p:xfrm>
              <a:off x="4540746" y="471041"/>
              <a:ext cx="3884414" cy="45273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0" name="Chart" r:id="rId5" imgW="7763214" imgH="9047585" progId="MSGraph.Chart.8">
                      <p:embed/>
                    </p:oleObj>
                  </mc:Choice>
                  <mc:Fallback>
                    <p:oleObj name="Chart" r:id="rId5" imgW="7763214" imgH="9047585" progId="MSGraph.Chart.8">
                      <p:embed/>
                      <p:pic>
                        <p:nvPicPr>
                          <p:cNvPr id="0" name="Object 3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40746" y="471041"/>
                            <a:ext cx="3884414" cy="4527352"/>
                          </a:xfrm>
                          <a:prstGeom prst="rect">
                            <a:avLst/>
                          </a:prstGeom>
                          <a:noFill/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/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" name="Rettangolo 7"/>
              <p:cNvSpPr/>
              <p:nvPr/>
            </p:nvSpPr>
            <p:spPr>
              <a:xfrm>
                <a:off x="6516216" y="504790"/>
                <a:ext cx="504056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7" name="CasellaDiTesto 6"/>
            <p:cNvSpPr txBox="1"/>
            <p:nvPr/>
          </p:nvSpPr>
          <p:spPr>
            <a:xfrm>
              <a:off x="6530001" y="399549"/>
              <a:ext cx="4267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 smtClean="0"/>
                <a:t>SM</a:t>
              </a:r>
              <a:endParaRPr lang="it-IT" sz="1400" b="1" dirty="0"/>
            </a:p>
          </p:txBody>
        </p:sp>
      </p:grpSp>
    </p:spTree>
  </p:cSld>
  <p:clrMapOvr>
    <a:masterClrMapping/>
  </p:clrMapOvr>
  <p:transition xmlns:p14="http://schemas.microsoft.com/office/powerpoint/2010/main"/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30</Words>
  <Application>Microsoft Macintosh PowerPoint</Application>
  <PresentationFormat>Presentazione su schermo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3" baseType="lpstr">
      <vt:lpstr>Tema di Office</vt:lpstr>
      <vt:lpstr>Chart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adriana sacco</dc:creator>
  <cp:lastModifiedBy>Mara</cp:lastModifiedBy>
  <cp:revision>3</cp:revision>
  <dcterms:created xsi:type="dcterms:W3CDTF">2013-04-30T09:48:23Z</dcterms:created>
  <dcterms:modified xsi:type="dcterms:W3CDTF">2013-11-29T11:42:29Z</dcterms:modified>
</cp:coreProperties>
</file>