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24" y="-96"/>
      </p:cViewPr>
      <p:guideLst>
        <p:guide orient="horz" pos="9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6912412158158"/>
          <c:y val="0.0381530635490748"/>
          <c:w val="0.820920540174414"/>
          <c:h val="0.790230151594985"/>
        </c:manualLayout>
      </c:layout>
      <c:lineChart>
        <c:grouping val="standard"/>
        <c:varyColors val="0"/>
        <c:ser>
          <c:idx val="0"/>
          <c:order val="0"/>
          <c:tx>
            <c:strRef>
              <c:f>'QEJ2-2'!$A$4</c:f>
              <c:strCache>
                <c:ptCount val="1"/>
                <c:pt idx="0">
                  <c:v>vehicle 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'QEJ2-2'!$C$31:$I$31</c:f>
                <c:numCache>
                  <c:formatCode>General</c:formatCode>
                  <c:ptCount val="7"/>
                  <c:pt idx="0">
                    <c:v>7.425254204402703</c:v>
                  </c:pt>
                  <c:pt idx="1">
                    <c:v>74.67135813014249</c:v>
                  </c:pt>
                  <c:pt idx="2">
                    <c:v>173.1920615963676</c:v>
                  </c:pt>
                  <c:pt idx="3">
                    <c:v>171.03734131762</c:v>
                  </c:pt>
                  <c:pt idx="4">
                    <c:v>265.9376152408681</c:v>
                  </c:pt>
                  <c:pt idx="5">
                    <c:v>383.2084333949346</c:v>
                  </c:pt>
                  <c:pt idx="6">
                    <c:v>274.4751476910068</c:v>
                  </c:pt>
                </c:numCache>
              </c:numRef>
            </c:plus>
            <c:minus>
              <c:numRef>
                <c:f>'QEJ2-2'!$C$31:$I$31</c:f>
                <c:numCache>
                  <c:formatCode>General</c:formatCode>
                  <c:ptCount val="7"/>
                  <c:pt idx="0">
                    <c:v>7.425254204402703</c:v>
                  </c:pt>
                  <c:pt idx="1">
                    <c:v>74.67135813014249</c:v>
                  </c:pt>
                  <c:pt idx="2">
                    <c:v>173.1920615963676</c:v>
                  </c:pt>
                  <c:pt idx="3">
                    <c:v>171.03734131762</c:v>
                  </c:pt>
                  <c:pt idx="4">
                    <c:v>265.9376152408681</c:v>
                  </c:pt>
                  <c:pt idx="5">
                    <c:v>383.2084333949346</c:v>
                  </c:pt>
                  <c:pt idx="6">
                    <c:v>274.4751476910068</c:v>
                  </c:pt>
                </c:numCache>
              </c:numRef>
            </c:minus>
          </c:errBars>
          <c:cat>
            <c:numRef>
              <c:f>'QEJ2-2'!$C$5:$H$5</c:f>
              <c:numCache>
                <c:formatCode>General</c:formatCode>
                <c:ptCount val="6"/>
                <c:pt idx="0">
                  <c:v>13.0</c:v>
                </c:pt>
                <c:pt idx="1">
                  <c:v>16.0</c:v>
                </c:pt>
                <c:pt idx="2">
                  <c:v>19.0</c:v>
                </c:pt>
                <c:pt idx="3">
                  <c:v>22.0</c:v>
                </c:pt>
                <c:pt idx="4">
                  <c:v>26.0</c:v>
                </c:pt>
                <c:pt idx="5">
                  <c:v>29.0</c:v>
                </c:pt>
              </c:numCache>
            </c:numRef>
          </c:cat>
          <c:val>
            <c:numRef>
              <c:f>'QEJ2-2'!$C$27:$H$27</c:f>
              <c:numCache>
                <c:formatCode>General</c:formatCode>
                <c:ptCount val="6"/>
                <c:pt idx="0">
                  <c:v>216.0</c:v>
                </c:pt>
                <c:pt idx="1">
                  <c:v>558.5</c:v>
                </c:pt>
                <c:pt idx="2">
                  <c:v>952.0</c:v>
                </c:pt>
                <c:pt idx="3">
                  <c:v>1188.0</c:v>
                </c:pt>
                <c:pt idx="4">
                  <c:v>1689.0</c:v>
                </c:pt>
                <c:pt idx="5">
                  <c:v>2702.0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'QEJ2-2'!$A$33</c:f>
              <c:strCache>
                <c:ptCount val="1"/>
                <c:pt idx="0">
                  <c:v> paclitaxel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layout>
                <c:manualLayout>
                  <c:x val="-0.106509122993001"/>
                  <c:y val="-0.041157552446815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0.0004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0902155792987211"/>
                  <c:y val="-0.034320029682772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0769485823430268"/>
                  <c:y val="-0.030843707936006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0.0001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errBars>
            <c:errDir val="y"/>
            <c:errBarType val="both"/>
            <c:errValType val="cust"/>
            <c:noEndCap val="0"/>
            <c:plus>
              <c:numRef>
                <c:f>'QEJ2-2'!$C$49:$I$49</c:f>
                <c:numCache>
                  <c:formatCode>General</c:formatCode>
                  <c:ptCount val="7"/>
                  <c:pt idx="0">
                    <c:v>10.40026321782291</c:v>
                  </c:pt>
                  <c:pt idx="1">
                    <c:v>144.3474444699317</c:v>
                  </c:pt>
                  <c:pt idx="2">
                    <c:v>190.2758747187881</c:v>
                  </c:pt>
                  <c:pt idx="3">
                    <c:v>170.3516425661931</c:v>
                  </c:pt>
                  <c:pt idx="4">
                    <c:v>333.2914166686564</c:v>
                  </c:pt>
                  <c:pt idx="5">
                    <c:v>315.5866854368226</c:v>
                  </c:pt>
                  <c:pt idx="6">
                    <c:v>349.435248114726</c:v>
                  </c:pt>
                </c:numCache>
              </c:numRef>
            </c:plus>
            <c:minus>
              <c:numRef>
                <c:f>'QEJ2-2'!$C$49:$I$49</c:f>
                <c:numCache>
                  <c:formatCode>General</c:formatCode>
                  <c:ptCount val="7"/>
                  <c:pt idx="0">
                    <c:v>10.40026321782291</c:v>
                  </c:pt>
                  <c:pt idx="1">
                    <c:v>144.3474444699317</c:v>
                  </c:pt>
                  <c:pt idx="2">
                    <c:v>190.2758747187881</c:v>
                  </c:pt>
                  <c:pt idx="3">
                    <c:v>170.3516425661931</c:v>
                  </c:pt>
                  <c:pt idx="4">
                    <c:v>333.2914166686564</c:v>
                  </c:pt>
                  <c:pt idx="5">
                    <c:v>315.5866854368226</c:v>
                  </c:pt>
                  <c:pt idx="6">
                    <c:v>349.435248114726</c:v>
                  </c:pt>
                </c:numCache>
              </c:numRef>
            </c:minus>
          </c:errBars>
          <c:cat>
            <c:numRef>
              <c:f>'QEJ2-2'!$C$5:$H$5</c:f>
              <c:numCache>
                <c:formatCode>General</c:formatCode>
                <c:ptCount val="6"/>
                <c:pt idx="0">
                  <c:v>13.0</c:v>
                </c:pt>
                <c:pt idx="1">
                  <c:v>16.0</c:v>
                </c:pt>
                <c:pt idx="2">
                  <c:v>19.0</c:v>
                </c:pt>
                <c:pt idx="3">
                  <c:v>22.0</c:v>
                </c:pt>
                <c:pt idx="4">
                  <c:v>26.0</c:v>
                </c:pt>
                <c:pt idx="5">
                  <c:v>29.0</c:v>
                </c:pt>
              </c:numCache>
            </c:numRef>
          </c:cat>
          <c:val>
            <c:numRef>
              <c:f>'QEJ2-2'!$C$45:$H$45</c:f>
              <c:numCache>
                <c:formatCode>General</c:formatCode>
                <c:ptCount val="6"/>
                <c:pt idx="0">
                  <c:v>198.0</c:v>
                </c:pt>
                <c:pt idx="1">
                  <c:v>608.0</c:v>
                </c:pt>
                <c:pt idx="2">
                  <c:v>544.0</c:v>
                </c:pt>
                <c:pt idx="3">
                  <c:v>480.0</c:v>
                </c:pt>
                <c:pt idx="4">
                  <c:v>700.0</c:v>
                </c:pt>
                <c:pt idx="5">
                  <c:v>1089.0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2699480"/>
        <c:axId val="652542504"/>
      </c:lineChart>
      <c:catAx>
        <c:axId val="652699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HCT-15 P8 Post-Implant Day</a:t>
                </a:r>
              </a:p>
            </c:rich>
          </c:tx>
          <c:layout>
            <c:manualLayout>
              <c:xMode val="edge"/>
              <c:yMode val="edge"/>
              <c:x val="0.416794090254847"/>
              <c:y val="0.9344194073478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2542504"/>
        <c:crosses val="autoZero"/>
        <c:auto val="1"/>
        <c:lblAlgn val="ctr"/>
        <c:lblOffset val="100"/>
        <c:noMultiLvlLbl val="0"/>
      </c:catAx>
      <c:valAx>
        <c:axId val="6525425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Median Tumor Weight (mg) +/- SE</a:t>
                </a:r>
              </a:p>
            </c:rich>
          </c:tx>
          <c:layout>
            <c:manualLayout>
              <c:xMode val="edge"/>
              <c:yMode val="edge"/>
              <c:x val="0.00870837323008336"/>
              <c:y val="0.2455660278186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2699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762001524003"/>
          <c:y val="0.155485990802575"/>
          <c:w val="0.472357741752368"/>
          <c:h val="0.0940690394688448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9969971973842"/>
          <c:y val="0.0421412948381452"/>
          <c:w val="0.814292895591441"/>
          <c:h val="0.787305024082011"/>
        </c:manualLayout>
      </c:layout>
      <c:lineChart>
        <c:grouping val="standard"/>
        <c:varyColors val="0"/>
        <c:ser>
          <c:idx val="0"/>
          <c:order val="0"/>
          <c:tx>
            <c:strRef>
              <c:f>'QER2-13'!$A$2</c:f>
              <c:strCache>
                <c:ptCount val="1"/>
                <c:pt idx="0">
                  <c:v>vehicle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'QER2-13'!$B$28:$K$28</c:f>
                <c:numCache>
                  <c:formatCode>General</c:formatCode>
                  <c:ptCount val="10"/>
                  <c:pt idx="0">
                    <c:v>3.365771224282857</c:v>
                  </c:pt>
                  <c:pt idx="1">
                    <c:v>11.62137588330456</c:v>
                  </c:pt>
                  <c:pt idx="2">
                    <c:v>26.12143235272319</c:v>
                  </c:pt>
                  <c:pt idx="3">
                    <c:v>43.46420128453568</c:v>
                  </c:pt>
                  <c:pt idx="4">
                    <c:v>60.52026716381001</c:v>
                  </c:pt>
                  <c:pt idx="5">
                    <c:v>83.86558356460401</c:v>
                  </c:pt>
                  <c:pt idx="6">
                    <c:v>101.6929715410169</c:v>
                  </c:pt>
                </c:numCache>
              </c:numRef>
            </c:plus>
            <c:minus>
              <c:numRef>
                <c:f>'QER2-13'!$B$28:$K$28</c:f>
                <c:numCache>
                  <c:formatCode>General</c:formatCode>
                  <c:ptCount val="10"/>
                  <c:pt idx="0">
                    <c:v>3.365771224282857</c:v>
                  </c:pt>
                  <c:pt idx="1">
                    <c:v>11.62137588330456</c:v>
                  </c:pt>
                  <c:pt idx="2">
                    <c:v>26.12143235272319</c:v>
                  </c:pt>
                  <c:pt idx="3">
                    <c:v>43.46420128453568</c:v>
                  </c:pt>
                  <c:pt idx="4">
                    <c:v>60.52026716381001</c:v>
                  </c:pt>
                  <c:pt idx="5">
                    <c:v>83.86558356460401</c:v>
                  </c:pt>
                  <c:pt idx="6">
                    <c:v>101.6929715410169</c:v>
                  </c:pt>
                </c:numCache>
              </c:numRef>
            </c:minus>
          </c:errBars>
          <c:cat>
            <c:numRef>
              <c:f>'QER2-13'!$B$2:$K$2</c:f>
              <c:numCache>
                <c:formatCode>General</c:formatCode>
                <c:ptCount val="10"/>
                <c:pt idx="0">
                  <c:v>7.0</c:v>
                </c:pt>
                <c:pt idx="1">
                  <c:v>11.0</c:v>
                </c:pt>
                <c:pt idx="2">
                  <c:v>14.0</c:v>
                </c:pt>
                <c:pt idx="3">
                  <c:v>17.0</c:v>
                </c:pt>
                <c:pt idx="4">
                  <c:v>20.0</c:v>
                </c:pt>
                <c:pt idx="5">
                  <c:v>24.0</c:v>
                </c:pt>
                <c:pt idx="6">
                  <c:v>27.0</c:v>
                </c:pt>
              </c:numCache>
            </c:numRef>
          </c:cat>
          <c:val>
            <c:numRef>
              <c:f>'QER2-13'!$B$24:$H$24</c:f>
              <c:numCache>
                <c:formatCode>General</c:formatCode>
                <c:ptCount val="7"/>
                <c:pt idx="0">
                  <c:v>108.0</c:v>
                </c:pt>
                <c:pt idx="1">
                  <c:v>172.0</c:v>
                </c:pt>
                <c:pt idx="2">
                  <c:v>298.0</c:v>
                </c:pt>
                <c:pt idx="3">
                  <c:v>464.5</c:v>
                </c:pt>
                <c:pt idx="4">
                  <c:v>676.5</c:v>
                </c:pt>
                <c:pt idx="5">
                  <c:v>1133.0</c:v>
                </c:pt>
                <c:pt idx="6">
                  <c:v>1379.0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'QER2-13'!$A$30</c:f>
              <c:strCache>
                <c:ptCount val="1"/>
                <c:pt idx="0">
                  <c:v>paclitaxel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'QER2-13'!$B$46:$K$46</c:f>
                <c:numCache>
                  <c:formatCode>General</c:formatCode>
                  <c:ptCount val="10"/>
                  <c:pt idx="0">
                    <c:v>7.14163909757416</c:v>
                  </c:pt>
                  <c:pt idx="1">
                    <c:v>14.68985925732442</c:v>
                  </c:pt>
                  <c:pt idx="2">
                    <c:v>25.10609360294826</c:v>
                  </c:pt>
                  <c:pt idx="3">
                    <c:v>43.45714758241733</c:v>
                  </c:pt>
                  <c:pt idx="4">
                    <c:v>66.28202987235686</c:v>
                  </c:pt>
                  <c:pt idx="5">
                    <c:v>108.1029665827909</c:v>
                  </c:pt>
                  <c:pt idx="6">
                    <c:v>154.3730249382042</c:v>
                  </c:pt>
                </c:numCache>
              </c:numRef>
            </c:plus>
            <c:minus>
              <c:numRef>
                <c:f>'QER2-13'!$B$46:$K$46</c:f>
                <c:numCache>
                  <c:formatCode>General</c:formatCode>
                  <c:ptCount val="10"/>
                  <c:pt idx="0">
                    <c:v>7.14163909757416</c:v>
                  </c:pt>
                  <c:pt idx="1">
                    <c:v>14.68985925732442</c:v>
                  </c:pt>
                  <c:pt idx="2">
                    <c:v>25.10609360294826</c:v>
                  </c:pt>
                  <c:pt idx="3">
                    <c:v>43.45714758241733</c:v>
                  </c:pt>
                  <c:pt idx="4">
                    <c:v>66.28202987235686</c:v>
                  </c:pt>
                  <c:pt idx="5">
                    <c:v>108.1029665827909</c:v>
                  </c:pt>
                  <c:pt idx="6">
                    <c:v>154.3730249382042</c:v>
                  </c:pt>
                </c:numCache>
              </c:numRef>
            </c:minus>
          </c:errBars>
          <c:cat>
            <c:numRef>
              <c:f>'QER2-13'!$B$2:$K$2</c:f>
              <c:numCache>
                <c:formatCode>General</c:formatCode>
                <c:ptCount val="10"/>
                <c:pt idx="0">
                  <c:v>7.0</c:v>
                </c:pt>
                <c:pt idx="1">
                  <c:v>11.0</c:v>
                </c:pt>
                <c:pt idx="2">
                  <c:v>14.0</c:v>
                </c:pt>
                <c:pt idx="3">
                  <c:v>17.0</c:v>
                </c:pt>
                <c:pt idx="4">
                  <c:v>20.0</c:v>
                </c:pt>
                <c:pt idx="5">
                  <c:v>24.0</c:v>
                </c:pt>
                <c:pt idx="6">
                  <c:v>27.0</c:v>
                </c:pt>
              </c:numCache>
            </c:numRef>
          </c:cat>
          <c:val>
            <c:numRef>
              <c:f>'QER2-13'!$B$42:$H$42</c:f>
              <c:numCache>
                <c:formatCode>General</c:formatCode>
                <c:ptCount val="7"/>
                <c:pt idx="0">
                  <c:v>111.5</c:v>
                </c:pt>
                <c:pt idx="1">
                  <c:v>188.5</c:v>
                </c:pt>
                <c:pt idx="2">
                  <c:v>288.0</c:v>
                </c:pt>
                <c:pt idx="3">
                  <c:v>472.0</c:v>
                </c:pt>
                <c:pt idx="4">
                  <c:v>784.5</c:v>
                </c:pt>
                <c:pt idx="5">
                  <c:v>1226.5</c:v>
                </c:pt>
                <c:pt idx="6">
                  <c:v>1405.5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762360"/>
        <c:axId val="652484824"/>
      </c:lineChart>
      <c:catAx>
        <c:axId val="654762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HCT-15 P1 Post-Implant</a:t>
                </a:r>
                <a:r>
                  <a:rPr lang="en-US" sz="1200" baseline="0"/>
                  <a:t> Day</a:t>
                </a:r>
                <a:endParaRPr lang="en-US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2484824"/>
        <c:crosses val="autoZero"/>
        <c:auto val="1"/>
        <c:lblAlgn val="ctr"/>
        <c:lblOffset val="100"/>
        <c:noMultiLvlLbl val="0"/>
      </c:catAx>
      <c:valAx>
        <c:axId val="6524848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/>
                  <a:t>Median Tumor Weight (mg</a:t>
                </a:r>
                <a:r>
                  <a:rPr lang="en-US" sz="1200" dirty="0" smtClean="0"/>
                  <a:t>) +/- SE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0.00220828328662307"/>
              <c:y val="0.15272607264371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4762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1362827527915"/>
          <c:y val="0.133491513560805"/>
          <c:w val="0.556838827349971"/>
          <c:h val="0.0820911052785068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0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0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1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2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03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9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3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0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7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3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4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638D-14BE-41ED-B1FB-1FEC39CFBB0F}" type="datetimeFigureOut">
              <a:rPr lang="en-US" smtClean="0"/>
              <a:pPr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4E026-33D9-4AAA-B89B-9422709267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1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Additional File  </a:t>
            </a:r>
            <a:r>
              <a:rPr lang="en-US" dirty="0"/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2197" y="288156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635555"/>
              </p:ext>
            </p:extLst>
          </p:nvPr>
        </p:nvGraphicFramePr>
        <p:xfrm>
          <a:off x="4419600" y="1295400"/>
          <a:ext cx="441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544332"/>
              </p:ext>
            </p:extLst>
          </p:nvPr>
        </p:nvGraphicFramePr>
        <p:xfrm>
          <a:off x="0" y="1295400"/>
          <a:ext cx="4495800" cy="362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1066800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57800" y="10668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63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45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Hollingshead, Melinda (NIH/NCI) [E]</dc:creator>
  <cp:lastModifiedBy>Mac User</cp:lastModifiedBy>
  <cp:revision>8</cp:revision>
  <dcterms:created xsi:type="dcterms:W3CDTF">2014-03-10T16:37:46Z</dcterms:created>
  <dcterms:modified xsi:type="dcterms:W3CDTF">2014-05-14T13:31:06Z</dcterms:modified>
</cp:coreProperties>
</file>