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6821741032371"/>
          <c:y val="0.0251719565982087"/>
          <c:w val="0.828357830271216"/>
          <c:h val="0.827648889249669"/>
        </c:manualLayout>
      </c:layout>
      <c:lineChart>
        <c:grouping val="standar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vehicle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Sheet1!$C$31:$I$31</c:f>
                <c:numCache>
                  <c:formatCode>General</c:formatCode>
                  <c:ptCount val="7"/>
                  <c:pt idx="0">
                    <c:v>32.75168336272357</c:v>
                  </c:pt>
                  <c:pt idx="1">
                    <c:v>133.3651384446298</c:v>
                  </c:pt>
                  <c:pt idx="2">
                    <c:v>165.7772214407986</c:v>
                  </c:pt>
                  <c:pt idx="3">
                    <c:v>286.106886585931</c:v>
                  </c:pt>
                  <c:pt idx="4">
                    <c:v>494.1419324268878</c:v>
                  </c:pt>
                  <c:pt idx="5">
                    <c:v>632.4581811314837</c:v>
                  </c:pt>
                  <c:pt idx="6">
                    <c:v>708.2071642482667</c:v>
                  </c:pt>
                </c:numCache>
              </c:numRef>
            </c:plus>
            <c:minus>
              <c:numRef>
                <c:f>Sheet1!$C$31:$I$31</c:f>
                <c:numCache>
                  <c:formatCode>General</c:formatCode>
                  <c:ptCount val="7"/>
                  <c:pt idx="0">
                    <c:v>32.75168336272357</c:v>
                  </c:pt>
                  <c:pt idx="1">
                    <c:v>133.3651384446298</c:v>
                  </c:pt>
                  <c:pt idx="2">
                    <c:v>165.7772214407986</c:v>
                  </c:pt>
                  <c:pt idx="3">
                    <c:v>286.106886585931</c:v>
                  </c:pt>
                  <c:pt idx="4">
                    <c:v>494.1419324268878</c:v>
                  </c:pt>
                  <c:pt idx="5">
                    <c:v>632.4581811314837</c:v>
                  </c:pt>
                  <c:pt idx="6">
                    <c:v>708.2071642482667</c:v>
                  </c:pt>
                </c:numCache>
              </c:numRef>
            </c:minus>
          </c:errBars>
          <c:cat>
            <c:numRef>
              <c:f>Sheet1!$C$5:$H$5</c:f>
              <c:numCache>
                <c:formatCode>General</c:formatCode>
                <c:ptCount val="6"/>
                <c:pt idx="0">
                  <c:v>20.0</c:v>
                </c:pt>
                <c:pt idx="1">
                  <c:v>23.0</c:v>
                </c:pt>
                <c:pt idx="2">
                  <c:v>27.0</c:v>
                </c:pt>
                <c:pt idx="3">
                  <c:v>30.0</c:v>
                </c:pt>
                <c:pt idx="4">
                  <c:v>34.0</c:v>
                </c:pt>
                <c:pt idx="5">
                  <c:v>37.0</c:v>
                </c:pt>
              </c:numCache>
            </c:numRef>
          </c:cat>
          <c:val>
            <c:numRef>
              <c:f>Sheet1!$C$27:$H$27</c:f>
              <c:numCache>
                <c:formatCode>General</c:formatCode>
                <c:ptCount val="6"/>
                <c:pt idx="0">
                  <c:v>167.0</c:v>
                </c:pt>
                <c:pt idx="1">
                  <c:v>362.5</c:v>
                </c:pt>
                <c:pt idx="2">
                  <c:v>605.0</c:v>
                </c:pt>
                <c:pt idx="3">
                  <c:v>994.0</c:v>
                </c:pt>
                <c:pt idx="4">
                  <c:v>1773.0</c:v>
                </c:pt>
                <c:pt idx="5">
                  <c:v>2461.5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Sheet1!$A$33</c:f>
              <c:strCache>
                <c:ptCount val="1"/>
                <c:pt idx="0">
                  <c:v>cisplatin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layout>
                <c:manualLayout>
                  <c:x val="-0.0194444444444444"/>
                  <c:y val="0.01374570446735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0111111111111111"/>
                  <c:y val="0.017182130584192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0138888888888889"/>
                  <c:y val="0.020618556701030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00555555555555555"/>
                  <c:y val="0.0068728522336769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0"/>
                  <c:y val="0.024054982817869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0.003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errBars>
            <c:errDir val="y"/>
            <c:errBarType val="both"/>
            <c:errValType val="cust"/>
            <c:noEndCap val="0"/>
            <c:plus>
              <c:numRef>
                <c:f>Sheet1!$C$49:$I$49</c:f>
                <c:numCache>
                  <c:formatCode>General</c:formatCode>
                  <c:ptCount val="7"/>
                  <c:pt idx="0">
                    <c:v>42.8297987854251</c:v>
                  </c:pt>
                  <c:pt idx="1">
                    <c:v>65.12779874216537</c:v>
                  </c:pt>
                  <c:pt idx="2">
                    <c:v>66.05836891719318</c:v>
                  </c:pt>
                  <c:pt idx="3">
                    <c:v>166.7305756152722</c:v>
                  </c:pt>
                  <c:pt idx="4">
                    <c:v>225.7141599922344</c:v>
                  </c:pt>
                  <c:pt idx="5">
                    <c:v>314.9486986224899</c:v>
                  </c:pt>
                  <c:pt idx="6">
                    <c:v>470.9050030059141</c:v>
                  </c:pt>
                </c:numCache>
              </c:numRef>
            </c:plus>
            <c:minus>
              <c:numRef>
                <c:f>Sheet1!$C$49:$I$49</c:f>
                <c:numCache>
                  <c:formatCode>General</c:formatCode>
                  <c:ptCount val="7"/>
                  <c:pt idx="0">
                    <c:v>42.8297987854251</c:v>
                  </c:pt>
                  <c:pt idx="1">
                    <c:v>65.12779874216537</c:v>
                  </c:pt>
                  <c:pt idx="2">
                    <c:v>66.05836891719318</c:v>
                  </c:pt>
                  <c:pt idx="3">
                    <c:v>166.7305756152722</c:v>
                  </c:pt>
                  <c:pt idx="4">
                    <c:v>225.7141599922344</c:v>
                  </c:pt>
                  <c:pt idx="5">
                    <c:v>314.9486986224899</c:v>
                  </c:pt>
                  <c:pt idx="6">
                    <c:v>470.9050030059141</c:v>
                  </c:pt>
                </c:numCache>
              </c:numRef>
            </c:minus>
          </c:errBars>
          <c:cat>
            <c:numRef>
              <c:f>Sheet1!$C$5:$H$5</c:f>
              <c:numCache>
                <c:formatCode>General</c:formatCode>
                <c:ptCount val="6"/>
                <c:pt idx="0">
                  <c:v>20.0</c:v>
                </c:pt>
                <c:pt idx="1">
                  <c:v>23.0</c:v>
                </c:pt>
                <c:pt idx="2">
                  <c:v>27.0</c:v>
                </c:pt>
                <c:pt idx="3">
                  <c:v>30.0</c:v>
                </c:pt>
                <c:pt idx="4">
                  <c:v>34.0</c:v>
                </c:pt>
                <c:pt idx="5">
                  <c:v>37.0</c:v>
                </c:pt>
              </c:numCache>
            </c:numRef>
          </c:cat>
          <c:val>
            <c:numRef>
              <c:f>Sheet1!$C$45:$H$45</c:f>
              <c:numCache>
                <c:formatCode>General</c:formatCode>
                <c:ptCount val="6"/>
                <c:pt idx="0">
                  <c:v>184.0</c:v>
                </c:pt>
                <c:pt idx="1">
                  <c:v>238.5</c:v>
                </c:pt>
                <c:pt idx="2">
                  <c:v>342.5</c:v>
                </c:pt>
                <c:pt idx="3">
                  <c:v>425.5</c:v>
                </c:pt>
                <c:pt idx="4">
                  <c:v>625.0</c:v>
                </c:pt>
                <c:pt idx="5">
                  <c:v>817.0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7399192"/>
        <c:axId val="867576104"/>
      </c:lineChart>
      <c:catAx>
        <c:axId val="8673991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MOLT-4 Post-Implant Day</a:t>
                </a:r>
              </a:p>
            </c:rich>
          </c:tx>
          <c:layout>
            <c:manualLayout>
              <c:xMode val="edge"/>
              <c:yMode val="edge"/>
              <c:x val="0.384097769028871"/>
              <c:y val="0.933728928213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67576104"/>
        <c:crosses val="autoZero"/>
        <c:auto val="1"/>
        <c:lblAlgn val="ctr"/>
        <c:lblOffset val="100"/>
        <c:noMultiLvlLbl val="0"/>
      </c:catAx>
      <c:valAx>
        <c:axId val="8675761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/>
                  <a:t>Median Tumor Weight (mg</a:t>
                </a:r>
                <a:r>
                  <a:rPr lang="en-US" sz="1200" dirty="0" smtClean="0"/>
                  <a:t>) +/- SE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0.0"/>
              <c:y val="0.1307316611196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67399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1846237970254"/>
          <c:y val="0.152351110750331"/>
          <c:w val="0.490931539807524"/>
          <c:h val="0.104232486403117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445478406108"/>
          <c:y val="0.0563344511768369"/>
          <c:w val="0.817635608048994"/>
          <c:h val="0.804841790609507"/>
        </c:manualLayout>
      </c:layout>
      <c:lineChart>
        <c:grouping val="standar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vehicle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Sheet2!$B$23:$K$23</c:f>
                <c:numCache>
                  <c:formatCode>General</c:formatCode>
                  <c:ptCount val="10"/>
                  <c:pt idx="0">
                    <c:v>6.8584233090204</c:v>
                  </c:pt>
                  <c:pt idx="1">
                    <c:v>20.28151807504979</c:v>
                  </c:pt>
                  <c:pt idx="2">
                    <c:v>25.08829763626289</c:v>
                  </c:pt>
                  <c:pt idx="3">
                    <c:v>57.77414135852031</c:v>
                  </c:pt>
                  <c:pt idx="4">
                    <c:v>86.8152262879535</c:v>
                  </c:pt>
                  <c:pt idx="5">
                    <c:v>126.1827990926542</c:v>
                  </c:pt>
                  <c:pt idx="6">
                    <c:v>168.3072104948906</c:v>
                  </c:pt>
                  <c:pt idx="7">
                    <c:v>190.2029960151597</c:v>
                  </c:pt>
                  <c:pt idx="8">
                    <c:v>222.2978388211892</c:v>
                  </c:pt>
                  <c:pt idx="9">
                    <c:v>259.2279753454751</c:v>
                  </c:pt>
                </c:numCache>
              </c:numRef>
            </c:plus>
            <c:minus>
              <c:numRef>
                <c:f>Sheet2!$B$23:$K$23</c:f>
                <c:numCache>
                  <c:formatCode>General</c:formatCode>
                  <c:ptCount val="10"/>
                  <c:pt idx="0">
                    <c:v>6.8584233090204</c:v>
                  </c:pt>
                  <c:pt idx="1">
                    <c:v>20.28151807504979</c:v>
                  </c:pt>
                  <c:pt idx="2">
                    <c:v>25.08829763626289</c:v>
                  </c:pt>
                  <c:pt idx="3">
                    <c:v>57.77414135852031</c:v>
                  </c:pt>
                  <c:pt idx="4">
                    <c:v>86.8152262879535</c:v>
                  </c:pt>
                  <c:pt idx="5">
                    <c:v>126.1827990926542</c:v>
                  </c:pt>
                  <c:pt idx="6">
                    <c:v>168.3072104948906</c:v>
                  </c:pt>
                  <c:pt idx="7">
                    <c:v>190.2029960151597</c:v>
                  </c:pt>
                  <c:pt idx="8">
                    <c:v>222.2978388211892</c:v>
                  </c:pt>
                  <c:pt idx="9">
                    <c:v>259.2279753454751</c:v>
                  </c:pt>
                </c:numCache>
              </c:numRef>
            </c:minus>
          </c:errBars>
          <c:cat>
            <c:numRef>
              <c:f>Sheet2!$B$2:$K$2</c:f>
              <c:numCache>
                <c:formatCode>General</c:formatCode>
                <c:ptCount val="10"/>
                <c:pt idx="0">
                  <c:v>23.0</c:v>
                </c:pt>
                <c:pt idx="1">
                  <c:v>27.0</c:v>
                </c:pt>
                <c:pt idx="2">
                  <c:v>30.0</c:v>
                </c:pt>
                <c:pt idx="3">
                  <c:v>35.0</c:v>
                </c:pt>
                <c:pt idx="4">
                  <c:v>38.0</c:v>
                </c:pt>
                <c:pt idx="5">
                  <c:v>42.0</c:v>
                </c:pt>
                <c:pt idx="6">
                  <c:v>44.0</c:v>
                </c:pt>
                <c:pt idx="7">
                  <c:v>48.0</c:v>
                </c:pt>
                <c:pt idx="8">
                  <c:v>51.0</c:v>
                </c:pt>
                <c:pt idx="9">
                  <c:v>56.0</c:v>
                </c:pt>
              </c:numCache>
            </c:numRef>
          </c:cat>
          <c:val>
            <c:numRef>
              <c:f>Sheet2!$B$19:$K$19</c:f>
              <c:numCache>
                <c:formatCode>General</c:formatCode>
                <c:ptCount val="10"/>
                <c:pt idx="0">
                  <c:v>108.0</c:v>
                </c:pt>
                <c:pt idx="1">
                  <c:v>126.0</c:v>
                </c:pt>
                <c:pt idx="2">
                  <c:v>196.0</c:v>
                </c:pt>
                <c:pt idx="3">
                  <c:v>221.0</c:v>
                </c:pt>
                <c:pt idx="4">
                  <c:v>352.0</c:v>
                </c:pt>
                <c:pt idx="5">
                  <c:v>416.0</c:v>
                </c:pt>
                <c:pt idx="6">
                  <c:v>507.0</c:v>
                </c:pt>
                <c:pt idx="7">
                  <c:v>486.0</c:v>
                </c:pt>
                <c:pt idx="8">
                  <c:v>600.0</c:v>
                </c:pt>
                <c:pt idx="9">
                  <c:v>726.0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Sheet2!$A$25</c:f>
              <c:strCache>
                <c:ptCount val="1"/>
                <c:pt idx="0">
                  <c:v>cisplatin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Sheet2!$B$37:$K$37</c:f>
                <c:numCache>
                  <c:formatCode>General</c:formatCode>
                  <c:ptCount val="10"/>
                  <c:pt idx="0">
                    <c:v>6.158131210034421</c:v>
                  </c:pt>
                  <c:pt idx="1">
                    <c:v>36.53608107063483</c:v>
                  </c:pt>
                  <c:pt idx="2">
                    <c:v>49.43212983475423</c:v>
                  </c:pt>
                  <c:pt idx="3">
                    <c:v>96.83394590741409</c:v>
                  </c:pt>
                  <c:pt idx="4">
                    <c:v>141.585451953935</c:v>
                  </c:pt>
                  <c:pt idx="5">
                    <c:v>162.9245268828485</c:v>
                  </c:pt>
                  <c:pt idx="6">
                    <c:v>172.7615119897948</c:v>
                  </c:pt>
                  <c:pt idx="7">
                    <c:v>151.6664887178444</c:v>
                  </c:pt>
                  <c:pt idx="8">
                    <c:v>144.141059192029</c:v>
                  </c:pt>
                  <c:pt idx="9">
                    <c:v>231.8477332755272</c:v>
                  </c:pt>
                </c:numCache>
              </c:numRef>
            </c:plus>
            <c:minus>
              <c:numRef>
                <c:f>Sheet2!$B$37:$K$37</c:f>
                <c:numCache>
                  <c:formatCode>General</c:formatCode>
                  <c:ptCount val="10"/>
                  <c:pt idx="0">
                    <c:v>6.158131210034421</c:v>
                  </c:pt>
                  <c:pt idx="1">
                    <c:v>36.53608107063483</c:v>
                  </c:pt>
                  <c:pt idx="2">
                    <c:v>49.43212983475423</c:v>
                  </c:pt>
                  <c:pt idx="3">
                    <c:v>96.83394590741409</c:v>
                  </c:pt>
                  <c:pt idx="4">
                    <c:v>141.585451953935</c:v>
                  </c:pt>
                  <c:pt idx="5">
                    <c:v>162.9245268828485</c:v>
                  </c:pt>
                  <c:pt idx="6">
                    <c:v>172.7615119897948</c:v>
                  </c:pt>
                  <c:pt idx="7">
                    <c:v>151.6664887178444</c:v>
                  </c:pt>
                  <c:pt idx="8">
                    <c:v>144.141059192029</c:v>
                  </c:pt>
                  <c:pt idx="9">
                    <c:v>231.8477332755272</c:v>
                  </c:pt>
                </c:numCache>
              </c:numRef>
            </c:minus>
          </c:errBars>
          <c:cat>
            <c:numRef>
              <c:f>Sheet2!$B$2:$K$2</c:f>
              <c:numCache>
                <c:formatCode>General</c:formatCode>
                <c:ptCount val="10"/>
                <c:pt idx="0">
                  <c:v>23.0</c:v>
                </c:pt>
                <c:pt idx="1">
                  <c:v>27.0</c:v>
                </c:pt>
                <c:pt idx="2">
                  <c:v>30.0</c:v>
                </c:pt>
                <c:pt idx="3">
                  <c:v>35.0</c:v>
                </c:pt>
                <c:pt idx="4">
                  <c:v>38.0</c:v>
                </c:pt>
                <c:pt idx="5">
                  <c:v>42.0</c:v>
                </c:pt>
                <c:pt idx="6">
                  <c:v>44.0</c:v>
                </c:pt>
                <c:pt idx="7">
                  <c:v>48.0</c:v>
                </c:pt>
                <c:pt idx="8">
                  <c:v>51.0</c:v>
                </c:pt>
                <c:pt idx="9">
                  <c:v>56.0</c:v>
                </c:pt>
              </c:numCache>
            </c:numRef>
          </c:cat>
          <c:val>
            <c:numRef>
              <c:f>Sheet2!$B$33:$K$33</c:f>
              <c:numCache>
                <c:formatCode>General</c:formatCode>
                <c:ptCount val="10"/>
                <c:pt idx="0">
                  <c:v>117.0</c:v>
                </c:pt>
                <c:pt idx="1">
                  <c:v>158.0</c:v>
                </c:pt>
                <c:pt idx="2">
                  <c:v>188.0</c:v>
                </c:pt>
                <c:pt idx="3">
                  <c:v>220.5</c:v>
                </c:pt>
                <c:pt idx="4">
                  <c:v>337.5</c:v>
                </c:pt>
                <c:pt idx="5">
                  <c:v>410.0</c:v>
                </c:pt>
                <c:pt idx="6">
                  <c:v>587.0</c:v>
                </c:pt>
                <c:pt idx="7">
                  <c:v>663.0</c:v>
                </c:pt>
                <c:pt idx="8">
                  <c:v>713.0</c:v>
                </c:pt>
                <c:pt idx="9">
                  <c:v>843.0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790424"/>
        <c:axId val="1519304"/>
      </c:lineChart>
      <c:catAx>
        <c:axId val="147790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A549 Post-Implant</a:t>
                </a:r>
                <a:r>
                  <a:rPr lang="en-US" sz="1200" baseline="0"/>
                  <a:t> Day</a:t>
                </a:r>
                <a:endParaRPr lang="en-US" sz="1200"/>
              </a:p>
            </c:rich>
          </c:tx>
          <c:layout>
            <c:manualLayout>
              <c:xMode val="edge"/>
              <c:yMode val="edge"/>
              <c:x val="0.399354768153981"/>
              <c:y val="0.9311368960826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19304"/>
        <c:crosses val="autoZero"/>
        <c:auto val="1"/>
        <c:lblAlgn val="ctr"/>
        <c:lblOffset val="100"/>
        <c:noMultiLvlLbl val="0"/>
      </c:catAx>
      <c:valAx>
        <c:axId val="1519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/>
                  <a:t>Median Tumor Weight (mg</a:t>
                </a:r>
                <a:r>
                  <a:rPr lang="en-US" sz="1200" dirty="0" smtClean="0"/>
                  <a:t>) +/- SE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0.0022082239720035"/>
              <c:y val="0.21585848643919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790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8707349081365"/>
          <c:y val="0.206386666563801"/>
          <c:w val="0.475794642049054"/>
          <c:h val="0.0933297130962078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2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2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8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0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2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7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9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3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32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8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1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239A4-3334-4F45-AEEF-971CA65CBBC2}" type="datetimeFigureOut">
              <a:rPr lang="en-US" smtClean="0"/>
              <a:t>5/14/14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E01E-3629-4D93-94F1-959D80EC0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6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4542" y="28194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22860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Additional File 5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4236438"/>
              </p:ext>
            </p:extLst>
          </p:nvPr>
        </p:nvGraphicFramePr>
        <p:xfrm>
          <a:off x="0" y="1066107"/>
          <a:ext cx="4340772" cy="3478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445232"/>
              </p:ext>
            </p:extLst>
          </p:nvPr>
        </p:nvGraphicFramePr>
        <p:xfrm>
          <a:off x="4724400" y="990600"/>
          <a:ext cx="4191000" cy="3579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85800" y="7620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86400" y="77140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55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43</Words>
  <Application>Microsoft Macintosh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Hollingshead, Melinda (NIH/NCI) [E]</dc:creator>
  <cp:lastModifiedBy>Mac User</cp:lastModifiedBy>
  <cp:revision>16</cp:revision>
  <dcterms:created xsi:type="dcterms:W3CDTF">2014-03-06T17:02:55Z</dcterms:created>
  <dcterms:modified xsi:type="dcterms:W3CDTF">2014-05-14T13:39:15Z</dcterms:modified>
</cp:coreProperties>
</file>