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2" r:id="rId2"/>
    <p:sldId id="257" r:id="rId3"/>
    <p:sldId id="258" r:id="rId4"/>
    <p:sldId id="259" r:id="rId5"/>
    <p:sldId id="260" r:id="rId6"/>
    <p:sldId id="261"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6114" autoAdjust="0"/>
  </p:normalViewPr>
  <p:slideViewPr>
    <p:cSldViewPr>
      <p:cViewPr>
        <p:scale>
          <a:sx n="66" d="100"/>
          <a:sy n="66" d="100"/>
        </p:scale>
        <p:origin x="-1704" y="-101"/>
      </p:cViewPr>
      <p:guideLst>
        <p:guide orient="horz" pos="2160"/>
        <p:guide pos="2880"/>
      </p:guideLst>
    </p:cSldViewPr>
  </p:slideViewPr>
  <p:notesTextViewPr>
    <p:cViewPr>
      <p:scale>
        <a:sx n="100" d="100"/>
        <a:sy n="100" d="100"/>
      </p:scale>
      <p:origin x="0" y="437"/>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D:\RESEARCH\PHD\CBF\B.olerecea\Version\CLASSIFIC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AP2/ERF family transcription factors</a:t>
            </a:r>
          </a:p>
        </c:rich>
      </c:tx>
      <c:layout/>
    </c:title>
    <c:view3D>
      <c:rotX val="40"/>
      <c:rotY val="20"/>
      <c:depthPercent val="100"/>
      <c:rAngAx val="1"/>
    </c:view3D>
    <c:plotArea>
      <c:layout>
        <c:manualLayout>
          <c:layoutTarget val="inner"/>
          <c:xMode val="edge"/>
          <c:yMode val="edge"/>
          <c:x val="3.9271158178398505E-2"/>
          <c:y val="0.10242357104147497"/>
          <c:w val="0.96017235650421762"/>
          <c:h val="0.70788623588043398"/>
        </c:manualLayout>
      </c:layout>
      <c:pie3DChart>
        <c:varyColors val="1"/>
        <c:ser>
          <c:idx val="0"/>
          <c:order val="0"/>
          <c:explosion val="25"/>
          <c:dPt>
            <c:idx val="0"/>
            <c:spPr>
              <a:solidFill>
                <a:srgbClr val="00B050"/>
              </a:solidFill>
            </c:spPr>
          </c:dPt>
          <c:dPt>
            <c:idx val="1"/>
            <c:spPr>
              <a:solidFill>
                <a:srgbClr val="FFFF00"/>
              </a:solidFill>
            </c:spPr>
          </c:dPt>
          <c:dPt>
            <c:idx val="2"/>
            <c:spPr>
              <a:solidFill>
                <a:srgbClr val="00B0F0"/>
              </a:solidFill>
            </c:spPr>
          </c:dPt>
          <c:dPt>
            <c:idx val="3"/>
            <c:spPr>
              <a:solidFill>
                <a:srgbClr val="FF0000"/>
              </a:solidFill>
            </c:spPr>
          </c:dPt>
          <c:dPt>
            <c:idx val="4"/>
            <c:spPr>
              <a:solidFill>
                <a:srgbClr val="7030A0"/>
              </a:solidFill>
            </c:spPr>
          </c:dPt>
          <c:dPt>
            <c:idx val="5"/>
            <c:spPr>
              <a:solidFill>
                <a:srgbClr val="00FFFF"/>
              </a:solidFill>
            </c:spPr>
          </c:dPt>
          <c:dPt>
            <c:idx val="6"/>
            <c:spPr>
              <a:solidFill>
                <a:srgbClr val="FF00FF"/>
              </a:solidFill>
            </c:spPr>
          </c:dPt>
          <c:dPt>
            <c:idx val="7"/>
            <c:spPr>
              <a:solidFill>
                <a:srgbClr val="990000"/>
              </a:solidFill>
            </c:spPr>
          </c:dPt>
          <c:dPt>
            <c:idx val="8"/>
            <c:spPr>
              <a:solidFill>
                <a:srgbClr val="0066FF"/>
              </a:solidFill>
            </c:spPr>
          </c:dPt>
          <c:dPt>
            <c:idx val="9"/>
            <c:spPr>
              <a:solidFill>
                <a:srgbClr val="996633"/>
              </a:solidFill>
            </c:spPr>
          </c:dPt>
          <c:dPt>
            <c:idx val="10"/>
            <c:spPr>
              <a:solidFill>
                <a:srgbClr val="00FF00"/>
              </a:solidFill>
            </c:spPr>
          </c:dPt>
          <c:dPt>
            <c:idx val="11"/>
            <c:spPr>
              <a:solidFill>
                <a:srgbClr val="FF6600"/>
              </a:solidFill>
            </c:spPr>
          </c:dPt>
          <c:dPt>
            <c:idx val="12"/>
            <c:spPr>
              <a:solidFill>
                <a:srgbClr val="CCCC00"/>
              </a:solidFill>
            </c:spPr>
          </c:dPt>
          <c:dLbls>
            <c:showPercent val="1"/>
          </c:dLbls>
          <c:cat>
            <c:strRef>
              <c:f>Sheet1!$F$6:$F$20</c:f>
              <c:strCache>
                <c:ptCount val="15"/>
                <c:pt idx="0">
                  <c:v>DREB_A1</c:v>
                </c:pt>
                <c:pt idx="1">
                  <c:v>DREB_A2</c:v>
                </c:pt>
                <c:pt idx="2">
                  <c:v>DREB_A3</c:v>
                </c:pt>
                <c:pt idx="3">
                  <c:v>DREB_A4</c:v>
                </c:pt>
                <c:pt idx="4">
                  <c:v>DREB_A5</c:v>
                </c:pt>
                <c:pt idx="5">
                  <c:v>DREB_A6</c:v>
                </c:pt>
                <c:pt idx="6">
                  <c:v>ERF_B1</c:v>
                </c:pt>
                <c:pt idx="7">
                  <c:v>ERF_B2</c:v>
                </c:pt>
                <c:pt idx="8">
                  <c:v>ERF_B3</c:v>
                </c:pt>
                <c:pt idx="9">
                  <c:v>ERF_B4</c:v>
                </c:pt>
                <c:pt idx="10">
                  <c:v>ERF_B5</c:v>
                </c:pt>
                <c:pt idx="11">
                  <c:v>ERF_B6</c:v>
                </c:pt>
                <c:pt idx="12">
                  <c:v>AP2</c:v>
                </c:pt>
                <c:pt idx="13">
                  <c:v>RAV</c:v>
                </c:pt>
                <c:pt idx="14">
                  <c:v>Soloist</c:v>
                </c:pt>
              </c:strCache>
            </c:strRef>
          </c:cat>
          <c:val>
            <c:numRef>
              <c:f>Sheet1!$G$6:$G$20</c:f>
              <c:numCache>
                <c:formatCode>General</c:formatCode>
                <c:ptCount val="15"/>
                <c:pt idx="0">
                  <c:v>3.5398229999999891</c:v>
                </c:pt>
                <c:pt idx="1">
                  <c:v>3.9823010000000001</c:v>
                </c:pt>
                <c:pt idx="2">
                  <c:v>0.44247800000000043</c:v>
                </c:pt>
                <c:pt idx="3">
                  <c:v>14.60177</c:v>
                </c:pt>
                <c:pt idx="4">
                  <c:v>10.17699</c:v>
                </c:pt>
                <c:pt idx="5">
                  <c:v>7.5221239999999945</c:v>
                </c:pt>
                <c:pt idx="6">
                  <c:v>8.4070800000000006</c:v>
                </c:pt>
                <c:pt idx="7">
                  <c:v>4.424779</c:v>
                </c:pt>
                <c:pt idx="8">
                  <c:v>11.06195</c:v>
                </c:pt>
                <c:pt idx="9">
                  <c:v>2.2123889999999977</c:v>
                </c:pt>
                <c:pt idx="10">
                  <c:v>8.4070800000000006</c:v>
                </c:pt>
                <c:pt idx="11">
                  <c:v>4.424779</c:v>
                </c:pt>
                <c:pt idx="12">
                  <c:v>14.15929</c:v>
                </c:pt>
                <c:pt idx="13">
                  <c:v>5.7522120000000001</c:v>
                </c:pt>
                <c:pt idx="14">
                  <c:v>0.88495600000000019</c:v>
                </c:pt>
              </c:numCache>
            </c:numRef>
          </c:val>
        </c:ser>
        <c:dLbls>
          <c:showPercent val="1"/>
        </c:dLbls>
      </c:pie3DChart>
    </c:plotArea>
    <c:legend>
      <c:legendPos val="b"/>
      <c:layout/>
    </c:legend>
    <c:plotVisOnly val="1"/>
  </c:chart>
  <c:spPr>
    <a:ln cap="rnd"/>
    <a:effectLst>
      <a:outerShdw blurRad="50800" dir="12840000" algn="ctr" rotWithShape="0">
        <a:srgbClr val="000000">
          <a:alpha val="43137"/>
        </a:srgbClr>
      </a:outerShdw>
    </a:effectLst>
  </c:spPr>
  <c:txPr>
    <a:bodyPr/>
    <a:lstStyle/>
    <a:p>
      <a:pPr>
        <a:defRPr sz="1000">
          <a:latin typeface="Times New Roman" pitchFamily="18" charset="0"/>
          <a:cs typeface="Times New Roman" pitchFamily="18" charset="0"/>
        </a:defRPr>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F00B77-07FD-4DE8-B861-733F10DE403C}" type="datetimeFigureOut">
              <a:rPr lang="en-US" smtClean="0"/>
              <a:pPr/>
              <a:t>5/29/2014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F9664B-7D92-4CF1-9FD9-BF9D455AADB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8CE9246-158B-4918-930A-D83B395FE36D}"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a.</a:t>
            </a:r>
            <a:r>
              <a:rPr lang="en-US" sz="1200" kern="1200" dirty="0" smtClean="0">
                <a:solidFill>
                  <a:schemeClr val="tx1"/>
                </a:solidFill>
                <a:latin typeface="+mn-lt"/>
                <a:ea typeface="+mn-ea"/>
                <a:cs typeface="+mn-cs"/>
              </a:rPr>
              <a:t> Alignment of the 5’ upstream sequences of </a:t>
            </a:r>
            <a:r>
              <a:rPr lang="en-US" sz="1200" i="1" kern="1200" dirty="0" smtClean="0">
                <a:solidFill>
                  <a:schemeClr val="tx1"/>
                </a:solidFill>
                <a:latin typeface="+mn-lt"/>
                <a:ea typeface="+mn-ea"/>
                <a:cs typeface="+mn-cs"/>
              </a:rPr>
              <a:t>BoCBF1a</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BoCBF2</a:t>
            </a:r>
            <a:r>
              <a:rPr lang="en-US" sz="1200" kern="1200" dirty="0" smtClean="0">
                <a:solidFill>
                  <a:schemeClr val="tx1"/>
                </a:solidFill>
                <a:latin typeface="+mn-lt"/>
                <a:ea typeface="+mn-ea"/>
                <a:cs typeface="+mn-cs"/>
              </a:rPr>
              <a:t>, and </a:t>
            </a:r>
            <a:r>
              <a:rPr lang="en-US" sz="1200" i="1" kern="1200" dirty="0" smtClean="0">
                <a:solidFill>
                  <a:schemeClr val="tx1"/>
                </a:solidFill>
                <a:latin typeface="+mn-lt"/>
                <a:ea typeface="+mn-ea"/>
                <a:cs typeface="+mn-cs"/>
              </a:rPr>
              <a:t>BoCBF4</a:t>
            </a:r>
            <a:r>
              <a:rPr lang="en-US" sz="1200" kern="1200" dirty="0" smtClean="0">
                <a:solidFill>
                  <a:schemeClr val="tx1"/>
                </a:solidFill>
                <a:latin typeface="+mn-lt"/>
                <a:ea typeface="+mn-ea"/>
                <a:cs typeface="+mn-cs"/>
              </a:rPr>
              <a:t>. Seven hundred </a:t>
            </a:r>
            <a:r>
              <a:rPr lang="en-US" sz="1200" kern="1200" dirty="0" err="1" smtClean="0">
                <a:solidFill>
                  <a:schemeClr val="tx1"/>
                </a:solidFill>
                <a:latin typeface="+mn-lt"/>
                <a:ea typeface="+mn-ea"/>
                <a:cs typeface="+mn-cs"/>
              </a:rPr>
              <a:t>basepairs</a:t>
            </a:r>
            <a:r>
              <a:rPr lang="en-US" sz="1200" kern="1200" dirty="0" smtClean="0">
                <a:solidFill>
                  <a:schemeClr val="tx1"/>
                </a:solidFill>
                <a:latin typeface="+mn-lt"/>
                <a:ea typeface="+mn-ea"/>
                <a:cs typeface="+mn-cs"/>
              </a:rPr>
              <a:t> of the 5’-untranslated region of </a:t>
            </a:r>
            <a:r>
              <a:rPr lang="en-US" sz="1200" i="1" kern="1200" dirty="0" smtClean="0">
                <a:solidFill>
                  <a:schemeClr val="tx1"/>
                </a:solidFill>
                <a:latin typeface="+mn-lt"/>
                <a:ea typeface="+mn-ea"/>
                <a:cs typeface="+mn-cs"/>
              </a:rPr>
              <a:t>BoCBF1a</a:t>
            </a:r>
            <a:r>
              <a:rPr lang="en-US" sz="1200" kern="1200" dirty="0" smtClean="0">
                <a:solidFill>
                  <a:schemeClr val="tx1"/>
                </a:solidFill>
                <a:latin typeface="+mn-lt"/>
                <a:ea typeface="+mn-ea"/>
                <a:cs typeface="+mn-cs"/>
              </a:rPr>
              <a:t> were aligned with 700 and 700 bases of the corresponding regions of </a:t>
            </a:r>
            <a:r>
              <a:rPr lang="en-US" sz="1200" i="1" kern="1200" dirty="0" smtClean="0">
                <a:solidFill>
                  <a:schemeClr val="tx1"/>
                </a:solidFill>
                <a:latin typeface="+mn-lt"/>
                <a:ea typeface="+mn-ea"/>
                <a:cs typeface="+mn-cs"/>
              </a:rPr>
              <a:t>BoCBF2</a:t>
            </a:r>
            <a:r>
              <a:rPr lang="en-US" sz="1200" kern="1200" dirty="0" smtClean="0">
                <a:solidFill>
                  <a:schemeClr val="tx1"/>
                </a:solidFill>
                <a:latin typeface="+mn-lt"/>
                <a:ea typeface="+mn-ea"/>
                <a:cs typeface="+mn-cs"/>
              </a:rPr>
              <a:t> and </a:t>
            </a:r>
            <a:r>
              <a:rPr lang="en-US" sz="1200" i="1" kern="1200" dirty="0" smtClean="0">
                <a:solidFill>
                  <a:schemeClr val="tx1"/>
                </a:solidFill>
                <a:latin typeface="+mn-lt"/>
                <a:ea typeface="+mn-ea"/>
                <a:cs typeface="+mn-cs"/>
              </a:rPr>
              <a:t>BoCBF4</a:t>
            </a:r>
            <a:r>
              <a:rPr lang="en-US" sz="1200" kern="1200" dirty="0" smtClean="0">
                <a:solidFill>
                  <a:schemeClr val="tx1"/>
                </a:solidFill>
                <a:latin typeface="+mn-lt"/>
                <a:ea typeface="+mn-ea"/>
                <a:cs typeface="+mn-cs"/>
              </a:rPr>
              <a:t>. Dots indicate nucleotides identical to the </a:t>
            </a:r>
            <a:r>
              <a:rPr lang="en-US" sz="1200" i="1" kern="1200" dirty="0" smtClean="0">
                <a:solidFill>
                  <a:schemeClr val="tx1"/>
                </a:solidFill>
                <a:latin typeface="+mn-lt"/>
                <a:ea typeface="+mn-ea"/>
                <a:cs typeface="+mn-cs"/>
              </a:rPr>
              <a:t>BoCBF1a</a:t>
            </a:r>
            <a:r>
              <a:rPr lang="en-US" sz="1200" kern="1200" dirty="0" smtClean="0">
                <a:solidFill>
                  <a:schemeClr val="tx1"/>
                </a:solidFill>
                <a:latin typeface="+mn-lt"/>
                <a:ea typeface="+mn-ea"/>
                <a:cs typeface="+mn-cs"/>
              </a:rPr>
              <a:t> sequence. Hyphens indicate gaps inserted in the sequences for better alignment. The initiation ATGs and putative TATA boxes (TATAAA) are double underlined. CANNTG motifs and related sequences CACGTC and TACGTG are shown in gray boxes with pink color. Black boxes highlight the CAGCC </a:t>
            </a:r>
            <a:r>
              <a:rPr lang="en-US" sz="1200" kern="1200" dirty="0" err="1" smtClean="0">
                <a:solidFill>
                  <a:schemeClr val="tx1"/>
                </a:solidFill>
                <a:latin typeface="+mn-lt"/>
                <a:ea typeface="+mn-ea"/>
                <a:cs typeface="+mn-cs"/>
              </a:rPr>
              <a:t>pentamers</a:t>
            </a:r>
            <a:r>
              <a:rPr lang="en-US" sz="1200" kern="1200" dirty="0" smtClean="0">
                <a:solidFill>
                  <a:schemeClr val="tx1"/>
                </a:solidFill>
                <a:latin typeface="+mn-lt"/>
                <a:ea typeface="+mn-ea"/>
                <a:cs typeface="+mn-cs"/>
              </a:rPr>
              <a:t> with red color. </a:t>
            </a:r>
            <a:r>
              <a:rPr lang="en-US" sz="1200" b="1" kern="1200" dirty="0" smtClean="0">
                <a:solidFill>
                  <a:schemeClr val="tx1"/>
                </a:solidFill>
                <a:latin typeface="+mn-lt"/>
                <a:ea typeface="+mn-ea"/>
                <a:cs typeface="+mn-cs"/>
              </a:rPr>
              <a:t>b.</a:t>
            </a:r>
            <a:r>
              <a:rPr lang="en-US" sz="1200" kern="1200" dirty="0" smtClean="0">
                <a:solidFill>
                  <a:schemeClr val="tx1"/>
                </a:solidFill>
                <a:latin typeface="+mn-lt"/>
                <a:ea typeface="+mn-ea"/>
                <a:cs typeface="+mn-cs"/>
              </a:rPr>
              <a:t> Gene structure of </a:t>
            </a:r>
            <a:r>
              <a:rPr lang="en-US" sz="1200" i="1" kern="1200" dirty="0" smtClean="0">
                <a:solidFill>
                  <a:schemeClr val="tx1"/>
                </a:solidFill>
                <a:latin typeface="+mn-lt"/>
                <a:ea typeface="+mn-ea"/>
                <a:cs typeface="+mn-cs"/>
              </a:rPr>
              <a:t>BoCBF</a:t>
            </a:r>
            <a:r>
              <a:rPr lang="en-US" sz="1200" kern="1200" dirty="0" smtClean="0">
                <a:solidFill>
                  <a:schemeClr val="tx1"/>
                </a:solidFill>
                <a:latin typeface="+mn-lt"/>
                <a:ea typeface="+mn-ea"/>
                <a:cs typeface="+mn-cs"/>
              </a:rPr>
              <a:t> family genes. </a:t>
            </a:r>
            <a:r>
              <a:rPr lang="en-US" sz="1200" b="1" kern="1200" dirty="0" smtClean="0">
                <a:solidFill>
                  <a:schemeClr val="tx1"/>
                </a:solidFill>
                <a:latin typeface="+mn-lt"/>
                <a:ea typeface="+mn-ea"/>
                <a:cs typeface="+mn-cs"/>
              </a:rPr>
              <a:t>c.</a:t>
            </a:r>
            <a:r>
              <a:rPr lang="en-US" sz="1200" kern="1200" dirty="0" smtClean="0">
                <a:solidFill>
                  <a:schemeClr val="tx1"/>
                </a:solidFill>
                <a:latin typeface="+mn-lt"/>
                <a:ea typeface="+mn-ea"/>
                <a:cs typeface="+mn-cs"/>
              </a:rPr>
              <a:t> Amino acid sequences alignment of </a:t>
            </a:r>
            <a:r>
              <a:rPr lang="en-US" sz="1200" i="1" kern="1200" dirty="0" smtClean="0">
                <a:solidFill>
                  <a:schemeClr val="tx1"/>
                </a:solidFill>
                <a:latin typeface="+mn-lt"/>
                <a:ea typeface="+mn-ea"/>
                <a:cs typeface="+mn-cs"/>
              </a:rPr>
              <a:t>BoCBF1a</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BoCBF1b</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BoCBF2, BoCBF3</a:t>
            </a:r>
            <a:r>
              <a:rPr lang="en-US" sz="1200" kern="1200" dirty="0" smtClean="0">
                <a:solidFill>
                  <a:schemeClr val="tx1"/>
                </a:solidFill>
                <a:latin typeface="+mn-lt"/>
                <a:ea typeface="+mn-ea"/>
                <a:cs typeface="+mn-cs"/>
              </a:rPr>
              <a:t> and </a:t>
            </a:r>
            <a:r>
              <a:rPr lang="en-US" sz="1200" i="1" kern="1200" dirty="0" smtClean="0">
                <a:solidFill>
                  <a:schemeClr val="tx1"/>
                </a:solidFill>
                <a:latin typeface="+mn-lt"/>
                <a:ea typeface="+mn-ea"/>
                <a:cs typeface="+mn-cs"/>
              </a:rPr>
              <a:t>BoCBF4</a:t>
            </a:r>
            <a:r>
              <a:rPr lang="en-US" sz="1200" kern="1200" dirty="0" smtClean="0">
                <a:solidFill>
                  <a:schemeClr val="tx1"/>
                </a:solidFill>
                <a:latin typeface="+mn-lt"/>
                <a:ea typeface="+mn-ea"/>
                <a:cs typeface="+mn-cs"/>
              </a:rPr>
              <a:t> proteins, residues identical to the </a:t>
            </a:r>
            <a:r>
              <a:rPr lang="en-US" sz="1200" i="1" kern="1200" dirty="0" smtClean="0">
                <a:solidFill>
                  <a:schemeClr val="tx1"/>
                </a:solidFill>
                <a:latin typeface="+mn-lt"/>
                <a:ea typeface="+mn-ea"/>
                <a:cs typeface="+mn-cs"/>
              </a:rPr>
              <a:t>BoCBF1a</a:t>
            </a:r>
            <a:r>
              <a:rPr lang="en-US" sz="1200" kern="1200" dirty="0" smtClean="0">
                <a:solidFill>
                  <a:schemeClr val="tx1"/>
                </a:solidFill>
                <a:latin typeface="+mn-lt"/>
                <a:ea typeface="+mn-ea"/>
                <a:cs typeface="+mn-cs"/>
              </a:rPr>
              <a:t> sequence at a given position are indicated by asterisks. Points represent gaps inserted in the sequences for better alignment. Grey boxes correspond to the potential nuclear localization signals. Blue boxes highlight the AP2 domains. Red color amino acids indicate potential recognition sites for protein </a:t>
            </a:r>
            <a:r>
              <a:rPr lang="en-US" sz="1200" kern="1200" dirty="0" err="1" smtClean="0">
                <a:solidFill>
                  <a:schemeClr val="tx1"/>
                </a:solidFill>
                <a:latin typeface="+mn-lt"/>
                <a:ea typeface="+mn-ea"/>
                <a:cs typeface="+mn-cs"/>
              </a:rPr>
              <a:t>kinase</a:t>
            </a:r>
            <a:r>
              <a:rPr lang="en-US" sz="1200" kern="1200" dirty="0" smtClean="0">
                <a:solidFill>
                  <a:schemeClr val="tx1"/>
                </a:solidFill>
                <a:latin typeface="+mn-lt"/>
                <a:ea typeface="+mn-ea"/>
                <a:cs typeface="+mn-cs"/>
              </a:rPr>
              <a:t> C (●) and casein </a:t>
            </a:r>
            <a:r>
              <a:rPr lang="en-US" sz="1200" kern="1200" dirty="0" err="1" smtClean="0">
                <a:solidFill>
                  <a:schemeClr val="tx1"/>
                </a:solidFill>
                <a:latin typeface="+mn-lt"/>
                <a:ea typeface="+mn-ea"/>
                <a:cs typeface="+mn-cs"/>
              </a:rPr>
              <a:t>kinase</a:t>
            </a:r>
            <a:r>
              <a:rPr lang="en-US" sz="1200" kern="1200" dirty="0" smtClean="0">
                <a:solidFill>
                  <a:schemeClr val="tx1"/>
                </a:solidFill>
                <a:latin typeface="+mn-lt"/>
                <a:ea typeface="+mn-ea"/>
                <a:cs typeface="+mn-cs"/>
              </a:rPr>
              <a:t> II (♦). </a:t>
            </a:r>
            <a:r>
              <a:rPr lang="en-US" sz="1200" b="1" kern="1200" dirty="0" smtClean="0">
                <a:solidFill>
                  <a:schemeClr val="tx1"/>
                </a:solidFill>
                <a:latin typeface="+mn-lt"/>
                <a:ea typeface="+mn-ea"/>
                <a:cs typeface="+mn-cs"/>
              </a:rPr>
              <a:t>d.</a:t>
            </a:r>
            <a:r>
              <a:rPr lang="en-US" sz="1200" kern="1200" dirty="0" smtClean="0">
                <a:solidFill>
                  <a:schemeClr val="tx1"/>
                </a:solidFill>
                <a:latin typeface="+mn-lt"/>
                <a:ea typeface="+mn-ea"/>
                <a:cs typeface="+mn-cs"/>
              </a:rPr>
              <a:t> Comparison of the AP2 domains from </a:t>
            </a:r>
            <a:r>
              <a:rPr lang="en-US" sz="1200" i="1" kern="1200" dirty="0" smtClean="0">
                <a:solidFill>
                  <a:schemeClr val="tx1"/>
                </a:solidFill>
                <a:latin typeface="+mn-lt"/>
                <a:ea typeface="+mn-ea"/>
                <a:cs typeface="+mn-cs"/>
              </a:rPr>
              <a:t>BoCBF1a</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BoCBF1b</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BoCBF2, BoCBF3</a:t>
            </a:r>
            <a:r>
              <a:rPr lang="en-US" sz="1200" kern="1200" dirty="0" smtClean="0">
                <a:solidFill>
                  <a:schemeClr val="tx1"/>
                </a:solidFill>
                <a:latin typeface="+mn-lt"/>
                <a:ea typeface="+mn-ea"/>
                <a:cs typeface="+mn-cs"/>
              </a:rPr>
              <a:t> and </a:t>
            </a:r>
            <a:r>
              <a:rPr lang="en-US" sz="1200" i="1" kern="1200" dirty="0" smtClean="0">
                <a:solidFill>
                  <a:schemeClr val="tx1"/>
                </a:solidFill>
                <a:latin typeface="+mn-lt"/>
                <a:ea typeface="+mn-ea"/>
                <a:cs typeface="+mn-cs"/>
              </a:rPr>
              <a:t>BoCBF4</a:t>
            </a:r>
            <a:r>
              <a:rPr lang="en-US" sz="1200" kern="1200" dirty="0" smtClean="0">
                <a:solidFill>
                  <a:schemeClr val="tx1"/>
                </a:solidFill>
                <a:latin typeface="+mn-lt"/>
                <a:ea typeface="+mn-ea"/>
                <a:cs typeface="+mn-cs"/>
              </a:rPr>
              <a:t> proteins and the </a:t>
            </a:r>
            <a:r>
              <a:rPr lang="en-US" sz="1200" i="1" kern="1200" dirty="0" smtClean="0">
                <a:solidFill>
                  <a:schemeClr val="tx1"/>
                </a:solidFill>
                <a:latin typeface="+mn-lt"/>
                <a:ea typeface="+mn-ea"/>
                <a:cs typeface="+mn-cs"/>
              </a:rPr>
              <a:t>Arabidopsis</a:t>
            </a:r>
            <a:r>
              <a:rPr lang="en-US" sz="1200" kern="1200" dirty="0" smtClean="0">
                <a:solidFill>
                  <a:schemeClr val="tx1"/>
                </a:solidFill>
                <a:latin typeface="+mn-lt"/>
                <a:ea typeface="+mn-ea"/>
                <a:cs typeface="+mn-cs"/>
              </a:rPr>
              <a:t> ethylene-responsive element-binding protein </a:t>
            </a:r>
            <a:r>
              <a:rPr lang="en-US" sz="1200" kern="1200" dirty="0" err="1" smtClean="0">
                <a:solidFill>
                  <a:schemeClr val="tx1"/>
                </a:solidFill>
                <a:latin typeface="+mn-lt"/>
                <a:ea typeface="+mn-ea"/>
                <a:cs typeface="+mn-cs"/>
              </a:rPr>
              <a:t>AtEBP</a:t>
            </a:r>
            <a:r>
              <a:rPr lang="en-US" sz="1200" kern="1200" dirty="0" smtClean="0">
                <a:solidFill>
                  <a:schemeClr val="tx1"/>
                </a:solidFill>
                <a:latin typeface="+mn-lt"/>
                <a:ea typeface="+mn-ea"/>
                <a:cs typeface="+mn-cs"/>
              </a:rPr>
              <a:t> [48]. Identical amino acids are highlighted in black boxes. Points represent gaps inserted in the sequences for better alignment. Residues belonging to the conserved AP2 domain elements YRG and RAYD [49] are indicated. Amino acids in the RAYD conserved element predicted to form an </a:t>
            </a:r>
            <a:r>
              <a:rPr lang="en-US" sz="1200" kern="1200" dirty="0" err="1" smtClean="0">
                <a:solidFill>
                  <a:schemeClr val="tx1"/>
                </a:solidFill>
                <a:latin typeface="+mn-lt"/>
                <a:ea typeface="+mn-ea"/>
                <a:cs typeface="+mn-cs"/>
              </a:rPr>
              <a:t>amphipatic</a:t>
            </a:r>
            <a:r>
              <a:rPr lang="en-US" sz="1200" kern="1200" dirty="0" smtClean="0">
                <a:solidFill>
                  <a:schemeClr val="tx1"/>
                </a:solidFill>
                <a:latin typeface="+mn-lt"/>
                <a:ea typeface="+mn-ea"/>
                <a:cs typeface="+mn-cs"/>
              </a:rPr>
              <a:t> a-helix that might promote DNA binding [48] are underlined. e. Prediction of secondary structures of </a:t>
            </a:r>
            <a:r>
              <a:rPr lang="en-US" sz="1200" i="1" kern="1200" dirty="0" smtClean="0">
                <a:solidFill>
                  <a:schemeClr val="tx1"/>
                </a:solidFill>
                <a:latin typeface="+mn-lt"/>
                <a:ea typeface="+mn-ea"/>
                <a:cs typeface="+mn-cs"/>
              </a:rPr>
              <a:t>BoCBF</a:t>
            </a:r>
            <a:r>
              <a:rPr lang="en-US" sz="1200" kern="1200" dirty="0" smtClean="0">
                <a:solidFill>
                  <a:schemeClr val="tx1"/>
                </a:solidFill>
                <a:latin typeface="+mn-lt"/>
                <a:ea typeface="+mn-ea"/>
                <a:cs typeface="+mn-cs"/>
              </a:rPr>
              <a:t> genes helix, turn, strand, and coil were indicated in line with decreased length in turn, respectively.</a:t>
            </a:r>
            <a:endParaRPr lang="en-US" sz="1200" kern="120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8CE9246-158B-4918-930A-D83B395FE36D}"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FE0814C-800E-4304-86E3-B03D03653A8F}"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F4665-664B-46BD-9131-F03BE7EB6AC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E0814C-800E-4304-86E3-B03D03653A8F}"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F4665-664B-46BD-9131-F03BE7EB6A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E0814C-800E-4304-86E3-B03D03653A8F}"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F4665-664B-46BD-9131-F03BE7EB6AC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E0814C-800E-4304-86E3-B03D03653A8F}" type="datetimeFigureOut">
              <a:rPr lang="en-US" smtClean="0"/>
              <a:pPr/>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1F4665-664B-46BD-9131-F03BE7EB6A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E0814C-800E-4304-86E3-B03D03653A8F}" type="datetimeFigureOut">
              <a:rPr lang="en-US" smtClean="0"/>
              <a:pPr/>
              <a:t>5/29/2014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1F4665-664B-46BD-9131-F03BE7EB6AC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FE0814C-800E-4304-86E3-B03D03653A8F}" type="datetimeFigureOut">
              <a:rPr lang="en-US" smtClean="0"/>
              <a:pPr/>
              <a:t>5/29/2014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1F4665-664B-46BD-9131-F03BE7EB6A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0814C-800E-4304-86E3-B03D03653A8F}" type="datetimeFigureOut">
              <a:rPr lang="en-US" smtClean="0"/>
              <a:pPr/>
              <a:t>5/29/2014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1F4665-664B-46BD-9131-F03BE7EB6A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E0814C-800E-4304-86E3-B03D03653A8F}" type="datetimeFigureOut">
              <a:rPr lang="en-US" smtClean="0"/>
              <a:pPr/>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1F4665-664B-46BD-9131-F03BE7EB6AC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E0814C-800E-4304-86E3-B03D03653A8F}" type="datetimeFigureOut">
              <a:rPr lang="en-US" smtClean="0"/>
              <a:pPr/>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1F4665-664B-46BD-9131-F03BE7EB6AC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E0814C-800E-4304-86E3-B03D03653A8F}"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F4665-664B-46BD-9131-F03BE7EB6A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E0814C-800E-4304-86E3-B03D03653A8F}"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1F4665-664B-46BD-9131-F03BE7EB6AC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E0814C-800E-4304-86E3-B03D03653A8F}" type="datetimeFigureOut">
              <a:rPr lang="en-US" smtClean="0"/>
              <a:pPr/>
              <a:t>5/29/2014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F4665-664B-46BD-9131-F03BE7EB6A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jpe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jpeg"/><Relationship Id="rId9" Type="http://schemas.openxmlformats.org/officeDocument/2006/relationships/image" Target="../media/image39.png"/><Relationship Id="rId1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381000" y="1066800"/>
            <a:ext cx="8290192" cy="5534799"/>
            <a:chOff x="457201" y="2743200"/>
            <a:chExt cx="8290192" cy="5534799"/>
          </a:xfrm>
        </p:grpSpPr>
        <p:sp>
          <p:nvSpPr>
            <p:cNvPr id="5" name="TextBox 4"/>
            <p:cNvSpPr txBox="1"/>
            <p:nvPr/>
          </p:nvSpPr>
          <p:spPr>
            <a:xfrm>
              <a:off x="6172201" y="8001000"/>
              <a:ext cx="257519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Figure S1. Thamil Arasan </a:t>
              </a:r>
              <a:r>
                <a:rPr lang="en-US" sz="1200" b="1" i="1" dirty="0" smtClean="0">
                  <a:latin typeface="Times New Roman" pitchFamily="18" charset="0"/>
                  <a:cs typeface="Times New Roman" pitchFamily="18" charset="0"/>
                </a:rPr>
                <a:t>et al</a:t>
              </a:r>
              <a:r>
                <a:rPr lang="en-US" sz="1200" b="1" dirty="0" smtClean="0">
                  <a:latin typeface="Times New Roman" pitchFamily="18" charset="0"/>
                  <a:cs typeface="Times New Roman" pitchFamily="18" charset="0"/>
                </a:rPr>
                <a:t>. 2014</a:t>
              </a:r>
              <a:endParaRPr lang="en-US" sz="1200" b="1" dirty="0">
                <a:latin typeface="Times New Roman" pitchFamily="18" charset="0"/>
                <a:cs typeface="Times New Roman" pitchFamily="18" charset="0"/>
              </a:endParaRPr>
            </a:p>
          </p:txBody>
        </p:sp>
        <p:graphicFrame>
          <p:nvGraphicFramePr>
            <p:cNvPr id="18" name="Chart 17"/>
            <p:cNvGraphicFramePr/>
            <p:nvPr/>
          </p:nvGraphicFramePr>
          <p:xfrm>
            <a:off x="457201" y="2743200"/>
            <a:ext cx="6560820" cy="3840480"/>
          </p:xfrm>
          <a:graphic>
            <a:graphicData uri="http://schemas.openxmlformats.org/drawingml/2006/chart">
              <c:chart xmlns:c="http://schemas.openxmlformats.org/drawingml/2006/chart" xmlns:r="http://schemas.openxmlformats.org/officeDocument/2006/relationships" r:id="rId2"/>
            </a:graphicData>
          </a:graphic>
        </p:graphicFrame>
        <p:grpSp>
          <p:nvGrpSpPr>
            <p:cNvPr id="2" name="Group 11"/>
            <p:cNvGrpSpPr/>
            <p:nvPr/>
          </p:nvGrpSpPr>
          <p:grpSpPr>
            <a:xfrm>
              <a:off x="4864598" y="3199761"/>
              <a:ext cx="926591" cy="2285525"/>
              <a:chOff x="5029200" y="2362200"/>
              <a:chExt cx="1002792" cy="1754188"/>
            </a:xfrm>
          </p:grpSpPr>
          <p:cxnSp>
            <p:nvCxnSpPr>
              <p:cNvPr id="25" name="Straight Connector 24"/>
              <p:cNvCxnSpPr/>
              <p:nvPr/>
            </p:nvCxnSpPr>
            <p:spPr>
              <a:xfrm>
                <a:off x="5029200" y="2362200"/>
                <a:ext cx="990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5147342" y="3234658"/>
                <a:ext cx="1746504"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410200" y="4114800"/>
                <a:ext cx="621792"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 name="Straight Connector 19"/>
            <p:cNvCxnSpPr/>
            <p:nvPr/>
          </p:nvCxnSpPr>
          <p:spPr>
            <a:xfrm rot="5400000">
              <a:off x="198913" y="4982687"/>
              <a:ext cx="173736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18"/>
            <p:cNvGrpSpPr/>
            <p:nvPr/>
          </p:nvGrpSpPr>
          <p:grpSpPr>
            <a:xfrm>
              <a:off x="1066800" y="4114800"/>
              <a:ext cx="3297715" cy="1754188"/>
              <a:chOff x="1981200" y="2590800"/>
              <a:chExt cx="3297714" cy="1754188"/>
            </a:xfrm>
          </p:grpSpPr>
          <p:cxnSp>
            <p:nvCxnSpPr>
              <p:cNvPr id="22" name="Straight Connector 21"/>
              <p:cNvCxnSpPr/>
              <p:nvPr/>
            </p:nvCxnSpPr>
            <p:spPr>
              <a:xfrm rot="10800000">
                <a:off x="1981200" y="2590800"/>
                <a:ext cx="838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981200" y="4343400"/>
                <a:ext cx="3200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5141754" y="4201954"/>
                <a:ext cx="182880" cy="914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1298075" y="304800"/>
            <a:ext cx="6175876" cy="6125092"/>
            <a:chOff x="1298074" y="304800"/>
            <a:chExt cx="6175876" cy="6125092"/>
          </a:xfrm>
        </p:grpSpPr>
        <p:pic>
          <p:nvPicPr>
            <p:cNvPr id="2050" name="Picture 2"/>
            <p:cNvPicPr>
              <a:picLocks noChangeAspect="1" noChangeArrowheads="1"/>
            </p:cNvPicPr>
            <p:nvPr/>
          </p:nvPicPr>
          <p:blipFill>
            <a:blip r:embed="rId3"/>
            <a:srcRect/>
            <a:stretch>
              <a:fillRect/>
            </a:stretch>
          </p:blipFill>
          <p:spPr bwMode="auto">
            <a:xfrm>
              <a:off x="1371600" y="304800"/>
              <a:ext cx="6102350" cy="6125092"/>
            </a:xfrm>
            <a:prstGeom prst="rect">
              <a:avLst/>
            </a:prstGeom>
            <a:noFill/>
            <a:ln w="9525">
              <a:noFill/>
              <a:miter lim="800000"/>
              <a:headEnd/>
              <a:tailEnd/>
            </a:ln>
            <a:effectLst/>
          </p:spPr>
        </p:pic>
        <p:sp>
          <p:nvSpPr>
            <p:cNvPr id="7" name="Freeform 6"/>
            <p:cNvSpPr/>
            <p:nvPr/>
          </p:nvSpPr>
          <p:spPr>
            <a:xfrm>
              <a:off x="1298074" y="457199"/>
              <a:ext cx="3570705" cy="5942263"/>
            </a:xfrm>
            <a:custGeom>
              <a:avLst/>
              <a:gdLst>
                <a:gd name="connsiteX0" fmla="*/ 3031958 w 3529263"/>
                <a:gd name="connsiteY0" fmla="*/ 2735179 h 5879432"/>
                <a:gd name="connsiteX1" fmla="*/ 2390273 w 3529263"/>
                <a:gd name="connsiteY1" fmla="*/ 0 h 5879432"/>
                <a:gd name="connsiteX2" fmla="*/ 2101516 w 3529263"/>
                <a:gd name="connsiteY2" fmla="*/ 64168 h 5879432"/>
                <a:gd name="connsiteX3" fmla="*/ 1451810 w 3529263"/>
                <a:gd name="connsiteY3" fmla="*/ 336884 h 5879432"/>
                <a:gd name="connsiteX4" fmla="*/ 826168 w 3529263"/>
                <a:gd name="connsiteY4" fmla="*/ 826168 h 5879432"/>
                <a:gd name="connsiteX5" fmla="*/ 280737 w 3529263"/>
                <a:gd name="connsiteY5" fmla="*/ 1564105 h 5879432"/>
                <a:gd name="connsiteX6" fmla="*/ 0 w 3529263"/>
                <a:gd name="connsiteY6" fmla="*/ 2438400 h 5879432"/>
                <a:gd name="connsiteX7" fmla="*/ 32084 w 3529263"/>
                <a:gd name="connsiteY7" fmla="*/ 3513221 h 5879432"/>
                <a:gd name="connsiteX8" fmla="*/ 441158 w 3529263"/>
                <a:gd name="connsiteY8" fmla="*/ 4499811 h 5879432"/>
                <a:gd name="connsiteX9" fmla="*/ 1114926 w 3529263"/>
                <a:gd name="connsiteY9" fmla="*/ 5229726 h 5879432"/>
                <a:gd name="connsiteX10" fmla="*/ 1933073 w 3529263"/>
                <a:gd name="connsiteY10" fmla="*/ 5678905 h 5879432"/>
                <a:gd name="connsiteX11" fmla="*/ 2743200 w 3529263"/>
                <a:gd name="connsiteY11" fmla="*/ 5879432 h 5879432"/>
                <a:gd name="connsiteX12" fmla="*/ 3529263 w 3529263"/>
                <a:gd name="connsiteY12" fmla="*/ 5855368 h 5879432"/>
                <a:gd name="connsiteX13" fmla="*/ 3031958 w 3529263"/>
                <a:gd name="connsiteY13" fmla="*/ 2735179 h 5879432"/>
                <a:gd name="connsiteX0" fmla="*/ 3031958 w 3529263"/>
                <a:gd name="connsiteY0" fmla="*/ 2735179 h 5879432"/>
                <a:gd name="connsiteX1" fmla="*/ 2390273 w 3529263"/>
                <a:gd name="connsiteY1" fmla="*/ 0 h 5879432"/>
                <a:gd name="connsiteX2" fmla="*/ 2101516 w 3529263"/>
                <a:gd name="connsiteY2" fmla="*/ 64168 h 5879432"/>
                <a:gd name="connsiteX3" fmla="*/ 1451810 w 3529263"/>
                <a:gd name="connsiteY3" fmla="*/ 336884 h 5879432"/>
                <a:gd name="connsiteX4" fmla="*/ 826168 w 3529263"/>
                <a:gd name="connsiteY4" fmla="*/ 826168 h 5879432"/>
                <a:gd name="connsiteX5" fmla="*/ 280737 w 3529263"/>
                <a:gd name="connsiteY5" fmla="*/ 1564105 h 5879432"/>
                <a:gd name="connsiteX6" fmla="*/ 0 w 3529263"/>
                <a:gd name="connsiteY6" fmla="*/ 2438400 h 5879432"/>
                <a:gd name="connsiteX7" fmla="*/ 32084 w 3529263"/>
                <a:gd name="connsiteY7" fmla="*/ 3513221 h 5879432"/>
                <a:gd name="connsiteX8" fmla="*/ 441158 w 3529263"/>
                <a:gd name="connsiteY8" fmla="*/ 4499811 h 5879432"/>
                <a:gd name="connsiteX9" fmla="*/ 1114926 w 3529263"/>
                <a:gd name="connsiteY9" fmla="*/ 5229726 h 5879432"/>
                <a:gd name="connsiteX10" fmla="*/ 1933073 w 3529263"/>
                <a:gd name="connsiteY10" fmla="*/ 5678905 h 5879432"/>
                <a:gd name="connsiteX11" fmla="*/ 2743200 w 3529263"/>
                <a:gd name="connsiteY11" fmla="*/ 5879432 h 5879432"/>
                <a:gd name="connsiteX12" fmla="*/ 3529263 w 3529263"/>
                <a:gd name="connsiteY12" fmla="*/ 5855368 h 5879432"/>
                <a:gd name="connsiteX13" fmla="*/ 3031958 w 3529263"/>
                <a:gd name="connsiteY13" fmla="*/ 2735179 h 5879432"/>
                <a:gd name="connsiteX0" fmla="*/ 3031958 w 3529263"/>
                <a:gd name="connsiteY0" fmla="*/ 2735179 h 5879432"/>
                <a:gd name="connsiteX1" fmla="*/ 2390273 w 3529263"/>
                <a:gd name="connsiteY1" fmla="*/ 0 h 5879432"/>
                <a:gd name="connsiteX2" fmla="*/ 2101516 w 3529263"/>
                <a:gd name="connsiteY2" fmla="*/ 64168 h 5879432"/>
                <a:gd name="connsiteX3" fmla="*/ 1451810 w 3529263"/>
                <a:gd name="connsiteY3" fmla="*/ 336884 h 5879432"/>
                <a:gd name="connsiteX4" fmla="*/ 826168 w 3529263"/>
                <a:gd name="connsiteY4" fmla="*/ 826168 h 5879432"/>
                <a:gd name="connsiteX5" fmla="*/ 280737 w 3529263"/>
                <a:gd name="connsiteY5" fmla="*/ 1564105 h 5879432"/>
                <a:gd name="connsiteX6" fmla="*/ 0 w 3529263"/>
                <a:gd name="connsiteY6" fmla="*/ 2438400 h 5879432"/>
                <a:gd name="connsiteX7" fmla="*/ 32084 w 3529263"/>
                <a:gd name="connsiteY7" fmla="*/ 3513221 h 5879432"/>
                <a:gd name="connsiteX8" fmla="*/ 441158 w 3529263"/>
                <a:gd name="connsiteY8" fmla="*/ 4499811 h 5879432"/>
                <a:gd name="connsiteX9" fmla="*/ 1114926 w 3529263"/>
                <a:gd name="connsiteY9" fmla="*/ 5229726 h 5879432"/>
                <a:gd name="connsiteX10" fmla="*/ 1933073 w 3529263"/>
                <a:gd name="connsiteY10" fmla="*/ 5678905 h 5879432"/>
                <a:gd name="connsiteX11" fmla="*/ 2743200 w 3529263"/>
                <a:gd name="connsiteY11" fmla="*/ 5879432 h 5879432"/>
                <a:gd name="connsiteX12" fmla="*/ 3529263 w 3529263"/>
                <a:gd name="connsiteY12" fmla="*/ 5855368 h 5879432"/>
                <a:gd name="connsiteX13" fmla="*/ 3031958 w 3529263"/>
                <a:gd name="connsiteY13" fmla="*/ 2735179 h 5879432"/>
                <a:gd name="connsiteX0" fmla="*/ 3031958 w 3529263"/>
                <a:gd name="connsiteY0" fmla="*/ 2735179 h 5879432"/>
                <a:gd name="connsiteX1" fmla="*/ 2390273 w 3529263"/>
                <a:gd name="connsiteY1" fmla="*/ 0 h 5879432"/>
                <a:gd name="connsiteX2" fmla="*/ 2101516 w 3529263"/>
                <a:gd name="connsiteY2" fmla="*/ 64168 h 5879432"/>
                <a:gd name="connsiteX3" fmla="*/ 1451810 w 3529263"/>
                <a:gd name="connsiteY3" fmla="*/ 336884 h 5879432"/>
                <a:gd name="connsiteX4" fmla="*/ 826168 w 3529263"/>
                <a:gd name="connsiteY4" fmla="*/ 826168 h 5879432"/>
                <a:gd name="connsiteX5" fmla="*/ 280737 w 3529263"/>
                <a:gd name="connsiteY5" fmla="*/ 1564105 h 5879432"/>
                <a:gd name="connsiteX6" fmla="*/ 0 w 3529263"/>
                <a:gd name="connsiteY6" fmla="*/ 2438400 h 5879432"/>
                <a:gd name="connsiteX7" fmla="*/ 32084 w 3529263"/>
                <a:gd name="connsiteY7" fmla="*/ 3513221 h 5879432"/>
                <a:gd name="connsiteX8" fmla="*/ 441158 w 3529263"/>
                <a:gd name="connsiteY8" fmla="*/ 4499811 h 5879432"/>
                <a:gd name="connsiteX9" fmla="*/ 1114926 w 3529263"/>
                <a:gd name="connsiteY9" fmla="*/ 5229726 h 5879432"/>
                <a:gd name="connsiteX10" fmla="*/ 1933073 w 3529263"/>
                <a:gd name="connsiteY10" fmla="*/ 5678905 h 5879432"/>
                <a:gd name="connsiteX11" fmla="*/ 2743200 w 3529263"/>
                <a:gd name="connsiteY11" fmla="*/ 5879432 h 5879432"/>
                <a:gd name="connsiteX12" fmla="*/ 3529263 w 3529263"/>
                <a:gd name="connsiteY12" fmla="*/ 5855368 h 5879432"/>
                <a:gd name="connsiteX13" fmla="*/ 3031958 w 3529263"/>
                <a:gd name="connsiteY13" fmla="*/ 2735179 h 5879432"/>
                <a:gd name="connsiteX0" fmla="*/ 3031958 w 3529263"/>
                <a:gd name="connsiteY0" fmla="*/ 2735179 h 5879432"/>
                <a:gd name="connsiteX1" fmla="*/ 2390273 w 3529263"/>
                <a:gd name="connsiteY1" fmla="*/ 0 h 5879432"/>
                <a:gd name="connsiteX2" fmla="*/ 2101516 w 3529263"/>
                <a:gd name="connsiteY2" fmla="*/ 64168 h 5879432"/>
                <a:gd name="connsiteX3" fmla="*/ 1451810 w 3529263"/>
                <a:gd name="connsiteY3" fmla="*/ 336884 h 5879432"/>
                <a:gd name="connsiteX4" fmla="*/ 826168 w 3529263"/>
                <a:gd name="connsiteY4" fmla="*/ 826168 h 5879432"/>
                <a:gd name="connsiteX5" fmla="*/ 280737 w 3529263"/>
                <a:gd name="connsiteY5" fmla="*/ 1564105 h 5879432"/>
                <a:gd name="connsiteX6" fmla="*/ 0 w 3529263"/>
                <a:gd name="connsiteY6" fmla="*/ 2438400 h 5879432"/>
                <a:gd name="connsiteX7" fmla="*/ 32084 w 3529263"/>
                <a:gd name="connsiteY7" fmla="*/ 3513221 h 5879432"/>
                <a:gd name="connsiteX8" fmla="*/ 441158 w 3529263"/>
                <a:gd name="connsiteY8" fmla="*/ 4499811 h 5879432"/>
                <a:gd name="connsiteX9" fmla="*/ 1114926 w 3529263"/>
                <a:gd name="connsiteY9" fmla="*/ 5229726 h 5879432"/>
                <a:gd name="connsiteX10" fmla="*/ 1933073 w 3529263"/>
                <a:gd name="connsiteY10" fmla="*/ 5678905 h 5879432"/>
                <a:gd name="connsiteX11" fmla="*/ 2743200 w 3529263"/>
                <a:gd name="connsiteY11" fmla="*/ 5879432 h 5879432"/>
                <a:gd name="connsiteX12" fmla="*/ 3529263 w 3529263"/>
                <a:gd name="connsiteY12" fmla="*/ 5855368 h 5879432"/>
                <a:gd name="connsiteX13" fmla="*/ 3031958 w 3529263"/>
                <a:gd name="connsiteY13" fmla="*/ 2735179 h 5879432"/>
                <a:gd name="connsiteX0" fmla="*/ 3073400 w 3570705"/>
                <a:gd name="connsiteY0" fmla="*/ 2735179 h 5879432"/>
                <a:gd name="connsiteX1" fmla="*/ 2431715 w 3570705"/>
                <a:gd name="connsiteY1" fmla="*/ 0 h 5879432"/>
                <a:gd name="connsiteX2" fmla="*/ 2142958 w 3570705"/>
                <a:gd name="connsiteY2" fmla="*/ 64168 h 5879432"/>
                <a:gd name="connsiteX3" fmla="*/ 1493252 w 3570705"/>
                <a:gd name="connsiteY3" fmla="*/ 336884 h 5879432"/>
                <a:gd name="connsiteX4" fmla="*/ 867610 w 3570705"/>
                <a:gd name="connsiteY4" fmla="*/ 826168 h 5879432"/>
                <a:gd name="connsiteX5" fmla="*/ 322179 w 3570705"/>
                <a:gd name="connsiteY5" fmla="*/ 1564105 h 5879432"/>
                <a:gd name="connsiteX6" fmla="*/ 41442 w 3570705"/>
                <a:gd name="connsiteY6" fmla="*/ 2438400 h 5879432"/>
                <a:gd name="connsiteX7" fmla="*/ 73526 w 3570705"/>
                <a:gd name="connsiteY7" fmla="*/ 3513221 h 5879432"/>
                <a:gd name="connsiteX8" fmla="*/ 482600 w 3570705"/>
                <a:gd name="connsiteY8" fmla="*/ 4499811 h 5879432"/>
                <a:gd name="connsiteX9" fmla="*/ 1156368 w 3570705"/>
                <a:gd name="connsiteY9" fmla="*/ 5229726 h 5879432"/>
                <a:gd name="connsiteX10" fmla="*/ 1974515 w 3570705"/>
                <a:gd name="connsiteY10" fmla="*/ 5678905 h 5879432"/>
                <a:gd name="connsiteX11" fmla="*/ 2784642 w 3570705"/>
                <a:gd name="connsiteY11" fmla="*/ 5879432 h 5879432"/>
                <a:gd name="connsiteX12" fmla="*/ 3570705 w 3570705"/>
                <a:gd name="connsiteY12" fmla="*/ 5855368 h 5879432"/>
                <a:gd name="connsiteX13" fmla="*/ 3073400 w 3570705"/>
                <a:gd name="connsiteY13" fmla="*/ 2735179 h 5879432"/>
                <a:gd name="connsiteX0" fmla="*/ 3073400 w 3570705"/>
                <a:gd name="connsiteY0" fmla="*/ 2735179 h 5879432"/>
                <a:gd name="connsiteX1" fmla="*/ 2431715 w 3570705"/>
                <a:gd name="connsiteY1" fmla="*/ 0 h 5879432"/>
                <a:gd name="connsiteX2" fmla="*/ 2142958 w 3570705"/>
                <a:gd name="connsiteY2" fmla="*/ 64168 h 5879432"/>
                <a:gd name="connsiteX3" fmla="*/ 1493252 w 3570705"/>
                <a:gd name="connsiteY3" fmla="*/ 336884 h 5879432"/>
                <a:gd name="connsiteX4" fmla="*/ 867610 w 3570705"/>
                <a:gd name="connsiteY4" fmla="*/ 826168 h 5879432"/>
                <a:gd name="connsiteX5" fmla="*/ 322179 w 3570705"/>
                <a:gd name="connsiteY5" fmla="*/ 1564105 h 5879432"/>
                <a:gd name="connsiteX6" fmla="*/ 41442 w 3570705"/>
                <a:gd name="connsiteY6" fmla="*/ 2438400 h 5879432"/>
                <a:gd name="connsiteX7" fmla="*/ 73526 w 3570705"/>
                <a:gd name="connsiteY7" fmla="*/ 3513221 h 5879432"/>
                <a:gd name="connsiteX8" fmla="*/ 482600 w 3570705"/>
                <a:gd name="connsiteY8" fmla="*/ 4499811 h 5879432"/>
                <a:gd name="connsiteX9" fmla="*/ 1156368 w 3570705"/>
                <a:gd name="connsiteY9" fmla="*/ 5229726 h 5879432"/>
                <a:gd name="connsiteX10" fmla="*/ 1974515 w 3570705"/>
                <a:gd name="connsiteY10" fmla="*/ 5678905 h 5879432"/>
                <a:gd name="connsiteX11" fmla="*/ 2784642 w 3570705"/>
                <a:gd name="connsiteY11" fmla="*/ 5879432 h 5879432"/>
                <a:gd name="connsiteX12" fmla="*/ 3570705 w 3570705"/>
                <a:gd name="connsiteY12" fmla="*/ 5855368 h 5879432"/>
                <a:gd name="connsiteX13" fmla="*/ 3073400 w 3570705"/>
                <a:gd name="connsiteY13" fmla="*/ 2735179 h 5879432"/>
                <a:gd name="connsiteX0" fmla="*/ 3073400 w 3570705"/>
                <a:gd name="connsiteY0" fmla="*/ 2735179 h 5879432"/>
                <a:gd name="connsiteX1" fmla="*/ 2431715 w 3570705"/>
                <a:gd name="connsiteY1" fmla="*/ 0 h 5879432"/>
                <a:gd name="connsiteX2" fmla="*/ 2142958 w 3570705"/>
                <a:gd name="connsiteY2" fmla="*/ 64168 h 5879432"/>
                <a:gd name="connsiteX3" fmla="*/ 1493252 w 3570705"/>
                <a:gd name="connsiteY3" fmla="*/ 336884 h 5879432"/>
                <a:gd name="connsiteX4" fmla="*/ 867610 w 3570705"/>
                <a:gd name="connsiteY4" fmla="*/ 826168 h 5879432"/>
                <a:gd name="connsiteX5" fmla="*/ 322179 w 3570705"/>
                <a:gd name="connsiteY5" fmla="*/ 1564105 h 5879432"/>
                <a:gd name="connsiteX6" fmla="*/ 41442 w 3570705"/>
                <a:gd name="connsiteY6" fmla="*/ 2438400 h 5879432"/>
                <a:gd name="connsiteX7" fmla="*/ 73526 w 3570705"/>
                <a:gd name="connsiteY7" fmla="*/ 3513221 h 5879432"/>
                <a:gd name="connsiteX8" fmla="*/ 482600 w 3570705"/>
                <a:gd name="connsiteY8" fmla="*/ 4499811 h 5879432"/>
                <a:gd name="connsiteX9" fmla="*/ 1156368 w 3570705"/>
                <a:gd name="connsiteY9" fmla="*/ 5229726 h 5879432"/>
                <a:gd name="connsiteX10" fmla="*/ 1974515 w 3570705"/>
                <a:gd name="connsiteY10" fmla="*/ 5678905 h 5879432"/>
                <a:gd name="connsiteX11" fmla="*/ 2784642 w 3570705"/>
                <a:gd name="connsiteY11" fmla="*/ 5879432 h 5879432"/>
                <a:gd name="connsiteX12" fmla="*/ 3570705 w 3570705"/>
                <a:gd name="connsiteY12" fmla="*/ 5855368 h 5879432"/>
                <a:gd name="connsiteX13" fmla="*/ 3073400 w 3570705"/>
                <a:gd name="connsiteY13" fmla="*/ 2735179 h 5879432"/>
                <a:gd name="connsiteX0" fmla="*/ 3073400 w 3570705"/>
                <a:gd name="connsiteY0" fmla="*/ 2735179 h 5879432"/>
                <a:gd name="connsiteX1" fmla="*/ 2431715 w 3570705"/>
                <a:gd name="connsiteY1" fmla="*/ 0 h 5879432"/>
                <a:gd name="connsiteX2" fmla="*/ 2142958 w 3570705"/>
                <a:gd name="connsiteY2" fmla="*/ 64168 h 5879432"/>
                <a:gd name="connsiteX3" fmla="*/ 1493252 w 3570705"/>
                <a:gd name="connsiteY3" fmla="*/ 336884 h 5879432"/>
                <a:gd name="connsiteX4" fmla="*/ 867610 w 3570705"/>
                <a:gd name="connsiteY4" fmla="*/ 826168 h 5879432"/>
                <a:gd name="connsiteX5" fmla="*/ 322179 w 3570705"/>
                <a:gd name="connsiteY5" fmla="*/ 1564105 h 5879432"/>
                <a:gd name="connsiteX6" fmla="*/ 41442 w 3570705"/>
                <a:gd name="connsiteY6" fmla="*/ 2438400 h 5879432"/>
                <a:gd name="connsiteX7" fmla="*/ 73526 w 3570705"/>
                <a:gd name="connsiteY7" fmla="*/ 3513221 h 5879432"/>
                <a:gd name="connsiteX8" fmla="*/ 482600 w 3570705"/>
                <a:gd name="connsiteY8" fmla="*/ 4499811 h 5879432"/>
                <a:gd name="connsiteX9" fmla="*/ 1156368 w 3570705"/>
                <a:gd name="connsiteY9" fmla="*/ 5229726 h 5879432"/>
                <a:gd name="connsiteX10" fmla="*/ 1974515 w 3570705"/>
                <a:gd name="connsiteY10" fmla="*/ 5678905 h 5879432"/>
                <a:gd name="connsiteX11" fmla="*/ 2784642 w 3570705"/>
                <a:gd name="connsiteY11" fmla="*/ 5879432 h 5879432"/>
                <a:gd name="connsiteX12" fmla="*/ 3570705 w 3570705"/>
                <a:gd name="connsiteY12" fmla="*/ 5855368 h 5879432"/>
                <a:gd name="connsiteX13" fmla="*/ 3073400 w 3570705"/>
                <a:gd name="connsiteY13" fmla="*/ 2735179 h 5879432"/>
                <a:gd name="connsiteX0" fmla="*/ 3073400 w 3570705"/>
                <a:gd name="connsiteY0" fmla="*/ 2735179 h 5879432"/>
                <a:gd name="connsiteX1" fmla="*/ 2431715 w 3570705"/>
                <a:gd name="connsiteY1" fmla="*/ 0 h 5879432"/>
                <a:gd name="connsiteX2" fmla="*/ 2142958 w 3570705"/>
                <a:gd name="connsiteY2" fmla="*/ 64168 h 5879432"/>
                <a:gd name="connsiteX3" fmla="*/ 1493252 w 3570705"/>
                <a:gd name="connsiteY3" fmla="*/ 336884 h 5879432"/>
                <a:gd name="connsiteX4" fmla="*/ 867610 w 3570705"/>
                <a:gd name="connsiteY4" fmla="*/ 826168 h 5879432"/>
                <a:gd name="connsiteX5" fmla="*/ 322179 w 3570705"/>
                <a:gd name="connsiteY5" fmla="*/ 1564105 h 5879432"/>
                <a:gd name="connsiteX6" fmla="*/ 41442 w 3570705"/>
                <a:gd name="connsiteY6" fmla="*/ 2438400 h 5879432"/>
                <a:gd name="connsiteX7" fmla="*/ 73526 w 3570705"/>
                <a:gd name="connsiteY7" fmla="*/ 3513221 h 5879432"/>
                <a:gd name="connsiteX8" fmla="*/ 482600 w 3570705"/>
                <a:gd name="connsiteY8" fmla="*/ 4499811 h 5879432"/>
                <a:gd name="connsiteX9" fmla="*/ 1156368 w 3570705"/>
                <a:gd name="connsiteY9" fmla="*/ 5229726 h 5879432"/>
                <a:gd name="connsiteX10" fmla="*/ 1974515 w 3570705"/>
                <a:gd name="connsiteY10" fmla="*/ 5678905 h 5879432"/>
                <a:gd name="connsiteX11" fmla="*/ 2784642 w 3570705"/>
                <a:gd name="connsiteY11" fmla="*/ 5879432 h 5879432"/>
                <a:gd name="connsiteX12" fmla="*/ 3570705 w 3570705"/>
                <a:gd name="connsiteY12" fmla="*/ 5855368 h 5879432"/>
                <a:gd name="connsiteX13" fmla="*/ 3073400 w 3570705"/>
                <a:gd name="connsiteY13" fmla="*/ 2735179 h 5879432"/>
                <a:gd name="connsiteX0" fmla="*/ 3073400 w 3570705"/>
                <a:gd name="connsiteY0" fmla="*/ 2735179 h 6379410"/>
                <a:gd name="connsiteX1" fmla="*/ 2431715 w 3570705"/>
                <a:gd name="connsiteY1" fmla="*/ 0 h 6379410"/>
                <a:gd name="connsiteX2" fmla="*/ 2142958 w 3570705"/>
                <a:gd name="connsiteY2" fmla="*/ 64168 h 6379410"/>
                <a:gd name="connsiteX3" fmla="*/ 1493252 w 3570705"/>
                <a:gd name="connsiteY3" fmla="*/ 336884 h 6379410"/>
                <a:gd name="connsiteX4" fmla="*/ 867610 w 3570705"/>
                <a:gd name="connsiteY4" fmla="*/ 826168 h 6379410"/>
                <a:gd name="connsiteX5" fmla="*/ 322179 w 3570705"/>
                <a:gd name="connsiteY5" fmla="*/ 1564105 h 6379410"/>
                <a:gd name="connsiteX6" fmla="*/ 41442 w 3570705"/>
                <a:gd name="connsiteY6" fmla="*/ 2438400 h 6379410"/>
                <a:gd name="connsiteX7" fmla="*/ 73526 w 3570705"/>
                <a:gd name="connsiteY7" fmla="*/ 3513221 h 6379410"/>
                <a:gd name="connsiteX8" fmla="*/ 482600 w 3570705"/>
                <a:gd name="connsiteY8" fmla="*/ 4499811 h 6379410"/>
                <a:gd name="connsiteX9" fmla="*/ 1156368 w 3570705"/>
                <a:gd name="connsiteY9" fmla="*/ 5229726 h 6379410"/>
                <a:gd name="connsiteX10" fmla="*/ 1974515 w 3570705"/>
                <a:gd name="connsiteY10" fmla="*/ 5678905 h 6379410"/>
                <a:gd name="connsiteX11" fmla="*/ 2784642 w 3570705"/>
                <a:gd name="connsiteY11" fmla="*/ 5879432 h 6379410"/>
                <a:gd name="connsiteX12" fmla="*/ 3570705 w 3570705"/>
                <a:gd name="connsiteY12" fmla="*/ 5855368 h 6379410"/>
                <a:gd name="connsiteX13" fmla="*/ 3073400 w 3570705"/>
                <a:gd name="connsiteY13" fmla="*/ 2735179 h 6379410"/>
                <a:gd name="connsiteX0" fmla="*/ 3073400 w 3570705"/>
                <a:gd name="connsiteY0" fmla="*/ 2735179 h 6379410"/>
                <a:gd name="connsiteX1" fmla="*/ 2431715 w 3570705"/>
                <a:gd name="connsiteY1" fmla="*/ 0 h 6379410"/>
                <a:gd name="connsiteX2" fmla="*/ 2142958 w 3570705"/>
                <a:gd name="connsiteY2" fmla="*/ 64168 h 6379410"/>
                <a:gd name="connsiteX3" fmla="*/ 1493252 w 3570705"/>
                <a:gd name="connsiteY3" fmla="*/ 336884 h 6379410"/>
                <a:gd name="connsiteX4" fmla="*/ 867610 w 3570705"/>
                <a:gd name="connsiteY4" fmla="*/ 826168 h 6379410"/>
                <a:gd name="connsiteX5" fmla="*/ 322179 w 3570705"/>
                <a:gd name="connsiteY5" fmla="*/ 1564105 h 6379410"/>
                <a:gd name="connsiteX6" fmla="*/ 41442 w 3570705"/>
                <a:gd name="connsiteY6" fmla="*/ 2438400 h 6379410"/>
                <a:gd name="connsiteX7" fmla="*/ 73526 w 3570705"/>
                <a:gd name="connsiteY7" fmla="*/ 3513221 h 6379410"/>
                <a:gd name="connsiteX8" fmla="*/ 482600 w 3570705"/>
                <a:gd name="connsiteY8" fmla="*/ 4499811 h 6379410"/>
                <a:gd name="connsiteX9" fmla="*/ 1156368 w 3570705"/>
                <a:gd name="connsiteY9" fmla="*/ 5229726 h 6379410"/>
                <a:gd name="connsiteX10" fmla="*/ 1974515 w 3570705"/>
                <a:gd name="connsiteY10" fmla="*/ 5678905 h 6379410"/>
                <a:gd name="connsiteX11" fmla="*/ 2784642 w 3570705"/>
                <a:gd name="connsiteY11" fmla="*/ 5879432 h 6379410"/>
                <a:gd name="connsiteX12" fmla="*/ 3570705 w 3570705"/>
                <a:gd name="connsiteY12" fmla="*/ 5855368 h 6379410"/>
                <a:gd name="connsiteX13" fmla="*/ 3073400 w 3570705"/>
                <a:gd name="connsiteY13" fmla="*/ 2735179 h 6379410"/>
                <a:gd name="connsiteX0" fmla="*/ 3073400 w 3570705"/>
                <a:gd name="connsiteY0" fmla="*/ 2735179 h 6379410"/>
                <a:gd name="connsiteX1" fmla="*/ 2431715 w 3570705"/>
                <a:gd name="connsiteY1" fmla="*/ 0 h 6379410"/>
                <a:gd name="connsiteX2" fmla="*/ 2142958 w 3570705"/>
                <a:gd name="connsiteY2" fmla="*/ 64168 h 6379410"/>
                <a:gd name="connsiteX3" fmla="*/ 1493252 w 3570705"/>
                <a:gd name="connsiteY3" fmla="*/ 336884 h 6379410"/>
                <a:gd name="connsiteX4" fmla="*/ 867610 w 3570705"/>
                <a:gd name="connsiteY4" fmla="*/ 826168 h 6379410"/>
                <a:gd name="connsiteX5" fmla="*/ 322179 w 3570705"/>
                <a:gd name="connsiteY5" fmla="*/ 1564105 h 6379410"/>
                <a:gd name="connsiteX6" fmla="*/ 41442 w 3570705"/>
                <a:gd name="connsiteY6" fmla="*/ 2438400 h 6379410"/>
                <a:gd name="connsiteX7" fmla="*/ 73526 w 3570705"/>
                <a:gd name="connsiteY7" fmla="*/ 3513221 h 6379410"/>
                <a:gd name="connsiteX8" fmla="*/ 482600 w 3570705"/>
                <a:gd name="connsiteY8" fmla="*/ 4499811 h 6379410"/>
                <a:gd name="connsiteX9" fmla="*/ 1156368 w 3570705"/>
                <a:gd name="connsiteY9" fmla="*/ 5229726 h 6379410"/>
                <a:gd name="connsiteX10" fmla="*/ 1974515 w 3570705"/>
                <a:gd name="connsiteY10" fmla="*/ 5678905 h 6379410"/>
                <a:gd name="connsiteX11" fmla="*/ 2784642 w 3570705"/>
                <a:gd name="connsiteY11" fmla="*/ 5879432 h 6379410"/>
                <a:gd name="connsiteX12" fmla="*/ 3570705 w 3570705"/>
                <a:gd name="connsiteY12" fmla="*/ 5855368 h 6379410"/>
                <a:gd name="connsiteX13" fmla="*/ 3073400 w 3570705"/>
                <a:gd name="connsiteY13" fmla="*/ 2735179 h 6379410"/>
                <a:gd name="connsiteX0" fmla="*/ 3073400 w 3570705"/>
                <a:gd name="connsiteY0" fmla="*/ 2735179 h 5922210"/>
                <a:gd name="connsiteX1" fmla="*/ 2431715 w 3570705"/>
                <a:gd name="connsiteY1" fmla="*/ 0 h 5922210"/>
                <a:gd name="connsiteX2" fmla="*/ 2142958 w 3570705"/>
                <a:gd name="connsiteY2" fmla="*/ 64168 h 5922210"/>
                <a:gd name="connsiteX3" fmla="*/ 1493252 w 3570705"/>
                <a:gd name="connsiteY3" fmla="*/ 336884 h 5922210"/>
                <a:gd name="connsiteX4" fmla="*/ 867610 w 3570705"/>
                <a:gd name="connsiteY4" fmla="*/ 826168 h 5922210"/>
                <a:gd name="connsiteX5" fmla="*/ 322179 w 3570705"/>
                <a:gd name="connsiteY5" fmla="*/ 1564105 h 5922210"/>
                <a:gd name="connsiteX6" fmla="*/ 41442 w 3570705"/>
                <a:gd name="connsiteY6" fmla="*/ 2438400 h 5922210"/>
                <a:gd name="connsiteX7" fmla="*/ 73526 w 3570705"/>
                <a:gd name="connsiteY7" fmla="*/ 3513221 h 5922210"/>
                <a:gd name="connsiteX8" fmla="*/ 482600 w 3570705"/>
                <a:gd name="connsiteY8" fmla="*/ 4499811 h 5922210"/>
                <a:gd name="connsiteX9" fmla="*/ 1156368 w 3570705"/>
                <a:gd name="connsiteY9" fmla="*/ 5229726 h 5922210"/>
                <a:gd name="connsiteX10" fmla="*/ 1974515 w 3570705"/>
                <a:gd name="connsiteY10" fmla="*/ 5678905 h 5922210"/>
                <a:gd name="connsiteX11" fmla="*/ 2784642 w 3570705"/>
                <a:gd name="connsiteY11" fmla="*/ 5879432 h 5922210"/>
                <a:gd name="connsiteX12" fmla="*/ 3570705 w 3570705"/>
                <a:gd name="connsiteY12" fmla="*/ 5855368 h 5922210"/>
                <a:gd name="connsiteX13" fmla="*/ 3073400 w 3570705"/>
                <a:gd name="connsiteY13" fmla="*/ 2735179 h 5922210"/>
                <a:gd name="connsiteX0" fmla="*/ 3073400 w 3570705"/>
                <a:gd name="connsiteY0" fmla="*/ 2735179 h 5922210"/>
                <a:gd name="connsiteX1" fmla="*/ 2431715 w 3570705"/>
                <a:gd name="connsiteY1" fmla="*/ 0 h 5922210"/>
                <a:gd name="connsiteX2" fmla="*/ 2142958 w 3570705"/>
                <a:gd name="connsiteY2" fmla="*/ 64168 h 5922210"/>
                <a:gd name="connsiteX3" fmla="*/ 1493252 w 3570705"/>
                <a:gd name="connsiteY3" fmla="*/ 336884 h 5922210"/>
                <a:gd name="connsiteX4" fmla="*/ 867610 w 3570705"/>
                <a:gd name="connsiteY4" fmla="*/ 826168 h 5922210"/>
                <a:gd name="connsiteX5" fmla="*/ 322179 w 3570705"/>
                <a:gd name="connsiteY5" fmla="*/ 1564105 h 5922210"/>
                <a:gd name="connsiteX6" fmla="*/ 41442 w 3570705"/>
                <a:gd name="connsiteY6" fmla="*/ 2438400 h 5922210"/>
                <a:gd name="connsiteX7" fmla="*/ 73526 w 3570705"/>
                <a:gd name="connsiteY7" fmla="*/ 3513221 h 5922210"/>
                <a:gd name="connsiteX8" fmla="*/ 482600 w 3570705"/>
                <a:gd name="connsiteY8" fmla="*/ 4499811 h 5922210"/>
                <a:gd name="connsiteX9" fmla="*/ 1156368 w 3570705"/>
                <a:gd name="connsiteY9" fmla="*/ 5229726 h 5922210"/>
                <a:gd name="connsiteX10" fmla="*/ 1974515 w 3570705"/>
                <a:gd name="connsiteY10" fmla="*/ 5678905 h 5922210"/>
                <a:gd name="connsiteX11" fmla="*/ 2784642 w 3570705"/>
                <a:gd name="connsiteY11" fmla="*/ 5879432 h 5922210"/>
                <a:gd name="connsiteX12" fmla="*/ 3570705 w 3570705"/>
                <a:gd name="connsiteY12" fmla="*/ 5855368 h 5922210"/>
                <a:gd name="connsiteX13" fmla="*/ 3073400 w 3570705"/>
                <a:gd name="connsiteY13" fmla="*/ 2735179 h 5922210"/>
                <a:gd name="connsiteX0" fmla="*/ 3073400 w 3570705"/>
                <a:gd name="connsiteY0" fmla="*/ 2735179 h 5882105"/>
                <a:gd name="connsiteX1" fmla="*/ 2431715 w 3570705"/>
                <a:gd name="connsiteY1" fmla="*/ 0 h 5882105"/>
                <a:gd name="connsiteX2" fmla="*/ 2142958 w 3570705"/>
                <a:gd name="connsiteY2" fmla="*/ 64168 h 5882105"/>
                <a:gd name="connsiteX3" fmla="*/ 1493252 w 3570705"/>
                <a:gd name="connsiteY3" fmla="*/ 336884 h 5882105"/>
                <a:gd name="connsiteX4" fmla="*/ 867610 w 3570705"/>
                <a:gd name="connsiteY4" fmla="*/ 826168 h 5882105"/>
                <a:gd name="connsiteX5" fmla="*/ 322179 w 3570705"/>
                <a:gd name="connsiteY5" fmla="*/ 1564105 h 5882105"/>
                <a:gd name="connsiteX6" fmla="*/ 41442 w 3570705"/>
                <a:gd name="connsiteY6" fmla="*/ 2438400 h 5882105"/>
                <a:gd name="connsiteX7" fmla="*/ 73526 w 3570705"/>
                <a:gd name="connsiteY7" fmla="*/ 3513221 h 5882105"/>
                <a:gd name="connsiteX8" fmla="*/ 482600 w 3570705"/>
                <a:gd name="connsiteY8" fmla="*/ 4499811 h 5882105"/>
                <a:gd name="connsiteX9" fmla="*/ 1156368 w 3570705"/>
                <a:gd name="connsiteY9" fmla="*/ 5229726 h 5882105"/>
                <a:gd name="connsiteX10" fmla="*/ 1974515 w 3570705"/>
                <a:gd name="connsiteY10" fmla="*/ 5678905 h 5882105"/>
                <a:gd name="connsiteX11" fmla="*/ 2784642 w 3570705"/>
                <a:gd name="connsiteY11" fmla="*/ 5879432 h 5882105"/>
                <a:gd name="connsiteX12" fmla="*/ 3570705 w 3570705"/>
                <a:gd name="connsiteY12" fmla="*/ 5855368 h 5882105"/>
                <a:gd name="connsiteX13" fmla="*/ 3073400 w 3570705"/>
                <a:gd name="connsiteY13" fmla="*/ 2735179 h 5882105"/>
                <a:gd name="connsiteX0" fmla="*/ 3073400 w 3570705"/>
                <a:gd name="connsiteY0" fmla="*/ 2735179 h 5942263"/>
                <a:gd name="connsiteX1" fmla="*/ 2431715 w 3570705"/>
                <a:gd name="connsiteY1" fmla="*/ 0 h 5942263"/>
                <a:gd name="connsiteX2" fmla="*/ 2142958 w 3570705"/>
                <a:gd name="connsiteY2" fmla="*/ 64168 h 5942263"/>
                <a:gd name="connsiteX3" fmla="*/ 1493252 w 3570705"/>
                <a:gd name="connsiteY3" fmla="*/ 336884 h 5942263"/>
                <a:gd name="connsiteX4" fmla="*/ 867610 w 3570705"/>
                <a:gd name="connsiteY4" fmla="*/ 826168 h 5942263"/>
                <a:gd name="connsiteX5" fmla="*/ 322179 w 3570705"/>
                <a:gd name="connsiteY5" fmla="*/ 1564105 h 5942263"/>
                <a:gd name="connsiteX6" fmla="*/ 41442 w 3570705"/>
                <a:gd name="connsiteY6" fmla="*/ 2438400 h 5942263"/>
                <a:gd name="connsiteX7" fmla="*/ 73526 w 3570705"/>
                <a:gd name="connsiteY7" fmla="*/ 3513221 h 5942263"/>
                <a:gd name="connsiteX8" fmla="*/ 482600 w 3570705"/>
                <a:gd name="connsiteY8" fmla="*/ 4499811 h 5942263"/>
                <a:gd name="connsiteX9" fmla="*/ 1156368 w 3570705"/>
                <a:gd name="connsiteY9" fmla="*/ 5229726 h 5942263"/>
                <a:gd name="connsiteX10" fmla="*/ 1974515 w 3570705"/>
                <a:gd name="connsiteY10" fmla="*/ 5678905 h 5942263"/>
                <a:gd name="connsiteX11" fmla="*/ 2784642 w 3570705"/>
                <a:gd name="connsiteY11" fmla="*/ 5879432 h 5942263"/>
                <a:gd name="connsiteX12" fmla="*/ 3570705 w 3570705"/>
                <a:gd name="connsiteY12" fmla="*/ 5855368 h 5942263"/>
                <a:gd name="connsiteX13" fmla="*/ 3073400 w 3570705"/>
                <a:gd name="connsiteY13" fmla="*/ 2735179 h 594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70705" h="5942263">
                  <a:moveTo>
                    <a:pt x="3073400" y="2735179"/>
                  </a:moveTo>
                  <a:lnTo>
                    <a:pt x="2431715" y="0"/>
                  </a:lnTo>
                  <a:lnTo>
                    <a:pt x="2142958" y="64168"/>
                  </a:lnTo>
                  <a:cubicBezTo>
                    <a:pt x="1986548" y="120315"/>
                    <a:pt x="1705810" y="209884"/>
                    <a:pt x="1493252" y="336884"/>
                  </a:cubicBezTo>
                  <a:cubicBezTo>
                    <a:pt x="1280694" y="463884"/>
                    <a:pt x="1062789" y="621631"/>
                    <a:pt x="867610" y="826168"/>
                  </a:cubicBezTo>
                  <a:cubicBezTo>
                    <a:pt x="672431" y="1030705"/>
                    <a:pt x="459874" y="1295400"/>
                    <a:pt x="322179" y="1564105"/>
                  </a:cubicBezTo>
                  <a:cubicBezTo>
                    <a:pt x="184484" y="1832810"/>
                    <a:pt x="82884" y="2113547"/>
                    <a:pt x="41442" y="2438400"/>
                  </a:cubicBezTo>
                  <a:cubicBezTo>
                    <a:pt x="0" y="2763253"/>
                    <a:pt x="0" y="3169652"/>
                    <a:pt x="73526" y="3513221"/>
                  </a:cubicBezTo>
                  <a:cubicBezTo>
                    <a:pt x="147052" y="3856790"/>
                    <a:pt x="302126" y="4213727"/>
                    <a:pt x="482600" y="4499811"/>
                  </a:cubicBezTo>
                  <a:cubicBezTo>
                    <a:pt x="663074" y="4785895"/>
                    <a:pt x="907716" y="5033210"/>
                    <a:pt x="1156368" y="5229726"/>
                  </a:cubicBezTo>
                  <a:cubicBezTo>
                    <a:pt x="1405020" y="5426242"/>
                    <a:pt x="1703136" y="5570621"/>
                    <a:pt x="1974515" y="5678905"/>
                  </a:cubicBezTo>
                  <a:cubicBezTo>
                    <a:pt x="2245894" y="5787189"/>
                    <a:pt x="2482515" y="5846011"/>
                    <a:pt x="2784642" y="5879432"/>
                  </a:cubicBezTo>
                  <a:cubicBezTo>
                    <a:pt x="2854158" y="5852695"/>
                    <a:pt x="3209758" y="5942263"/>
                    <a:pt x="3570705" y="5855368"/>
                  </a:cubicBezTo>
                  <a:cubicBezTo>
                    <a:pt x="3485148" y="5144168"/>
                    <a:pt x="3239168" y="3775242"/>
                    <a:pt x="3073400" y="2735179"/>
                  </a:cubicBezTo>
                  <a:close/>
                </a:path>
              </a:pathLst>
            </a:custGeom>
            <a:solidFill>
              <a:srgbClr val="FF0000">
                <a:alpha val="9000"/>
              </a:srgbClr>
            </a:solid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4259179" y="368968"/>
              <a:ext cx="3166979" cy="5943600"/>
            </a:xfrm>
            <a:custGeom>
              <a:avLst/>
              <a:gdLst>
                <a:gd name="connsiteX0" fmla="*/ 160421 w 3152274"/>
                <a:gd name="connsiteY0" fmla="*/ 2991853 h 5943600"/>
                <a:gd name="connsiteX1" fmla="*/ 0 w 3152274"/>
                <a:gd name="connsiteY1" fmla="*/ 0 h 5943600"/>
                <a:gd name="connsiteX2" fmla="*/ 513347 w 3152274"/>
                <a:gd name="connsiteY2" fmla="*/ 48127 h 5943600"/>
                <a:gd name="connsiteX3" fmla="*/ 1155032 w 3152274"/>
                <a:gd name="connsiteY3" fmla="*/ 200527 h 5943600"/>
                <a:gd name="connsiteX4" fmla="*/ 1933074 w 3152274"/>
                <a:gd name="connsiteY4" fmla="*/ 617621 h 5943600"/>
                <a:gd name="connsiteX5" fmla="*/ 2526632 w 3152274"/>
                <a:gd name="connsiteY5" fmla="*/ 1203158 h 5943600"/>
                <a:gd name="connsiteX6" fmla="*/ 2991853 w 3152274"/>
                <a:gd name="connsiteY6" fmla="*/ 2045369 h 5943600"/>
                <a:gd name="connsiteX7" fmla="*/ 3152274 w 3152274"/>
                <a:gd name="connsiteY7" fmla="*/ 2879558 h 5943600"/>
                <a:gd name="connsiteX8" fmla="*/ 3080084 w 3152274"/>
                <a:gd name="connsiteY8" fmla="*/ 3657600 h 5943600"/>
                <a:gd name="connsiteX9" fmla="*/ 2863516 w 3152274"/>
                <a:gd name="connsiteY9" fmla="*/ 4227095 h 5943600"/>
                <a:gd name="connsiteX10" fmla="*/ 2478505 w 3152274"/>
                <a:gd name="connsiteY10" fmla="*/ 4820653 h 5943600"/>
                <a:gd name="connsiteX11" fmla="*/ 2061410 w 3152274"/>
                <a:gd name="connsiteY11" fmla="*/ 5269832 h 5943600"/>
                <a:gd name="connsiteX12" fmla="*/ 1499937 w 3152274"/>
                <a:gd name="connsiteY12" fmla="*/ 5622758 h 5943600"/>
                <a:gd name="connsiteX13" fmla="*/ 633663 w 3152274"/>
                <a:gd name="connsiteY13" fmla="*/ 5943600 h 5943600"/>
                <a:gd name="connsiteX14" fmla="*/ 633663 w 3152274"/>
                <a:gd name="connsiteY14" fmla="*/ 5943600 h 5943600"/>
                <a:gd name="connsiteX0" fmla="*/ 160421 w 3152274"/>
                <a:gd name="connsiteY0" fmla="*/ 3482474 h 6434221"/>
                <a:gd name="connsiteX1" fmla="*/ 0 w 3152274"/>
                <a:gd name="connsiteY1" fmla="*/ 490621 h 6434221"/>
                <a:gd name="connsiteX2" fmla="*/ 513347 w 3152274"/>
                <a:gd name="connsiteY2" fmla="*/ 538748 h 6434221"/>
                <a:gd name="connsiteX3" fmla="*/ 1155032 w 3152274"/>
                <a:gd name="connsiteY3" fmla="*/ 691148 h 6434221"/>
                <a:gd name="connsiteX4" fmla="*/ 1933074 w 3152274"/>
                <a:gd name="connsiteY4" fmla="*/ 1108242 h 6434221"/>
                <a:gd name="connsiteX5" fmla="*/ 2526632 w 3152274"/>
                <a:gd name="connsiteY5" fmla="*/ 1693779 h 6434221"/>
                <a:gd name="connsiteX6" fmla="*/ 2991853 w 3152274"/>
                <a:gd name="connsiteY6" fmla="*/ 2535990 h 6434221"/>
                <a:gd name="connsiteX7" fmla="*/ 3152274 w 3152274"/>
                <a:gd name="connsiteY7" fmla="*/ 3370179 h 6434221"/>
                <a:gd name="connsiteX8" fmla="*/ 3080084 w 3152274"/>
                <a:gd name="connsiteY8" fmla="*/ 4148221 h 6434221"/>
                <a:gd name="connsiteX9" fmla="*/ 2863516 w 3152274"/>
                <a:gd name="connsiteY9" fmla="*/ 4717716 h 6434221"/>
                <a:gd name="connsiteX10" fmla="*/ 2478505 w 3152274"/>
                <a:gd name="connsiteY10" fmla="*/ 5311274 h 6434221"/>
                <a:gd name="connsiteX11" fmla="*/ 2061410 w 3152274"/>
                <a:gd name="connsiteY11" fmla="*/ 5760453 h 6434221"/>
                <a:gd name="connsiteX12" fmla="*/ 1499937 w 3152274"/>
                <a:gd name="connsiteY12" fmla="*/ 6113379 h 6434221"/>
                <a:gd name="connsiteX13" fmla="*/ 633663 w 3152274"/>
                <a:gd name="connsiteY13" fmla="*/ 6434221 h 6434221"/>
                <a:gd name="connsiteX14" fmla="*/ 633663 w 3152274"/>
                <a:gd name="connsiteY14" fmla="*/ 6434221 h 6434221"/>
                <a:gd name="connsiteX0" fmla="*/ 160421 w 3152274"/>
                <a:gd name="connsiteY0" fmla="*/ 3017253 h 5969000"/>
                <a:gd name="connsiteX1" fmla="*/ 0 w 3152274"/>
                <a:gd name="connsiteY1" fmla="*/ 25400 h 5969000"/>
                <a:gd name="connsiteX2" fmla="*/ 513347 w 3152274"/>
                <a:gd name="connsiteY2" fmla="*/ 73527 h 5969000"/>
                <a:gd name="connsiteX3" fmla="*/ 1155032 w 3152274"/>
                <a:gd name="connsiteY3" fmla="*/ 225927 h 5969000"/>
                <a:gd name="connsiteX4" fmla="*/ 1933074 w 3152274"/>
                <a:gd name="connsiteY4" fmla="*/ 643021 h 5969000"/>
                <a:gd name="connsiteX5" fmla="*/ 2526632 w 3152274"/>
                <a:gd name="connsiteY5" fmla="*/ 1228558 h 5969000"/>
                <a:gd name="connsiteX6" fmla="*/ 2991853 w 3152274"/>
                <a:gd name="connsiteY6" fmla="*/ 2070769 h 5969000"/>
                <a:gd name="connsiteX7" fmla="*/ 3152274 w 3152274"/>
                <a:gd name="connsiteY7" fmla="*/ 2904958 h 5969000"/>
                <a:gd name="connsiteX8" fmla="*/ 3080084 w 3152274"/>
                <a:gd name="connsiteY8" fmla="*/ 3683000 h 5969000"/>
                <a:gd name="connsiteX9" fmla="*/ 2863516 w 3152274"/>
                <a:gd name="connsiteY9" fmla="*/ 4252495 h 5969000"/>
                <a:gd name="connsiteX10" fmla="*/ 2478505 w 3152274"/>
                <a:gd name="connsiteY10" fmla="*/ 4846053 h 5969000"/>
                <a:gd name="connsiteX11" fmla="*/ 2061410 w 3152274"/>
                <a:gd name="connsiteY11" fmla="*/ 5295232 h 5969000"/>
                <a:gd name="connsiteX12" fmla="*/ 1499937 w 3152274"/>
                <a:gd name="connsiteY12" fmla="*/ 5648158 h 5969000"/>
                <a:gd name="connsiteX13" fmla="*/ 633663 w 3152274"/>
                <a:gd name="connsiteY13" fmla="*/ 5969000 h 5969000"/>
                <a:gd name="connsiteX14" fmla="*/ 633663 w 3152274"/>
                <a:gd name="connsiteY14" fmla="*/ 5969000 h 5969000"/>
                <a:gd name="connsiteX0" fmla="*/ 160421 w 3152274"/>
                <a:gd name="connsiteY0" fmla="*/ 2991853 h 5943600"/>
                <a:gd name="connsiteX1" fmla="*/ 0 w 3152274"/>
                <a:gd name="connsiteY1" fmla="*/ 0 h 5943600"/>
                <a:gd name="connsiteX2" fmla="*/ 513347 w 3152274"/>
                <a:gd name="connsiteY2" fmla="*/ 48127 h 5943600"/>
                <a:gd name="connsiteX3" fmla="*/ 1155032 w 3152274"/>
                <a:gd name="connsiteY3" fmla="*/ 200527 h 5943600"/>
                <a:gd name="connsiteX4" fmla="*/ 1933074 w 3152274"/>
                <a:gd name="connsiteY4" fmla="*/ 617621 h 5943600"/>
                <a:gd name="connsiteX5" fmla="*/ 2526632 w 3152274"/>
                <a:gd name="connsiteY5" fmla="*/ 1203158 h 5943600"/>
                <a:gd name="connsiteX6" fmla="*/ 2991853 w 3152274"/>
                <a:gd name="connsiteY6" fmla="*/ 2045369 h 5943600"/>
                <a:gd name="connsiteX7" fmla="*/ 3152274 w 3152274"/>
                <a:gd name="connsiteY7" fmla="*/ 2879558 h 5943600"/>
                <a:gd name="connsiteX8" fmla="*/ 3080084 w 3152274"/>
                <a:gd name="connsiteY8" fmla="*/ 3657600 h 5943600"/>
                <a:gd name="connsiteX9" fmla="*/ 2863516 w 3152274"/>
                <a:gd name="connsiteY9" fmla="*/ 4227095 h 5943600"/>
                <a:gd name="connsiteX10" fmla="*/ 2478505 w 3152274"/>
                <a:gd name="connsiteY10" fmla="*/ 4820653 h 5943600"/>
                <a:gd name="connsiteX11" fmla="*/ 2061410 w 3152274"/>
                <a:gd name="connsiteY11" fmla="*/ 5269832 h 5943600"/>
                <a:gd name="connsiteX12" fmla="*/ 1499937 w 3152274"/>
                <a:gd name="connsiteY12" fmla="*/ 5622758 h 5943600"/>
                <a:gd name="connsiteX13" fmla="*/ 633663 w 3152274"/>
                <a:gd name="connsiteY13" fmla="*/ 5943600 h 5943600"/>
                <a:gd name="connsiteX14" fmla="*/ 633663 w 3152274"/>
                <a:gd name="connsiteY14" fmla="*/ 5943600 h 5943600"/>
                <a:gd name="connsiteX0" fmla="*/ 160421 w 3152274"/>
                <a:gd name="connsiteY0" fmla="*/ 2991853 h 5943600"/>
                <a:gd name="connsiteX1" fmla="*/ 0 w 3152274"/>
                <a:gd name="connsiteY1" fmla="*/ 0 h 5943600"/>
                <a:gd name="connsiteX2" fmla="*/ 513347 w 3152274"/>
                <a:gd name="connsiteY2" fmla="*/ 48127 h 5943600"/>
                <a:gd name="connsiteX3" fmla="*/ 1155032 w 3152274"/>
                <a:gd name="connsiteY3" fmla="*/ 200527 h 5943600"/>
                <a:gd name="connsiteX4" fmla="*/ 1933074 w 3152274"/>
                <a:gd name="connsiteY4" fmla="*/ 617621 h 5943600"/>
                <a:gd name="connsiteX5" fmla="*/ 2526632 w 3152274"/>
                <a:gd name="connsiteY5" fmla="*/ 1203158 h 5943600"/>
                <a:gd name="connsiteX6" fmla="*/ 2991853 w 3152274"/>
                <a:gd name="connsiteY6" fmla="*/ 2045369 h 5943600"/>
                <a:gd name="connsiteX7" fmla="*/ 3152274 w 3152274"/>
                <a:gd name="connsiteY7" fmla="*/ 2879558 h 5943600"/>
                <a:gd name="connsiteX8" fmla="*/ 3080084 w 3152274"/>
                <a:gd name="connsiteY8" fmla="*/ 3657600 h 5943600"/>
                <a:gd name="connsiteX9" fmla="*/ 2863516 w 3152274"/>
                <a:gd name="connsiteY9" fmla="*/ 4227095 h 5943600"/>
                <a:gd name="connsiteX10" fmla="*/ 2478505 w 3152274"/>
                <a:gd name="connsiteY10" fmla="*/ 4820653 h 5943600"/>
                <a:gd name="connsiteX11" fmla="*/ 2061410 w 3152274"/>
                <a:gd name="connsiteY11" fmla="*/ 5269832 h 5943600"/>
                <a:gd name="connsiteX12" fmla="*/ 1499937 w 3152274"/>
                <a:gd name="connsiteY12" fmla="*/ 5622758 h 5943600"/>
                <a:gd name="connsiteX13" fmla="*/ 633663 w 3152274"/>
                <a:gd name="connsiteY13" fmla="*/ 5943600 h 5943600"/>
                <a:gd name="connsiteX14" fmla="*/ 633663 w 3152274"/>
                <a:gd name="connsiteY14" fmla="*/ 5943600 h 5943600"/>
                <a:gd name="connsiteX0" fmla="*/ 160421 w 3152274"/>
                <a:gd name="connsiteY0" fmla="*/ 2991853 h 5943600"/>
                <a:gd name="connsiteX1" fmla="*/ 0 w 3152274"/>
                <a:gd name="connsiteY1" fmla="*/ 0 h 5943600"/>
                <a:gd name="connsiteX2" fmla="*/ 513347 w 3152274"/>
                <a:gd name="connsiteY2" fmla="*/ 48127 h 5943600"/>
                <a:gd name="connsiteX3" fmla="*/ 1155032 w 3152274"/>
                <a:gd name="connsiteY3" fmla="*/ 200527 h 5943600"/>
                <a:gd name="connsiteX4" fmla="*/ 1933074 w 3152274"/>
                <a:gd name="connsiteY4" fmla="*/ 617621 h 5943600"/>
                <a:gd name="connsiteX5" fmla="*/ 2526632 w 3152274"/>
                <a:gd name="connsiteY5" fmla="*/ 1203158 h 5943600"/>
                <a:gd name="connsiteX6" fmla="*/ 2991853 w 3152274"/>
                <a:gd name="connsiteY6" fmla="*/ 2045369 h 5943600"/>
                <a:gd name="connsiteX7" fmla="*/ 3152274 w 3152274"/>
                <a:gd name="connsiteY7" fmla="*/ 2879558 h 5943600"/>
                <a:gd name="connsiteX8" fmla="*/ 3080084 w 3152274"/>
                <a:gd name="connsiteY8" fmla="*/ 3657600 h 5943600"/>
                <a:gd name="connsiteX9" fmla="*/ 2863516 w 3152274"/>
                <a:gd name="connsiteY9" fmla="*/ 4227095 h 5943600"/>
                <a:gd name="connsiteX10" fmla="*/ 2478505 w 3152274"/>
                <a:gd name="connsiteY10" fmla="*/ 4820653 h 5943600"/>
                <a:gd name="connsiteX11" fmla="*/ 2061410 w 3152274"/>
                <a:gd name="connsiteY11" fmla="*/ 5269832 h 5943600"/>
                <a:gd name="connsiteX12" fmla="*/ 1499937 w 3152274"/>
                <a:gd name="connsiteY12" fmla="*/ 5622758 h 5943600"/>
                <a:gd name="connsiteX13" fmla="*/ 633663 w 3152274"/>
                <a:gd name="connsiteY13" fmla="*/ 5943600 h 5943600"/>
                <a:gd name="connsiteX14" fmla="*/ 633663 w 3152274"/>
                <a:gd name="connsiteY14" fmla="*/ 5943600 h 5943600"/>
                <a:gd name="connsiteX0" fmla="*/ 160421 w 3152274"/>
                <a:gd name="connsiteY0" fmla="*/ 2991853 h 5943600"/>
                <a:gd name="connsiteX1" fmla="*/ 0 w 3152274"/>
                <a:gd name="connsiteY1" fmla="*/ 0 h 5943600"/>
                <a:gd name="connsiteX2" fmla="*/ 513347 w 3152274"/>
                <a:gd name="connsiteY2" fmla="*/ 48127 h 5943600"/>
                <a:gd name="connsiteX3" fmla="*/ 1155032 w 3152274"/>
                <a:gd name="connsiteY3" fmla="*/ 200527 h 5943600"/>
                <a:gd name="connsiteX4" fmla="*/ 1933074 w 3152274"/>
                <a:gd name="connsiteY4" fmla="*/ 617621 h 5943600"/>
                <a:gd name="connsiteX5" fmla="*/ 2526632 w 3152274"/>
                <a:gd name="connsiteY5" fmla="*/ 1203158 h 5943600"/>
                <a:gd name="connsiteX6" fmla="*/ 2991853 w 3152274"/>
                <a:gd name="connsiteY6" fmla="*/ 2045369 h 5943600"/>
                <a:gd name="connsiteX7" fmla="*/ 3152274 w 3152274"/>
                <a:gd name="connsiteY7" fmla="*/ 2879558 h 5943600"/>
                <a:gd name="connsiteX8" fmla="*/ 3080084 w 3152274"/>
                <a:gd name="connsiteY8" fmla="*/ 3657600 h 5943600"/>
                <a:gd name="connsiteX9" fmla="*/ 2863516 w 3152274"/>
                <a:gd name="connsiteY9" fmla="*/ 4227095 h 5943600"/>
                <a:gd name="connsiteX10" fmla="*/ 2478505 w 3152274"/>
                <a:gd name="connsiteY10" fmla="*/ 4820653 h 5943600"/>
                <a:gd name="connsiteX11" fmla="*/ 2061410 w 3152274"/>
                <a:gd name="connsiteY11" fmla="*/ 5269832 h 5943600"/>
                <a:gd name="connsiteX12" fmla="*/ 1499937 w 3152274"/>
                <a:gd name="connsiteY12" fmla="*/ 5622758 h 5943600"/>
                <a:gd name="connsiteX13" fmla="*/ 633663 w 3152274"/>
                <a:gd name="connsiteY13" fmla="*/ 5943600 h 5943600"/>
                <a:gd name="connsiteX14" fmla="*/ 633663 w 3152274"/>
                <a:gd name="connsiteY14" fmla="*/ 5943600 h 5943600"/>
                <a:gd name="connsiteX0" fmla="*/ 160421 w 3152274"/>
                <a:gd name="connsiteY0" fmla="*/ 2991853 h 5943600"/>
                <a:gd name="connsiteX1" fmla="*/ 0 w 3152274"/>
                <a:gd name="connsiteY1" fmla="*/ 0 h 5943600"/>
                <a:gd name="connsiteX2" fmla="*/ 513347 w 3152274"/>
                <a:gd name="connsiteY2" fmla="*/ 48127 h 5943600"/>
                <a:gd name="connsiteX3" fmla="*/ 1155032 w 3152274"/>
                <a:gd name="connsiteY3" fmla="*/ 200527 h 5943600"/>
                <a:gd name="connsiteX4" fmla="*/ 1933074 w 3152274"/>
                <a:gd name="connsiteY4" fmla="*/ 617621 h 5943600"/>
                <a:gd name="connsiteX5" fmla="*/ 2526632 w 3152274"/>
                <a:gd name="connsiteY5" fmla="*/ 1203158 h 5943600"/>
                <a:gd name="connsiteX6" fmla="*/ 2991853 w 3152274"/>
                <a:gd name="connsiteY6" fmla="*/ 2045369 h 5943600"/>
                <a:gd name="connsiteX7" fmla="*/ 3152274 w 3152274"/>
                <a:gd name="connsiteY7" fmla="*/ 2879558 h 5943600"/>
                <a:gd name="connsiteX8" fmla="*/ 3080084 w 3152274"/>
                <a:gd name="connsiteY8" fmla="*/ 3657600 h 5943600"/>
                <a:gd name="connsiteX9" fmla="*/ 2863516 w 3152274"/>
                <a:gd name="connsiteY9" fmla="*/ 4227095 h 5943600"/>
                <a:gd name="connsiteX10" fmla="*/ 2478505 w 3152274"/>
                <a:gd name="connsiteY10" fmla="*/ 4820653 h 5943600"/>
                <a:gd name="connsiteX11" fmla="*/ 2061410 w 3152274"/>
                <a:gd name="connsiteY11" fmla="*/ 5269832 h 5943600"/>
                <a:gd name="connsiteX12" fmla="*/ 1499937 w 3152274"/>
                <a:gd name="connsiteY12" fmla="*/ 5622758 h 5943600"/>
                <a:gd name="connsiteX13" fmla="*/ 633663 w 3152274"/>
                <a:gd name="connsiteY13" fmla="*/ 5943600 h 5943600"/>
                <a:gd name="connsiteX14" fmla="*/ 633663 w 3152274"/>
                <a:gd name="connsiteY14" fmla="*/ 5943600 h 5943600"/>
                <a:gd name="connsiteX0" fmla="*/ 160421 w 3152274"/>
                <a:gd name="connsiteY0" fmla="*/ 2991853 h 5943600"/>
                <a:gd name="connsiteX1" fmla="*/ 0 w 3152274"/>
                <a:gd name="connsiteY1" fmla="*/ 0 h 5943600"/>
                <a:gd name="connsiteX2" fmla="*/ 513347 w 3152274"/>
                <a:gd name="connsiteY2" fmla="*/ 48127 h 5943600"/>
                <a:gd name="connsiteX3" fmla="*/ 1155032 w 3152274"/>
                <a:gd name="connsiteY3" fmla="*/ 200527 h 5943600"/>
                <a:gd name="connsiteX4" fmla="*/ 1933074 w 3152274"/>
                <a:gd name="connsiteY4" fmla="*/ 617621 h 5943600"/>
                <a:gd name="connsiteX5" fmla="*/ 2526632 w 3152274"/>
                <a:gd name="connsiteY5" fmla="*/ 1203158 h 5943600"/>
                <a:gd name="connsiteX6" fmla="*/ 2991853 w 3152274"/>
                <a:gd name="connsiteY6" fmla="*/ 2045369 h 5943600"/>
                <a:gd name="connsiteX7" fmla="*/ 3152274 w 3152274"/>
                <a:gd name="connsiteY7" fmla="*/ 2879558 h 5943600"/>
                <a:gd name="connsiteX8" fmla="*/ 3080084 w 3152274"/>
                <a:gd name="connsiteY8" fmla="*/ 3657600 h 5943600"/>
                <a:gd name="connsiteX9" fmla="*/ 2863516 w 3152274"/>
                <a:gd name="connsiteY9" fmla="*/ 4227095 h 5943600"/>
                <a:gd name="connsiteX10" fmla="*/ 2478505 w 3152274"/>
                <a:gd name="connsiteY10" fmla="*/ 4820653 h 5943600"/>
                <a:gd name="connsiteX11" fmla="*/ 2061410 w 3152274"/>
                <a:gd name="connsiteY11" fmla="*/ 5269832 h 5943600"/>
                <a:gd name="connsiteX12" fmla="*/ 1499937 w 3152274"/>
                <a:gd name="connsiteY12" fmla="*/ 5622758 h 5943600"/>
                <a:gd name="connsiteX13" fmla="*/ 633663 w 3152274"/>
                <a:gd name="connsiteY13" fmla="*/ 5943600 h 5943600"/>
                <a:gd name="connsiteX14" fmla="*/ 633663 w 3152274"/>
                <a:gd name="connsiteY14" fmla="*/ 5943600 h 5943600"/>
                <a:gd name="connsiteX0" fmla="*/ 160421 w 3152274"/>
                <a:gd name="connsiteY0" fmla="*/ 2991853 h 5943600"/>
                <a:gd name="connsiteX1" fmla="*/ 0 w 3152274"/>
                <a:gd name="connsiteY1" fmla="*/ 0 h 5943600"/>
                <a:gd name="connsiteX2" fmla="*/ 513347 w 3152274"/>
                <a:gd name="connsiteY2" fmla="*/ 48127 h 5943600"/>
                <a:gd name="connsiteX3" fmla="*/ 1155032 w 3152274"/>
                <a:gd name="connsiteY3" fmla="*/ 200527 h 5943600"/>
                <a:gd name="connsiteX4" fmla="*/ 1933074 w 3152274"/>
                <a:gd name="connsiteY4" fmla="*/ 617621 h 5943600"/>
                <a:gd name="connsiteX5" fmla="*/ 2526632 w 3152274"/>
                <a:gd name="connsiteY5" fmla="*/ 1203158 h 5943600"/>
                <a:gd name="connsiteX6" fmla="*/ 2991853 w 3152274"/>
                <a:gd name="connsiteY6" fmla="*/ 2045369 h 5943600"/>
                <a:gd name="connsiteX7" fmla="*/ 3152274 w 3152274"/>
                <a:gd name="connsiteY7" fmla="*/ 2879558 h 5943600"/>
                <a:gd name="connsiteX8" fmla="*/ 3080084 w 3152274"/>
                <a:gd name="connsiteY8" fmla="*/ 3657600 h 5943600"/>
                <a:gd name="connsiteX9" fmla="*/ 2863516 w 3152274"/>
                <a:gd name="connsiteY9" fmla="*/ 4227095 h 5943600"/>
                <a:gd name="connsiteX10" fmla="*/ 2478505 w 3152274"/>
                <a:gd name="connsiteY10" fmla="*/ 4820653 h 5943600"/>
                <a:gd name="connsiteX11" fmla="*/ 2061410 w 3152274"/>
                <a:gd name="connsiteY11" fmla="*/ 5269832 h 5943600"/>
                <a:gd name="connsiteX12" fmla="*/ 1499937 w 3152274"/>
                <a:gd name="connsiteY12" fmla="*/ 5622758 h 5943600"/>
                <a:gd name="connsiteX13" fmla="*/ 633663 w 3152274"/>
                <a:gd name="connsiteY13" fmla="*/ 5943600 h 5943600"/>
                <a:gd name="connsiteX14" fmla="*/ 633663 w 3152274"/>
                <a:gd name="connsiteY14" fmla="*/ 5943600 h 5943600"/>
                <a:gd name="connsiteX0" fmla="*/ 160421 w 3166979"/>
                <a:gd name="connsiteY0" fmla="*/ 2991853 h 5943600"/>
                <a:gd name="connsiteX1" fmla="*/ 0 w 3166979"/>
                <a:gd name="connsiteY1" fmla="*/ 0 h 5943600"/>
                <a:gd name="connsiteX2" fmla="*/ 513347 w 3166979"/>
                <a:gd name="connsiteY2" fmla="*/ 48127 h 5943600"/>
                <a:gd name="connsiteX3" fmla="*/ 1155032 w 3166979"/>
                <a:gd name="connsiteY3" fmla="*/ 200527 h 5943600"/>
                <a:gd name="connsiteX4" fmla="*/ 1933074 w 3166979"/>
                <a:gd name="connsiteY4" fmla="*/ 617621 h 5943600"/>
                <a:gd name="connsiteX5" fmla="*/ 2526632 w 3166979"/>
                <a:gd name="connsiteY5" fmla="*/ 1203158 h 5943600"/>
                <a:gd name="connsiteX6" fmla="*/ 2991853 w 3166979"/>
                <a:gd name="connsiteY6" fmla="*/ 2045369 h 5943600"/>
                <a:gd name="connsiteX7" fmla="*/ 3152274 w 3166979"/>
                <a:gd name="connsiteY7" fmla="*/ 2879558 h 5943600"/>
                <a:gd name="connsiteX8" fmla="*/ 3080084 w 3166979"/>
                <a:gd name="connsiteY8" fmla="*/ 3657600 h 5943600"/>
                <a:gd name="connsiteX9" fmla="*/ 2863516 w 3166979"/>
                <a:gd name="connsiteY9" fmla="*/ 4227095 h 5943600"/>
                <a:gd name="connsiteX10" fmla="*/ 2478505 w 3166979"/>
                <a:gd name="connsiteY10" fmla="*/ 4820653 h 5943600"/>
                <a:gd name="connsiteX11" fmla="*/ 2061410 w 3166979"/>
                <a:gd name="connsiteY11" fmla="*/ 5269832 h 5943600"/>
                <a:gd name="connsiteX12" fmla="*/ 1499937 w 3166979"/>
                <a:gd name="connsiteY12" fmla="*/ 5622758 h 5943600"/>
                <a:gd name="connsiteX13" fmla="*/ 633663 w 3166979"/>
                <a:gd name="connsiteY13" fmla="*/ 5943600 h 5943600"/>
                <a:gd name="connsiteX14" fmla="*/ 633663 w 3166979"/>
                <a:gd name="connsiteY14" fmla="*/ 5943600 h 5943600"/>
                <a:gd name="connsiteX0" fmla="*/ 160421 w 3166979"/>
                <a:gd name="connsiteY0" fmla="*/ 2991853 h 5943600"/>
                <a:gd name="connsiteX1" fmla="*/ 0 w 3166979"/>
                <a:gd name="connsiteY1" fmla="*/ 0 h 5943600"/>
                <a:gd name="connsiteX2" fmla="*/ 513347 w 3166979"/>
                <a:gd name="connsiteY2" fmla="*/ 48127 h 5943600"/>
                <a:gd name="connsiteX3" fmla="*/ 1155032 w 3166979"/>
                <a:gd name="connsiteY3" fmla="*/ 200527 h 5943600"/>
                <a:gd name="connsiteX4" fmla="*/ 1933074 w 3166979"/>
                <a:gd name="connsiteY4" fmla="*/ 617621 h 5943600"/>
                <a:gd name="connsiteX5" fmla="*/ 2526632 w 3166979"/>
                <a:gd name="connsiteY5" fmla="*/ 1203158 h 5943600"/>
                <a:gd name="connsiteX6" fmla="*/ 2991853 w 3166979"/>
                <a:gd name="connsiteY6" fmla="*/ 2045369 h 5943600"/>
                <a:gd name="connsiteX7" fmla="*/ 3152274 w 3166979"/>
                <a:gd name="connsiteY7" fmla="*/ 2879558 h 5943600"/>
                <a:gd name="connsiteX8" fmla="*/ 3080084 w 3166979"/>
                <a:gd name="connsiteY8" fmla="*/ 3657600 h 5943600"/>
                <a:gd name="connsiteX9" fmla="*/ 2863516 w 3166979"/>
                <a:gd name="connsiteY9" fmla="*/ 4227095 h 5943600"/>
                <a:gd name="connsiteX10" fmla="*/ 2478505 w 3166979"/>
                <a:gd name="connsiteY10" fmla="*/ 4820653 h 5943600"/>
                <a:gd name="connsiteX11" fmla="*/ 2061410 w 3166979"/>
                <a:gd name="connsiteY11" fmla="*/ 5269832 h 5943600"/>
                <a:gd name="connsiteX12" fmla="*/ 1499937 w 3166979"/>
                <a:gd name="connsiteY12" fmla="*/ 5622758 h 5943600"/>
                <a:gd name="connsiteX13" fmla="*/ 633663 w 3166979"/>
                <a:gd name="connsiteY13" fmla="*/ 5943600 h 5943600"/>
                <a:gd name="connsiteX14" fmla="*/ 633663 w 3166979"/>
                <a:gd name="connsiteY14" fmla="*/ 5943600 h 5943600"/>
                <a:gd name="connsiteX0" fmla="*/ 160421 w 3166979"/>
                <a:gd name="connsiteY0" fmla="*/ 2991853 h 5943600"/>
                <a:gd name="connsiteX1" fmla="*/ 0 w 3166979"/>
                <a:gd name="connsiteY1" fmla="*/ 0 h 5943600"/>
                <a:gd name="connsiteX2" fmla="*/ 513347 w 3166979"/>
                <a:gd name="connsiteY2" fmla="*/ 48127 h 5943600"/>
                <a:gd name="connsiteX3" fmla="*/ 1155032 w 3166979"/>
                <a:gd name="connsiteY3" fmla="*/ 200527 h 5943600"/>
                <a:gd name="connsiteX4" fmla="*/ 1933074 w 3166979"/>
                <a:gd name="connsiteY4" fmla="*/ 617621 h 5943600"/>
                <a:gd name="connsiteX5" fmla="*/ 2526632 w 3166979"/>
                <a:gd name="connsiteY5" fmla="*/ 1203158 h 5943600"/>
                <a:gd name="connsiteX6" fmla="*/ 2991853 w 3166979"/>
                <a:gd name="connsiteY6" fmla="*/ 2045369 h 5943600"/>
                <a:gd name="connsiteX7" fmla="*/ 3152274 w 3166979"/>
                <a:gd name="connsiteY7" fmla="*/ 2879558 h 5943600"/>
                <a:gd name="connsiteX8" fmla="*/ 3080084 w 3166979"/>
                <a:gd name="connsiteY8" fmla="*/ 3657600 h 5943600"/>
                <a:gd name="connsiteX9" fmla="*/ 2863516 w 3166979"/>
                <a:gd name="connsiteY9" fmla="*/ 4227095 h 5943600"/>
                <a:gd name="connsiteX10" fmla="*/ 2478505 w 3166979"/>
                <a:gd name="connsiteY10" fmla="*/ 4820653 h 5943600"/>
                <a:gd name="connsiteX11" fmla="*/ 2061410 w 3166979"/>
                <a:gd name="connsiteY11" fmla="*/ 5269832 h 5943600"/>
                <a:gd name="connsiteX12" fmla="*/ 1499937 w 3166979"/>
                <a:gd name="connsiteY12" fmla="*/ 5622758 h 5943600"/>
                <a:gd name="connsiteX13" fmla="*/ 633663 w 3166979"/>
                <a:gd name="connsiteY13" fmla="*/ 5943600 h 5943600"/>
                <a:gd name="connsiteX14" fmla="*/ 633663 w 3166979"/>
                <a:gd name="connsiteY14" fmla="*/ 5943600 h 5943600"/>
                <a:gd name="connsiteX0" fmla="*/ 160421 w 3166979"/>
                <a:gd name="connsiteY0" fmla="*/ 2991853 h 5943600"/>
                <a:gd name="connsiteX1" fmla="*/ 0 w 3166979"/>
                <a:gd name="connsiteY1" fmla="*/ 0 h 5943600"/>
                <a:gd name="connsiteX2" fmla="*/ 513347 w 3166979"/>
                <a:gd name="connsiteY2" fmla="*/ 48127 h 5943600"/>
                <a:gd name="connsiteX3" fmla="*/ 1155032 w 3166979"/>
                <a:gd name="connsiteY3" fmla="*/ 200527 h 5943600"/>
                <a:gd name="connsiteX4" fmla="*/ 1933074 w 3166979"/>
                <a:gd name="connsiteY4" fmla="*/ 617621 h 5943600"/>
                <a:gd name="connsiteX5" fmla="*/ 2526632 w 3166979"/>
                <a:gd name="connsiteY5" fmla="*/ 1203158 h 5943600"/>
                <a:gd name="connsiteX6" fmla="*/ 2991853 w 3166979"/>
                <a:gd name="connsiteY6" fmla="*/ 2045369 h 5943600"/>
                <a:gd name="connsiteX7" fmla="*/ 3152274 w 3166979"/>
                <a:gd name="connsiteY7" fmla="*/ 2879558 h 5943600"/>
                <a:gd name="connsiteX8" fmla="*/ 3080084 w 3166979"/>
                <a:gd name="connsiteY8" fmla="*/ 3657600 h 5943600"/>
                <a:gd name="connsiteX9" fmla="*/ 2863516 w 3166979"/>
                <a:gd name="connsiteY9" fmla="*/ 4227095 h 5943600"/>
                <a:gd name="connsiteX10" fmla="*/ 2478505 w 3166979"/>
                <a:gd name="connsiteY10" fmla="*/ 4820653 h 5943600"/>
                <a:gd name="connsiteX11" fmla="*/ 2061410 w 3166979"/>
                <a:gd name="connsiteY11" fmla="*/ 5269832 h 5943600"/>
                <a:gd name="connsiteX12" fmla="*/ 1499937 w 3166979"/>
                <a:gd name="connsiteY12" fmla="*/ 5622758 h 5943600"/>
                <a:gd name="connsiteX13" fmla="*/ 633663 w 3166979"/>
                <a:gd name="connsiteY13" fmla="*/ 5943600 h 5943600"/>
                <a:gd name="connsiteX14" fmla="*/ 633663 w 3166979"/>
                <a:gd name="connsiteY14" fmla="*/ 5943600 h 5943600"/>
                <a:gd name="connsiteX0" fmla="*/ 160421 w 3166979"/>
                <a:gd name="connsiteY0" fmla="*/ 2991853 h 5943600"/>
                <a:gd name="connsiteX1" fmla="*/ 0 w 3166979"/>
                <a:gd name="connsiteY1" fmla="*/ 0 h 5943600"/>
                <a:gd name="connsiteX2" fmla="*/ 513347 w 3166979"/>
                <a:gd name="connsiteY2" fmla="*/ 48127 h 5943600"/>
                <a:gd name="connsiteX3" fmla="*/ 1155032 w 3166979"/>
                <a:gd name="connsiteY3" fmla="*/ 200527 h 5943600"/>
                <a:gd name="connsiteX4" fmla="*/ 1933074 w 3166979"/>
                <a:gd name="connsiteY4" fmla="*/ 617621 h 5943600"/>
                <a:gd name="connsiteX5" fmla="*/ 2526632 w 3166979"/>
                <a:gd name="connsiteY5" fmla="*/ 1203158 h 5943600"/>
                <a:gd name="connsiteX6" fmla="*/ 2991853 w 3166979"/>
                <a:gd name="connsiteY6" fmla="*/ 2045369 h 5943600"/>
                <a:gd name="connsiteX7" fmla="*/ 3152274 w 3166979"/>
                <a:gd name="connsiteY7" fmla="*/ 2879558 h 5943600"/>
                <a:gd name="connsiteX8" fmla="*/ 3080084 w 3166979"/>
                <a:gd name="connsiteY8" fmla="*/ 3657600 h 5943600"/>
                <a:gd name="connsiteX9" fmla="*/ 2863516 w 3166979"/>
                <a:gd name="connsiteY9" fmla="*/ 4227095 h 5943600"/>
                <a:gd name="connsiteX10" fmla="*/ 2478505 w 3166979"/>
                <a:gd name="connsiteY10" fmla="*/ 4820653 h 5943600"/>
                <a:gd name="connsiteX11" fmla="*/ 2061410 w 3166979"/>
                <a:gd name="connsiteY11" fmla="*/ 5269832 h 5943600"/>
                <a:gd name="connsiteX12" fmla="*/ 1499937 w 3166979"/>
                <a:gd name="connsiteY12" fmla="*/ 5622758 h 5943600"/>
                <a:gd name="connsiteX13" fmla="*/ 633663 w 3166979"/>
                <a:gd name="connsiteY13" fmla="*/ 5943600 h 5943600"/>
                <a:gd name="connsiteX14" fmla="*/ 633663 w 3166979"/>
                <a:gd name="connsiteY14" fmla="*/ 5943600 h 5943600"/>
                <a:gd name="connsiteX0" fmla="*/ 160421 w 3166979"/>
                <a:gd name="connsiteY0" fmla="*/ 2991853 h 5943600"/>
                <a:gd name="connsiteX1" fmla="*/ 0 w 3166979"/>
                <a:gd name="connsiteY1" fmla="*/ 0 h 5943600"/>
                <a:gd name="connsiteX2" fmla="*/ 513347 w 3166979"/>
                <a:gd name="connsiteY2" fmla="*/ 48127 h 5943600"/>
                <a:gd name="connsiteX3" fmla="*/ 1155032 w 3166979"/>
                <a:gd name="connsiteY3" fmla="*/ 200527 h 5943600"/>
                <a:gd name="connsiteX4" fmla="*/ 1933074 w 3166979"/>
                <a:gd name="connsiteY4" fmla="*/ 617621 h 5943600"/>
                <a:gd name="connsiteX5" fmla="*/ 2526632 w 3166979"/>
                <a:gd name="connsiteY5" fmla="*/ 1203158 h 5943600"/>
                <a:gd name="connsiteX6" fmla="*/ 2991853 w 3166979"/>
                <a:gd name="connsiteY6" fmla="*/ 2045369 h 5943600"/>
                <a:gd name="connsiteX7" fmla="*/ 3152274 w 3166979"/>
                <a:gd name="connsiteY7" fmla="*/ 2879558 h 5943600"/>
                <a:gd name="connsiteX8" fmla="*/ 3080084 w 3166979"/>
                <a:gd name="connsiteY8" fmla="*/ 3657600 h 5943600"/>
                <a:gd name="connsiteX9" fmla="*/ 2863516 w 3166979"/>
                <a:gd name="connsiteY9" fmla="*/ 4227095 h 5943600"/>
                <a:gd name="connsiteX10" fmla="*/ 2478505 w 3166979"/>
                <a:gd name="connsiteY10" fmla="*/ 4820653 h 5943600"/>
                <a:gd name="connsiteX11" fmla="*/ 2061410 w 3166979"/>
                <a:gd name="connsiteY11" fmla="*/ 5269832 h 5943600"/>
                <a:gd name="connsiteX12" fmla="*/ 1499937 w 3166979"/>
                <a:gd name="connsiteY12" fmla="*/ 5622758 h 5943600"/>
                <a:gd name="connsiteX13" fmla="*/ 633663 w 3166979"/>
                <a:gd name="connsiteY13" fmla="*/ 5943600 h 5943600"/>
                <a:gd name="connsiteX14" fmla="*/ 633663 w 3166979"/>
                <a:gd name="connsiteY14" fmla="*/ 5943600 h 5943600"/>
                <a:gd name="connsiteX0" fmla="*/ 160421 w 3166979"/>
                <a:gd name="connsiteY0" fmla="*/ 2991853 h 5943600"/>
                <a:gd name="connsiteX1" fmla="*/ 0 w 3166979"/>
                <a:gd name="connsiteY1" fmla="*/ 0 h 5943600"/>
                <a:gd name="connsiteX2" fmla="*/ 513347 w 3166979"/>
                <a:gd name="connsiteY2" fmla="*/ 48127 h 5943600"/>
                <a:gd name="connsiteX3" fmla="*/ 1155032 w 3166979"/>
                <a:gd name="connsiteY3" fmla="*/ 200527 h 5943600"/>
                <a:gd name="connsiteX4" fmla="*/ 1933074 w 3166979"/>
                <a:gd name="connsiteY4" fmla="*/ 617621 h 5943600"/>
                <a:gd name="connsiteX5" fmla="*/ 2526632 w 3166979"/>
                <a:gd name="connsiteY5" fmla="*/ 1203158 h 5943600"/>
                <a:gd name="connsiteX6" fmla="*/ 2991853 w 3166979"/>
                <a:gd name="connsiteY6" fmla="*/ 2045369 h 5943600"/>
                <a:gd name="connsiteX7" fmla="*/ 3152274 w 3166979"/>
                <a:gd name="connsiteY7" fmla="*/ 2879558 h 5943600"/>
                <a:gd name="connsiteX8" fmla="*/ 3080084 w 3166979"/>
                <a:gd name="connsiteY8" fmla="*/ 3657600 h 5943600"/>
                <a:gd name="connsiteX9" fmla="*/ 2863516 w 3166979"/>
                <a:gd name="connsiteY9" fmla="*/ 4227095 h 5943600"/>
                <a:gd name="connsiteX10" fmla="*/ 2478505 w 3166979"/>
                <a:gd name="connsiteY10" fmla="*/ 4820653 h 5943600"/>
                <a:gd name="connsiteX11" fmla="*/ 2061410 w 3166979"/>
                <a:gd name="connsiteY11" fmla="*/ 5269832 h 5943600"/>
                <a:gd name="connsiteX12" fmla="*/ 1499937 w 3166979"/>
                <a:gd name="connsiteY12" fmla="*/ 5622758 h 5943600"/>
                <a:gd name="connsiteX13" fmla="*/ 633663 w 3166979"/>
                <a:gd name="connsiteY13" fmla="*/ 5943600 h 5943600"/>
                <a:gd name="connsiteX14" fmla="*/ 633663 w 3166979"/>
                <a:gd name="connsiteY14" fmla="*/ 5943600 h 594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66979" h="5943600">
                  <a:moveTo>
                    <a:pt x="160421" y="2991853"/>
                  </a:moveTo>
                  <a:lnTo>
                    <a:pt x="0" y="0"/>
                  </a:lnTo>
                  <a:cubicBezTo>
                    <a:pt x="227263" y="6684"/>
                    <a:pt x="288758" y="26738"/>
                    <a:pt x="513347" y="48127"/>
                  </a:cubicBezTo>
                  <a:cubicBezTo>
                    <a:pt x="705852" y="81548"/>
                    <a:pt x="918411" y="105611"/>
                    <a:pt x="1155032" y="200527"/>
                  </a:cubicBezTo>
                  <a:cubicBezTo>
                    <a:pt x="1391653" y="295443"/>
                    <a:pt x="1704474" y="450516"/>
                    <a:pt x="1933074" y="617621"/>
                  </a:cubicBezTo>
                  <a:cubicBezTo>
                    <a:pt x="2161674" y="784726"/>
                    <a:pt x="2350169" y="965200"/>
                    <a:pt x="2526632" y="1203158"/>
                  </a:cubicBezTo>
                  <a:cubicBezTo>
                    <a:pt x="2703095" y="1441116"/>
                    <a:pt x="2887579" y="1765969"/>
                    <a:pt x="2991853" y="2045369"/>
                  </a:cubicBezTo>
                  <a:cubicBezTo>
                    <a:pt x="3096127" y="2324769"/>
                    <a:pt x="3137569" y="2610853"/>
                    <a:pt x="3152274" y="2879558"/>
                  </a:cubicBezTo>
                  <a:cubicBezTo>
                    <a:pt x="3166979" y="3148263"/>
                    <a:pt x="3128210" y="3433011"/>
                    <a:pt x="3080084" y="3657600"/>
                  </a:cubicBezTo>
                  <a:cubicBezTo>
                    <a:pt x="3031958" y="3882189"/>
                    <a:pt x="2963779" y="4033253"/>
                    <a:pt x="2863516" y="4227095"/>
                  </a:cubicBezTo>
                  <a:cubicBezTo>
                    <a:pt x="2763253" y="4420937"/>
                    <a:pt x="2612189" y="4646864"/>
                    <a:pt x="2478505" y="4820653"/>
                  </a:cubicBezTo>
                  <a:cubicBezTo>
                    <a:pt x="2344821" y="4994442"/>
                    <a:pt x="2224505" y="5136148"/>
                    <a:pt x="2061410" y="5269832"/>
                  </a:cubicBezTo>
                  <a:cubicBezTo>
                    <a:pt x="1898315" y="5403516"/>
                    <a:pt x="1737895" y="5510463"/>
                    <a:pt x="1499937" y="5622758"/>
                  </a:cubicBezTo>
                  <a:cubicBezTo>
                    <a:pt x="1261979" y="5735053"/>
                    <a:pt x="778042" y="5890126"/>
                    <a:pt x="633663" y="5943600"/>
                  </a:cubicBezTo>
                  <a:lnTo>
                    <a:pt x="633663" y="5943600"/>
                  </a:lnTo>
                </a:path>
              </a:pathLst>
            </a:custGeom>
            <a:solidFill>
              <a:srgbClr val="00B050">
                <a:alpha val="23000"/>
              </a:srgbClr>
            </a:solidFill>
            <a:ln w="254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0" name="TextBox 9"/>
          <p:cNvSpPr txBox="1"/>
          <p:nvPr/>
        </p:nvSpPr>
        <p:spPr>
          <a:xfrm>
            <a:off x="6248400" y="6581001"/>
            <a:ext cx="257519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Figure S2. Thamil Arasan </a:t>
            </a:r>
            <a:r>
              <a:rPr lang="en-US" sz="1200" b="1" i="1" dirty="0" smtClean="0">
                <a:latin typeface="Times New Roman" pitchFamily="18" charset="0"/>
                <a:cs typeface="Times New Roman" pitchFamily="18" charset="0"/>
              </a:rPr>
              <a:t>et al</a:t>
            </a:r>
            <a:r>
              <a:rPr lang="en-US" sz="1200" b="1" dirty="0" smtClean="0">
                <a:latin typeface="Times New Roman" pitchFamily="18" charset="0"/>
                <a:cs typeface="Times New Roman" pitchFamily="18" charset="0"/>
              </a:rPr>
              <a:t>. 2014</a:t>
            </a:r>
            <a:endParaRPr lang="en-US" sz="1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1"/>
          <p:cNvGrpSpPr/>
          <p:nvPr/>
        </p:nvGrpSpPr>
        <p:grpSpPr>
          <a:xfrm>
            <a:off x="361559" y="152400"/>
            <a:ext cx="8028731" cy="4851401"/>
            <a:chOff x="361559" y="152399"/>
            <a:chExt cx="8028730" cy="4851401"/>
          </a:xfrm>
        </p:grpSpPr>
        <p:pic>
          <p:nvPicPr>
            <p:cNvPr id="1026" name="Picture 2"/>
            <p:cNvPicPr>
              <a:picLocks noChangeAspect="1" noChangeArrowheads="1"/>
            </p:cNvPicPr>
            <p:nvPr/>
          </p:nvPicPr>
          <p:blipFill>
            <a:blip r:embed="rId2"/>
            <a:srcRect/>
            <a:stretch>
              <a:fillRect/>
            </a:stretch>
          </p:blipFill>
          <p:spPr bwMode="auto">
            <a:xfrm>
              <a:off x="863755" y="152399"/>
              <a:ext cx="7526534" cy="914400"/>
            </a:xfrm>
            <a:prstGeom prst="rect">
              <a:avLst/>
            </a:prstGeom>
            <a:noFill/>
            <a:ln w="9525">
              <a:noFill/>
              <a:miter lim="800000"/>
              <a:headEnd/>
              <a:tailEnd/>
            </a:ln>
            <a:effectLst/>
          </p:spPr>
        </p:pic>
        <p:sp>
          <p:nvSpPr>
            <p:cNvPr id="5" name="TextBox 4"/>
            <p:cNvSpPr txBox="1"/>
            <p:nvPr/>
          </p:nvSpPr>
          <p:spPr>
            <a:xfrm>
              <a:off x="371447" y="167033"/>
              <a:ext cx="611065"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DREB</a:t>
              </a:r>
              <a:endParaRPr lang="en-US" sz="1200" b="1"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3"/>
            <a:srcRect/>
            <a:stretch>
              <a:fillRect/>
            </a:stretch>
          </p:blipFill>
          <p:spPr bwMode="auto">
            <a:xfrm>
              <a:off x="863600" y="1142978"/>
              <a:ext cx="4775200" cy="914400"/>
            </a:xfrm>
            <a:prstGeom prst="rect">
              <a:avLst/>
            </a:prstGeom>
            <a:noFill/>
            <a:ln w="9525">
              <a:noFill/>
              <a:miter lim="800000"/>
              <a:headEnd/>
              <a:tailEnd/>
            </a:ln>
            <a:effectLst/>
          </p:spPr>
        </p:pic>
        <p:sp>
          <p:nvSpPr>
            <p:cNvPr id="7" name="TextBox 6"/>
            <p:cNvSpPr txBox="1"/>
            <p:nvPr/>
          </p:nvSpPr>
          <p:spPr>
            <a:xfrm>
              <a:off x="491718" y="1164362"/>
              <a:ext cx="492443"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ERF</a:t>
              </a:r>
              <a:endParaRPr lang="en-US" sz="1200" b="1" dirty="0">
                <a:latin typeface="Times New Roman" pitchFamily="18" charset="0"/>
                <a:cs typeface="Times New Roman" pitchFamily="18" charset="0"/>
              </a:endParaRPr>
            </a:p>
          </p:txBody>
        </p:sp>
        <p:pic>
          <p:nvPicPr>
            <p:cNvPr id="2" name="Picture 2"/>
            <p:cNvPicPr>
              <a:picLocks noChangeAspect="1" noChangeArrowheads="1"/>
            </p:cNvPicPr>
            <p:nvPr/>
          </p:nvPicPr>
          <p:blipFill>
            <a:blip r:embed="rId4"/>
            <a:srcRect/>
            <a:stretch>
              <a:fillRect/>
            </a:stretch>
          </p:blipFill>
          <p:spPr bwMode="auto">
            <a:xfrm>
              <a:off x="939954" y="2118360"/>
              <a:ext cx="6120877" cy="914400"/>
            </a:xfrm>
            <a:prstGeom prst="rect">
              <a:avLst/>
            </a:prstGeom>
            <a:noFill/>
            <a:ln w="9525">
              <a:noFill/>
              <a:miter lim="800000"/>
              <a:headEnd/>
              <a:tailEnd/>
            </a:ln>
            <a:effectLst/>
          </p:spPr>
        </p:pic>
        <p:sp>
          <p:nvSpPr>
            <p:cNvPr id="8" name="TextBox 7"/>
            <p:cNvSpPr txBox="1"/>
            <p:nvPr/>
          </p:nvSpPr>
          <p:spPr>
            <a:xfrm>
              <a:off x="504842" y="2151998"/>
              <a:ext cx="496674"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RAV</a:t>
              </a:r>
              <a:endParaRPr lang="en-US" sz="1200" b="1" dirty="0">
                <a:latin typeface="Times New Roman" pitchFamily="18" charset="0"/>
                <a:cs typeface="Times New Roman" pitchFamily="18" charset="0"/>
              </a:endParaRPr>
            </a:p>
          </p:txBody>
        </p:sp>
        <p:sp>
          <p:nvSpPr>
            <p:cNvPr id="9" name="TextBox 8"/>
            <p:cNvSpPr txBox="1"/>
            <p:nvPr/>
          </p:nvSpPr>
          <p:spPr>
            <a:xfrm>
              <a:off x="514702" y="3031703"/>
              <a:ext cx="466794"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AP2</a:t>
              </a:r>
              <a:endParaRPr lang="en-US" sz="1200" b="1" dirty="0">
                <a:latin typeface="Times New Roman" pitchFamily="18" charset="0"/>
                <a:cs typeface="Times New Roman" pitchFamily="18" charset="0"/>
              </a:endParaRPr>
            </a:p>
          </p:txBody>
        </p:sp>
        <p:pic>
          <p:nvPicPr>
            <p:cNvPr id="3" name="Picture 3"/>
            <p:cNvPicPr>
              <a:picLocks noChangeAspect="1" noChangeArrowheads="1"/>
            </p:cNvPicPr>
            <p:nvPr/>
          </p:nvPicPr>
          <p:blipFill>
            <a:blip r:embed="rId5"/>
            <a:srcRect/>
            <a:stretch>
              <a:fillRect/>
            </a:stretch>
          </p:blipFill>
          <p:spPr bwMode="auto">
            <a:xfrm>
              <a:off x="894805" y="3068320"/>
              <a:ext cx="4972595" cy="9144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6"/>
            <a:srcRect/>
            <a:stretch>
              <a:fillRect/>
            </a:stretch>
          </p:blipFill>
          <p:spPr bwMode="auto">
            <a:xfrm>
              <a:off x="971974" y="4089400"/>
              <a:ext cx="6120885" cy="914400"/>
            </a:xfrm>
            <a:prstGeom prst="rect">
              <a:avLst/>
            </a:prstGeom>
            <a:noFill/>
            <a:ln w="9525">
              <a:noFill/>
              <a:miter lim="800000"/>
              <a:headEnd/>
              <a:tailEnd/>
            </a:ln>
            <a:effectLst/>
          </p:spPr>
        </p:pic>
        <p:sp>
          <p:nvSpPr>
            <p:cNvPr id="11" name="TextBox 10"/>
            <p:cNvSpPr txBox="1"/>
            <p:nvPr/>
          </p:nvSpPr>
          <p:spPr>
            <a:xfrm>
              <a:off x="361559" y="4041879"/>
              <a:ext cx="620683"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Soloist</a:t>
              </a:r>
              <a:endParaRPr lang="en-US" sz="1200" b="1" dirty="0">
                <a:latin typeface="Times New Roman" pitchFamily="18" charset="0"/>
                <a:cs typeface="Times New Roman" pitchFamily="18" charset="0"/>
              </a:endParaRPr>
            </a:p>
          </p:txBody>
        </p:sp>
      </p:grpSp>
      <p:sp>
        <p:nvSpPr>
          <p:cNvPr id="13" name="TextBox 12"/>
          <p:cNvSpPr txBox="1"/>
          <p:nvPr/>
        </p:nvSpPr>
        <p:spPr>
          <a:xfrm>
            <a:off x="6477000" y="6400801"/>
            <a:ext cx="2652136"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Figure S3. Thamil Arasan </a:t>
            </a:r>
            <a:r>
              <a:rPr lang="en-US" sz="1200" b="1" i="1" dirty="0" smtClean="0">
                <a:latin typeface="Times New Roman" pitchFamily="18" charset="0"/>
                <a:cs typeface="Times New Roman" pitchFamily="18" charset="0"/>
              </a:rPr>
              <a:t>et al</a:t>
            </a:r>
            <a:r>
              <a:rPr lang="en-US" sz="1200" b="1" dirty="0" smtClean="0">
                <a:latin typeface="Times New Roman" pitchFamily="18" charset="0"/>
                <a:cs typeface="Times New Roman" pitchFamily="18" charset="0"/>
              </a:rPr>
              <a:t>. 2014</a:t>
            </a:r>
            <a:endParaRPr lang="en-US" sz="1200" b="1"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7"/>
          <a:srcRect/>
          <a:stretch>
            <a:fillRect/>
          </a:stretch>
        </p:blipFill>
        <p:spPr bwMode="auto">
          <a:xfrm>
            <a:off x="924561" y="5181600"/>
            <a:ext cx="1835283" cy="914400"/>
          </a:xfrm>
          <a:prstGeom prst="rect">
            <a:avLst/>
          </a:prstGeom>
          <a:noFill/>
          <a:ln w="9525">
            <a:noFill/>
            <a:miter lim="800000"/>
            <a:headEnd/>
            <a:tailEnd/>
          </a:ln>
          <a:effectLst/>
        </p:spPr>
      </p:pic>
      <p:sp>
        <p:nvSpPr>
          <p:cNvPr id="15" name="TextBox 14"/>
          <p:cNvSpPr txBox="1"/>
          <p:nvPr/>
        </p:nvSpPr>
        <p:spPr>
          <a:xfrm>
            <a:off x="182880" y="5191761"/>
            <a:ext cx="817853"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AP2/ERF</a:t>
            </a:r>
            <a:endParaRPr lang="en-US" sz="1200" b="1" dirty="0">
              <a:latin typeface="Times New Roman" pitchFamily="18" charset="0"/>
              <a:cs typeface="Times New Roman" pitchFamily="18" charset="0"/>
            </a:endParaRPr>
          </a:p>
        </p:txBody>
      </p:sp>
      <p:cxnSp>
        <p:nvCxnSpPr>
          <p:cNvPr id="19" name="Straight Connector 18"/>
          <p:cNvCxnSpPr/>
          <p:nvPr/>
        </p:nvCxnSpPr>
        <p:spPr>
          <a:xfrm>
            <a:off x="3982720" y="1066800"/>
            <a:ext cx="457200" cy="1588"/>
          </a:xfrm>
          <a:prstGeom prst="line">
            <a:avLst/>
          </a:prstGeom>
          <a:ln w="762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361440" y="2037080"/>
            <a:ext cx="457200" cy="1588"/>
          </a:xfrm>
          <a:prstGeom prst="line">
            <a:avLst/>
          </a:prstGeom>
          <a:ln w="762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362960" y="3048000"/>
            <a:ext cx="365760" cy="1588"/>
          </a:xfrm>
          <a:prstGeom prst="line">
            <a:avLst/>
          </a:prstGeom>
          <a:ln w="76200">
            <a:solidFill>
              <a:srgbClr val="8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092200" y="6074093"/>
            <a:ext cx="18288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077720" y="6070601"/>
            <a:ext cx="18288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514600" y="6070601"/>
            <a:ext cx="18288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074920" y="5029200"/>
            <a:ext cx="27432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971800" y="4003041"/>
            <a:ext cx="36576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581400" y="2057400"/>
            <a:ext cx="36576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876800" y="3048000"/>
            <a:ext cx="36576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248400" y="1066800"/>
            <a:ext cx="36576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p:nvPr/>
        </p:nvGrpSpPr>
        <p:grpSpPr>
          <a:xfrm>
            <a:off x="142241" y="40641"/>
            <a:ext cx="6776193" cy="6154678"/>
            <a:chOff x="142240" y="40640"/>
            <a:chExt cx="6776193" cy="6154678"/>
          </a:xfrm>
        </p:grpSpPr>
        <p:pic>
          <p:nvPicPr>
            <p:cNvPr id="1026" name="Picture 2"/>
            <p:cNvPicPr>
              <a:picLocks noChangeAspect="1" noChangeArrowheads="1"/>
            </p:cNvPicPr>
            <p:nvPr/>
          </p:nvPicPr>
          <p:blipFill>
            <a:blip r:embed="rId2"/>
            <a:srcRect/>
            <a:stretch>
              <a:fillRect/>
            </a:stretch>
          </p:blipFill>
          <p:spPr bwMode="auto">
            <a:xfrm>
              <a:off x="762000" y="284480"/>
              <a:ext cx="6120882" cy="914400"/>
            </a:xfrm>
            <a:prstGeom prst="rect">
              <a:avLst/>
            </a:prstGeom>
            <a:noFill/>
            <a:ln w="9525">
              <a:noFill/>
              <a:miter lim="800000"/>
              <a:headEnd/>
              <a:tailEnd/>
            </a:ln>
            <a:effectLst/>
          </p:spPr>
        </p:pic>
        <p:sp>
          <p:nvSpPr>
            <p:cNvPr id="3" name="TextBox 2"/>
            <p:cNvSpPr txBox="1"/>
            <p:nvPr/>
          </p:nvSpPr>
          <p:spPr>
            <a:xfrm>
              <a:off x="152400" y="40640"/>
              <a:ext cx="849913"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DREB-A1</a:t>
              </a:r>
              <a:endParaRPr lang="en-US" sz="1200" b="1"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3"/>
            <a:srcRect/>
            <a:stretch>
              <a:fillRect/>
            </a:stretch>
          </p:blipFill>
          <p:spPr bwMode="auto">
            <a:xfrm>
              <a:off x="802641" y="1320800"/>
              <a:ext cx="3918857" cy="914400"/>
            </a:xfrm>
            <a:prstGeom prst="rect">
              <a:avLst/>
            </a:prstGeom>
            <a:noFill/>
            <a:ln w="9525">
              <a:noFill/>
              <a:miter lim="800000"/>
              <a:headEnd/>
              <a:tailEnd/>
            </a:ln>
            <a:effectLst/>
          </p:spPr>
        </p:pic>
        <p:sp>
          <p:nvSpPr>
            <p:cNvPr id="5" name="TextBox 4"/>
            <p:cNvSpPr txBox="1"/>
            <p:nvPr/>
          </p:nvSpPr>
          <p:spPr>
            <a:xfrm>
              <a:off x="152400" y="1219200"/>
              <a:ext cx="849913"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DREB-A2</a:t>
              </a:r>
              <a:endParaRPr lang="en-US" sz="1200" b="1" dirty="0">
                <a:latin typeface="Times New Roman" pitchFamily="18" charset="0"/>
                <a:cs typeface="Times New Roman" pitchFamily="18" charset="0"/>
              </a:endParaRPr>
            </a:p>
          </p:txBody>
        </p:sp>
        <p:pic>
          <p:nvPicPr>
            <p:cNvPr id="1028" name="Picture 4"/>
            <p:cNvPicPr>
              <a:picLocks noChangeAspect="1" noChangeArrowheads="1"/>
            </p:cNvPicPr>
            <p:nvPr/>
          </p:nvPicPr>
          <p:blipFill>
            <a:blip r:embed="rId4"/>
            <a:srcRect/>
            <a:stretch>
              <a:fillRect/>
            </a:stretch>
          </p:blipFill>
          <p:spPr bwMode="auto">
            <a:xfrm>
              <a:off x="762000" y="3320037"/>
              <a:ext cx="6120884" cy="914400"/>
            </a:xfrm>
            <a:prstGeom prst="rect">
              <a:avLst/>
            </a:prstGeom>
            <a:noFill/>
            <a:ln w="9525">
              <a:noFill/>
              <a:miter lim="800000"/>
              <a:headEnd/>
              <a:tailEnd/>
            </a:ln>
            <a:effectLst/>
          </p:spPr>
        </p:pic>
        <p:sp>
          <p:nvSpPr>
            <p:cNvPr id="7" name="TextBox 6"/>
            <p:cNvSpPr txBox="1"/>
            <p:nvPr/>
          </p:nvSpPr>
          <p:spPr>
            <a:xfrm>
              <a:off x="162560" y="3208278"/>
              <a:ext cx="849913"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DREB-A4</a:t>
              </a:r>
              <a:endParaRPr lang="en-US" sz="1200" b="1" dirty="0">
                <a:latin typeface="Times New Roman" pitchFamily="18" charset="0"/>
                <a:cs typeface="Times New Roman" pitchFamily="18" charset="0"/>
              </a:endParaRPr>
            </a:p>
          </p:txBody>
        </p:sp>
        <p:pic>
          <p:nvPicPr>
            <p:cNvPr id="1029" name="Picture 5"/>
            <p:cNvPicPr>
              <a:picLocks noChangeAspect="1" noChangeArrowheads="1"/>
            </p:cNvPicPr>
            <p:nvPr/>
          </p:nvPicPr>
          <p:blipFill>
            <a:blip r:embed="rId5"/>
            <a:srcRect/>
            <a:stretch>
              <a:fillRect/>
            </a:stretch>
          </p:blipFill>
          <p:spPr bwMode="auto">
            <a:xfrm>
              <a:off x="762000" y="4315718"/>
              <a:ext cx="6120882" cy="914400"/>
            </a:xfrm>
            <a:prstGeom prst="rect">
              <a:avLst/>
            </a:prstGeom>
            <a:noFill/>
            <a:ln w="9525">
              <a:noFill/>
              <a:miter lim="800000"/>
              <a:headEnd/>
              <a:tailEnd/>
            </a:ln>
            <a:effectLst/>
          </p:spPr>
        </p:pic>
        <p:sp>
          <p:nvSpPr>
            <p:cNvPr id="9" name="TextBox 8"/>
            <p:cNvSpPr txBox="1"/>
            <p:nvPr/>
          </p:nvSpPr>
          <p:spPr>
            <a:xfrm>
              <a:off x="182880" y="4178558"/>
              <a:ext cx="849913"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DREB-A5</a:t>
              </a:r>
              <a:endParaRPr lang="en-US" sz="1200" b="1" dirty="0">
                <a:latin typeface="Times New Roman" pitchFamily="18" charset="0"/>
                <a:cs typeface="Times New Roman" pitchFamily="18" charset="0"/>
              </a:endParaRPr>
            </a:p>
          </p:txBody>
        </p:sp>
        <p:pic>
          <p:nvPicPr>
            <p:cNvPr id="1030" name="Picture 6"/>
            <p:cNvPicPr>
              <a:picLocks noChangeAspect="1" noChangeArrowheads="1"/>
            </p:cNvPicPr>
            <p:nvPr/>
          </p:nvPicPr>
          <p:blipFill>
            <a:blip r:embed="rId6"/>
            <a:srcRect/>
            <a:stretch>
              <a:fillRect/>
            </a:stretch>
          </p:blipFill>
          <p:spPr bwMode="auto">
            <a:xfrm>
              <a:off x="777241" y="5280918"/>
              <a:ext cx="3551853" cy="914400"/>
            </a:xfrm>
            <a:prstGeom prst="rect">
              <a:avLst/>
            </a:prstGeom>
            <a:noFill/>
            <a:ln w="9525">
              <a:noFill/>
              <a:miter lim="800000"/>
              <a:headEnd/>
              <a:tailEnd/>
            </a:ln>
            <a:effectLst/>
          </p:spPr>
        </p:pic>
        <p:sp>
          <p:nvSpPr>
            <p:cNvPr id="11" name="TextBox 10"/>
            <p:cNvSpPr txBox="1"/>
            <p:nvPr/>
          </p:nvSpPr>
          <p:spPr>
            <a:xfrm>
              <a:off x="142240" y="5189478"/>
              <a:ext cx="849913"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DREB-A6</a:t>
              </a:r>
              <a:endParaRPr lang="en-US" sz="1200" b="1" dirty="0">
                <a:latin typeface="Times New Roman" pitchFamily="18" charset="0"/>
                <a:cs typeface="Times New Roman" pitchFamily="18" charset="0"/>
              </a:endParaRPr>
            </a:p>
          </p:txBody>
        </p:sp>
        <p:pic>
          <p:nvPicPr>
            <p:cNvPr id="1031" name="Picture 7"/>
            <p:cNvPicPr>
              <a:picLocks noChangeAspect="1" noChangeArrowheads="1"/>
            </p:cNvPicPr>
            <p:nvPr/>
          </p:nvPicPr>
          <p:blipFill>
            <a:blip r:embed="rId7"/>
            <a:srcRect/>
            <a:stretch>
              <a:fillRect/>
            </a:stretch>
          </p:blipFill>
          <p:spPr bwMode="auto">
            <a:xfrm>
              <a:off x="797559" y="2336800"/>
              <a:ext cx="6120874" cy="914400"/>
            </a:xfrm>
            <a:prstGeom prst="rect">
              <a:avLst/>
            </a:prstGeom>
            <a:noFill/>
            <a:ln w="9525">
              <a:noFill/>
              <a:miter lim="800000"/>
              <a:headEnd/>
              <a:tailEnd/>
            </a:ln>
            <a:effectLst/>
          </p:spPr>
        </p:pic>
        <p:sp>
          <p:nvSpPr>
            <p:cNvPr id="13" name="TextBox 12"/>
            <p:cNvSpPr txBox="1"/>
            <p:nvPr/>
          </p:nvSpPr>
          <p:spPr>
            <a:xfrm>
              <a:off x="152400" y="2204720"/>
              <a:ext cx="849913"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DREB-A3</a:t>
              </a:r>
              <a:endParaRPr lang="en-US" sz="1200" b="1" dirty="0">
                <a:latin typeface="Times New Roman" pitchFamily="18" charset="0"/>
                <a:cs typeface="Times New Roman" pitchFamily="18" charset="0"/>
              </a:endParaRPr>
            </a:p>
          </p:txBody>
        </p:sp>
      </p:grpSp>
      <p:sp>
        <p:nvSpPr>
          <p:cNvPr id="15" name="TextBox 14"/>
          <p:cNvSpPr txBox="1"/>
          <p:nvPr/>
        </p:nvSpPr>
        <p:spPr>
          <a:xfrm>
            <a:off x="6477000" y="6400801"/>
            <a:ext cx="2613664"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Figure S4. Thamil Arasan </a:t>
            </a:r>
            <a:r>
              <a:rPr lang="en-US" sz="1200" b="1" i="1" dirty="0" smtClean="0">
                <a:latin typeface="Times New Roman" pitchFamily="18" charset="0"/>
                <a:cs typeface="Times New Roman" pitchFamily="18" charset="0"/>
              </a:rPr>
              <a:t>et al</a:t>
            </a:r>
            <a:r>
              <a:rPr lang="en-US" sz="1200" b="1" dirty="0" smtClean="0">
                <a:latin typeface="Times New Roman" pitchFamily="18" charset="0"/>
                <a:cs typeface="Times New Roman" pitchFamily="18" charset="0"/>
              </a:rPr>
              <a:t>. 2014</a:t>
            </a:r>
            <a:endParaRPr lang="en-US" sz="1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p:nvPr/>
        </p:nvGrpSpPr>
        <p:grpSpPr>
          <a:xfrm>
            <a:off x="274320" y="35560"/>
            <a:ext cx="6659880" cy="6136640"/>
            <a:chOff x="274320" y="35560"/>
            <a:chExt cx="6659880" cy="6136640"/>
          </a:xfrm>
        </p:grpSpPr>
        <p:pic>
          <p:nvPicPr>
            <p:cNvPr id="3074" name="Picture 2"/>
            <p:cNvPicPr>
              <a:picLocks noChangeAspect="1" noChangeArrowheads="1"/>
            </p:cNvPicPr>
            <p:nvPr/>
          </p:nvPicPr>
          <p:blipFill>
            <a:blip r:embed="rId2"/>
            <a:srcRect/>
            <a:stretch>
              <a:fillRect/>
            </a:stretch>
          </p:blipFill>
          <p:spPr bwMode="auto">
            <a:xfrm>
              <a:off x="813320" y="152400"/>
              <a:ext cx="6120880" cy="914400"/>
            </a:xfrm>
            <a:prstGeom prst="rect">
              <a:avLst/>
            </a:prstGeom>
            <a:noFill/>
            <a:ln w="9525">
              <a:noFill/>
              <a:miter lim="800000"/>
              <a:headEnd/>
              <a:tailEnd/>
            </a:ln>
            <a:effectLst/>
          </p:spPr>
        </p:pic>
        <p:sp>
          <p:nvSpPr>
            <p:cNvPr id="3" name="TextBox 2"/>
            <p:cNvSpPr txBox="1"/>
            <p:nvPr/>
          </p:nvSpPr>
          <p:spPr>
            <a:xfrm>
              <a:off x="284480" y="35560"/>
              <a:ext cx="723275"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ERF-B1</a:t>
              </a:r>
              <a:endParaRPr lang="en-US" sz="1200" b="1" dirty="0">
                <a:latin typeface="Times New Roman" pitchFamily="18" charset="0"/>
                <a:cs typeface="Times New Roman" pitchFamily="18" charset="0"/>
              </a:endParaRPr>
            </a:p>
          </p:txBody>
        </p:sp>
        <p:sp>
          <p:nvSpPr>
            <p:cNvPr id="4" name="TextBox 3"/>
            <p:cNvSpPr txBox="1"/>
            <p:nvPr/>
          </p:nvSpPr>
          <p:spPr>
            <a:xfrm>
              <a:off x="284480" y="976002"/>
              <a:ext cx="723275"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ERF-B2</a:t>
              </a:r>
              <a:endParaRPr lang="en-US" sz="1200" b="1" dirty="0">
                <a:latin typeface="Times New Roman" pitchFamily="18" charset="0"/>
                <a:cs typeface="Times New Roman" pitchFamily="18" charset="0"/>
              </a:endParaRPr>
            </a:p>
          </p:txBody>
        </p:sp>
        <p:sp>
          <p:nvSpPr>
            <p:cNvPr id="5" name="TextBox 4"/>
            <p:cNvSpPr txBox="1"/>
            <p:nvPr/>
          </p:nvSpPr>
          <p:spPr>
            <a:xfrm>
              <a:off x="299720" y="1971040"/>
              <a:ext cx="723275"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ERF-B3</a:t>
              </a:r>
              <a:endParaRPr lang="en-US" sz="1200" b="1" dirty="0">
                <a:latin typeface="Times New Roman" pitchFamily="18" charset="0"/>
                <a:cs typeface="Times New Roman" pitchFamily="18" charset="0"/>
              </a:endParaRPr>
            </a:p>
          </p:txBody>
        </p:sp>
        <p:sp>
          <p:nvSpPr>
            <p:cNvPr id="6" name="TextBox 5"/>
            <p:cNvSpPr txBox="1"/>
            <p:nvPr/>
          </p:nvSpPr>
          <p:spPr>
            <a:xfrm>
              <a:off x="284480" y="3022600"/>
              <a:ext cx="723275"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ERF-B4</a:t>
              </a:r>
              <a:endParaRPr lang="en-US" sz="1200" b="1" dirty="0">
                <a:latin typeface="Times New Roman" pitchFamily="18" charset="0"/>
                <a:cs typeface="Times New Roman" pitchFamily="18" charset="0"/>
              </a:endParaRPr>
            </a:p>
          </p:txBody>
        </p:sp>
        <p:sp>
          <p:nvSpPr>
            <p:cNvPr id="7" name="TextBox 6"/>
            <p:cNvSpPr txBox="1"/>
            <p:nvPr/>
          </p:nvSpPr>
          <p:spPr>
            <a:xfrm>
              <a:off x="274320" y="4038600"/>
              <a:ext cx="723275"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ERF-B5</a:t>
              </a:r>
              <a:endParaRPr lang="en-US" sz="1200" b="1" dirty="0">
                <a:latin typeface="Times New Roman" pitchFamily="18" charset="0"/>
                <a:cs typeface="Times New Roman" pitchFamily="18" charset="0"/>
              </a:endParaRPr>
            </a:p>
          </p:txBody>
        </p:sp>
        <p:pic>
          <p:nvPicPr>
            <p:cNvPr id="3075" name="Picture 3"/>
            <p:cNvPicPr>
              <a:picLocks noChangeAspect="1" noChangeArrowheads="1"/>
            </p:cNvPicPr>
            <p:nvPr/>
          </p:nvPicPr>
          <p:blipFill>
            <a:blip r:embed="rId3"/>
            <a:srcRect/>
            <a:stretch>
              <a:fillRect/>
            </a:stretch>
          </p:blipFill>
          <p:spPr bwMode="auto">
            <a:xfrm>
              <a:off x="838201" y="1117600"/>
              <a:ext cx="5019869" cy="914400"/>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833121" y="2164079"/>
              <a:ext cx="5141167" cy="914400"/>
            </a:xfrm>
            <a:prstGeom prst="rect">
              <a:avLst/>
            </a:prstGeom>
            <a:noFill/>
            <a:ln w="9525">
              <a:noFill/>
              <a:miter lim="800000"/>
              <a:headEnd/>
              <a:tailEnd/>
            </a:ln>
            <a:effectLst/>
          </p:spPr>
        </p:pic>
        <p:pic>
          <p:nvPicPr>
            <p:cNvPr id="3077" name="Picture 5"/>
            <p:cNvPicPr>
              <a:picLocks noChangeAspect="1" noChangeArrowheads="1"/>
            </p:cNvPicPr>
            <p:nvPr/>
          </p:nvPicPr>
          <p:blipFill>
            <a:blip r:embed="rId5"/>
            <a:srcRect/>
            <a:stretch>
              <a:fillRect/>
            </a:stretch>
          </p:blipFill>
          <p:spPr bwMode="auto">
            <a:xfrm>
              <a:off x="812800" y="3144520"/>
              <a:ext cx="6120882" cy="914400"/>
            </a:xfrm>
            <a:prstGeom prst="rect">
              <a:avLst/>
            </a:prstGeom>
            <a:noFill/>
            <a:ln w="9525">
              <a:noFill/>
              <a:miter lim="800000"/>
              <a:headEnd/>
              <a:tailEnd/>
            </a:ln>
            <a:effectLst/>
          </p:spPr>
        </p:pic>
        <p:pic>
          <p:nvPicPr>
            <p:cNvPr id="3078" name="Picture 6"/>
            <p:cNvPicPr>
              <a:picLocks noChangeAspect="1" noChangeArrowheads="1"/>
            </p:cNvPicPr>
            <p:nvPr/>
          </p:nvPicPr>
          <p:blipFill>
            <a:blip r:embed="rId6"/>
            <a:srcRect/>
            <a:stretch>
              <a:fillRect/>
            </a:stretch>
          </p:blipFill>
          <p:spPr bwMode="auto">
            <a:xfrm>
              <a:off x="767080" y="4216400"/>
              <a:ext cx="3665217" cy="914400"/>
            </a:xfrm>
            <a:prstGeom prst="rect">
              <a:avLst/>
            </a:prstGeom>
            <a:noFill/>
            <a:ln w="9525">
              <a:noFill/>
              <a:miter lim="800000"/>
              <a:headEnd/>
              <a:tailEnd/>
            </a:ln>
            <a:effectLst/>
          </p:spPr>
        </p:pic>
        <p:sp>
          <p:nvSpPr>
            <p:cNvPr id="12" name="TextBox 11"/>
            <p:cNvSpPr txBox="1"/>
            <p:nvPr/>
          </p:nvSpPr>
          <p:spPr>
            <a:xfrm>
              <a:off x="274320" y="5166360"/>
              <a:ext cx="723275"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ERF-B6</a:t>
              </a:r>
              <a:endParaRPr lang="en-US" sz="1200" b="1" dirty="0">
                <a:latin typeface="Times New Roman" pitchFamily="18" charset="0"/>
                <a:cs typeface="Times New Roman" pitchFamily="18" charset="0"/>
              </a:endParaRPr>
            </a:p>
          </p:txBody>
        </p:sp>
        <p:pic>
          <p:nvPicPr>
            <p:cNvPr id="3079" name="Picture 7"/>
            <p:cNvPicPr>
              <a:picLocks noChangeAspect="1" noChangeArrowheads="1"/>
            </p:cNvPicPr>
            <p:nvPr/>
          </p:nvPicPr>
          <p:blipFill>
            <a:blip r:embed="rId7"/>
            <a:srcRect/>
            <a:stretch>
              <a:fillRect/>
            </a:stretch>
          </p:blipFill>
          <p:spPr bwMode="auto">
            <a:xfrm>
              <a:off x="838200" y="5257800"/>
              <a:ext cx="4774165" cy="914400"/>
            </a:xfrm>
            <a:prstGeom prst="rect">
              <a:avLst/>
            </a:prstGeom>
            <a:noFill/>
            <a:ln w="9525">
              <a:noFill/>
              <a:miter lim="800000"/>
              <a:headEnd/>
              <a:tailEnd/>
            </a:ln>
            <a:effectLst/>
          </p:spPr>
        </p:pic>
      </p:grpSp>
      <p:sp>
        <p:nvSpPr>
          <p:cNvPr id="15" name="TextBox 14"/>
          <p:cNvSpPr txBox="1"/>
          <p:nvPr/>
        </p:nvSpPr>
        <p:spPr>
          <a:xfrm>
            <a:off x="6477000" y="6400801"/>
            <a:ext cx="2652136"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Figure S5. Thamil Arasan </a:t>
            </a:r>
            <a:r>
              <a:rPr lang="en-US" sz="1200" b="1" i="1" dirty="0" smtClean="0">
                <a:latin typeface="Times New Roman" pitchFamily="18" charset="0"/>
                <a:cs typeface="Times New Roman" pitchFamily="18" charset="0"/>
              </a:rPr>
              <a:t>et al</a:t>
            </a:r>
            <a:r>
              <a:rPr lang="en-US" sz="1200" b="1" dirty="0" smtClean="0">
                <a:latin typeface="Times New Roman" pitchFamily="18" charset="0"/>
                <a:cs typeface="Times New Roman" pitchFamily="18" charset="0"/>
              </a:rPr>
              <a:t>. 2014</a:t>
            </a:r>
            <a:endParaRPr lang="en-US" sz="1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p:nvPr/>
        </p:nvGrpSpPr>
        <p:grpSpPr>
          <a:xfrm>
            <a:off x="279401" y="30481"/>
            <a:ext cx="6691539" cy="5130800"/>
            <a:chOff x="279400" y="30480"/>
            <a:chExt cx="6691539" cy="5130800"/>
          </a:xfrm>
        </p:grpSpPr>
        <p:pic>
          <p:nvPicPr>
            <p:cNvPr id="2050" name="Picture 2"/>
            <p:cNvPicPr>
              <a:picLocks noChangeAspect="1" noChangeArrowheads="1"/>
            </p:cNvPicPr>
            <p:nvPr/>
          </p:nvPicPr>
          <p:blipFill>
            <a:blip r:embed="rId2"/>
            <a:srcRect/>
            <a:stretch>
              <a:fillRect/>
            </a:stretch>
          </p:blipFill>
          <p:spPr bwMode="auto">
            <a:xfrm>
              <a:off x="843737" y="2133600"/>
              <a:ext cx="3551854" cy="914400"/>
            </a:xfrm>
            <a:prstGeom prst="rect">
              <a:avLst/>
            </a:prstGeom>
            <a:noFill/>
            <a:ln w="9525">
              <a:noFill/>
              <a:miter lim="800000"/>
              <a:headEnd/>
              <a:tailEnd/>
            </a:ln>
            <a:effectLst/>
          </p:spPr>
        </p:pic>
        <p:sp>
          <p:nvSpPr>
            <p:cNvPr id="3" name="TextBox 2"/>
            <p:cNvSpPr txBox="1"/>
            <p:nvPr/>
          </p:nvSpPr>
          <p:spPr>
            <a:xfrm>
              <a:off x="279400" y="2053392"/>
              <a:ext cx="70564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AP2-R2</a:t>
              </a:r>
              <a:endParaRPr lang="en-US" sz="1200" b="1" dirty="0">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3"/>
            <a:srcRect/>
            <a:stretch>
              <a:fillRect/>
            </a:stretch>
          </p:blipFill>
          <p:spPr bwMode="auto">
            <a:xfrm>
              <a:off x="838201" y="121920"/>
              <a:ext cx="4407159" cy="914400"/>
            </a:xfrm>
            <a:prstGeom prst="rect">
              <a:avLst/>
            </a:prstGeom>
            <a:noFill/>
            <a:ln w="9525">
              <a:noFill/>
              <a:miter lim="800000"/>
              <a:headEnd/>
              <a:tailEnd/>
            </a:ln>
            <a:effectLst/>
          </p:spPr>
        </p:pic>
        <p:sp>
          <p:nvSpPr>
            <p:cNvPr id="5" name="TextBox 4"/>
            <p:cNvSpPr txBox="1"/>
            <p:nvPr/>
          </p:nvSpPr>
          <p:spPr>
            <a:xfrm>
              <a:off x="508000" y="30480"/>
              <a:ext cx="466794"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AP2</a:t>
              </a:r>
              <a:endParaRPr lang="en-US" sz="1200" b="1" dirty="0">
                <a:latin typeface="Times New Roman" pitchFamily="18" charset="0"/>
                <a:cs typeface="Times New Roman" pitchFamily="18" charset="0"/>
              </a:endParaRPr>
            </a:p>
          </p:txBody>
        </p:sp>
        <p:pic>
          <p:nvPicPr>
            <p:cNvPr id="2052" name="Picture 4"/>
            <p:cNvPicPr>
              <a:picLocks noChangeAspect="1" noChangeArrowheads="1"/>
            </p:cNvPicPr>
            <p:nvPr/>
          </p:nvPicPr>
          <p:blipFill>
            <a:blip r:embed="rId4"/>
            <a:srcRect/>
            <a:stretch>
              <a:fillRect/>
            </a:stretch>
          </p:blipFill>
          <p:spPr bwMode="auto">
            <a:xfrm>
              <a:off x="838200" y="1143000"/>
              <a:ext cx="2569824" cy="914400"/>
            </a:xfrm>
            <a:prstGeom prst="rect">
              <a:avLst/>
            </a:prstGeom>
            <a:noFill/>
            <a:ln w="9525">
              <a:noFill/>
              <a:miter lim="800000"/>
              <a:headEnd/>
              <a:tailEnd/>
            </a:ln>
            <a:effectLst/>
          </p:spPr>
        </p:pic>
        <p:sp>
          <p:nvSpPr>
            <p:cNvPr id="7" name="TextBox 6"/>
            <p:cNvSpPr txBox="1"/>
            <p:nvPr/>
          </p:nvSpPr>
          <p:spPr>
            <a:xfrm>
              <a:off x="279855" y="1061720"/>
              <a:ext cx="70564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AP2-R1</a:t>
              </a:r>
              <a:endParaRPr lang="en-US" sz="1200" b="1" dirty="0">
                <a:latin typeface="Times New Roman" pitchFamily="18" charset="0"/>
                <a:cs typeface="Times New Roman" pitchFamily="18" charset="0"/>
              </a:endParaRPr>
            </a:p>
          </p:txBody>
        </p:sp>
        <p:pic>
          <p:nvPicPr>
            <p:cNvPr id="8" name="Picture 2"/>
            <p:cNvPicPr>
              <a:picLocks noChangeAspect="1" noChangeArrowheads="1"/>
            </p:cNvPicPr>
            <p:nvPr/>
          </p:nvPicPr>
          <p:blipFill>
            <a:blip r:embed="rId5"/>
            <a:srcRect/>
            <a:stretch>
              <a:fillRect/>
            </a:stretch>
          </p:blipFill>
          <p:spPr bwMode="auto">
            <a:xfrm>
              <a:off x="838354" y="3139440"/>
              <a:ext cx="6120877" cy="914400"/>
            </a:xfrm>
            <a:prstGeom prst="rect">
              <a:avLst/>
            </a:prstGeom>
            <a:noFill/>
            <a:ln w="9525">
              <a:noFill/>
              <a:miter lim="800000"/>
              <a:headEnd/>
              <a:tailEnd/>
            </a:ln>
            <a:effectLst/>
          </p:spPr>
        </p:pic>
        <p:sp>
          <p:nvSpPr>
            <p:cNvPr id="9" name="TextBox 8"/>
            <p:cNvSpPr txBox="1"/>
            <p:nvPr/>
          </p:nvSpPr>
          <p:spPr>
            <a:xfrm>
              <a:off x="443881" y="3173078"/>
              <a:ext cx="496674"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RAV</a:t>
              </a:r>
              <a:endParaRPr lang="en-US" sz="1200" b="1" dirty="0">
                <a:latin typeface="Times New Roman" pitchFamily="18" charset="0"/>
                <a:cs typeface="Times New Roman" pitchFamily="18" charset="0"/>
              </a:endParaRPr>
            </a:p>
          </p:txBody>
        </p:sp>
        <p:pic>
          <p:nvPicPr>
            <p:cNvPr id="10" name="Picture 4"/>
            <p:cNvPicPr>
              <a:picLocks noChangeAspect="1" noChangeArrowheads="1"/>
            </p:cNvPicPr>
            <p:nvPr/>
          </p:nvPicPr>
          <p:blipFill>
            <a:blip r:embed="rId6"/>
            <a:srcRect/>
            <a:stretch>
              <a:fillRect/>
            </a:stretch>
          </p:blipFill>
          <p:spPr bwMode="auto">
            <a:xfrm>
              <a:off x="850054" y="4246880"/>
              <a:ext cx="6120885" cy="914400"/>
            </a:xfrm>
            <a:prstGeom prst="rect">
              <a:avLst/>
            </a:prstGeom>
            <a:noFill/>
            <a:ln w="9525">
              <a:noFill/>
              <a:miter lim="800000"/>
              <a:headEnd/>
              <a:tailEnd/>
            </a:ln>
            <a:effectLst/>
          </p:spPr>
        </p:pic>
        <p:sp>
          <p:nvSpPr>
            <p:cNvPr id="11" name="TextBox 10"/>
            <p:cNvSpPr txBox="1"/>
            <p:nvPr/>
          </p:nvSpPr>
          <p:spPr>
            <a:xfrm>
              <a:off x="361559" y="4219679"/>
              <a:ext cx="620683"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Soloist</a:t>
              </a:r>
              <a:endParaRPr lang="en-US" sz="1200" b="1" dirty="0">
                <a:latin typeface="Times New Roman" pitchFamily="18" charset="0"/>
                <a:cs typeface="Times New Roman" pitchFamily="18" charset="0"/>
              </a:endParaRPr>
            </a:p>
          </p:txBody>
        </p:sp>
      </p:grpSp>
      <p:sp>
        <p:nvSpPr>
          <p:cNvPr id="13" name="TextBox 12"/>
          <p:cNvSpPr txBox="1"/>
          <p:nvPr/>
        </p:nvSpPr>
        <p:spPr>
          <a:xfrm>
            <a:off x="6477000" y="6400801"/>
            <a:ext cx="257519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Figure S6. Thamil Arasan </a:t>
            </a:r>
            <a:r>
              <a:rPr lang="en-US" sz="1200" b="1" i="1" dirty="0" smtClean="0">
                <a:latin typeface="Times New Roman" pitchFamily="18" charset="0"/>
                <a:cs typeface="Times New Roman" pitchFamily="18" charset="0"/>
              </a:rPr>
              <a:t>et al</a:t>
            </a:r>
            <a:r>
              <a:rPr lang="en-US" sz="1200" b="1" dirty="0" smtClean="0">
                <a:latin typeface="Times New Roman" pitchFamily="18" charset="0"/>
                <a:cs typeface="Times New Roman" pitchFamily="18" charset="0"/>
              </a:rPr>
              <a:t>. 2014</a:t>
            </a:r>
            <a:endParaRPr lang="en-US" sz="1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52400" y="152400"/>
            <a:ext cx="2235200" cy="6546850"/>
          </a:xfrm>
          <a:prstGeom prst="rect">
            <a:avLst/>
          </a:prstGeom>
          <a:noFill/>
          <a:ln w="9525">
            <a:noFill/>
            <a:miter lim="800000"/>
            <a:headEnd/>
            <a:tailEnd/>
          </a:ln>
          <a:effectLst/>
        </p:spPr>
      </p:pic>
      <p:sp>
        <p:nvSpPr>
          <p:cNvPr id="3" name="TextBox 2"/>
          <p:cNvSpPr txBox="1"/>
          <p:nvPr/>
        </p:nvSpPr>
        <p:spPr>
          <a:xfrm>
            <a:off x="1371600" y="1"/>
            <a:ext cx="500458"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Cold</a:t>
            </a:r>
            <a:endParaRPr lang="en-US" sz="1200" b="1" dirty="0">
              <a:latin typeface="Times New Roman" pitchFamily="18" charset="0"/>
              <a:cs typeface="Times New Roman" pitchFamily="18" charset="0"/>
            </a:endParaRPr>
          </a:p>
        </p:txBody>
      </p:sp>
      <p:sp>
        <p:nvSpPr>
          <p:cNvPr id="4" name="TextBox 3"/>
          <p:cNvSpPr txBox="1"/>
          <p:nvPr/>
        </p:nvSpPr>
        <p:spPr>
          <a:xfrm>
            <a:off x="7543800" y="228600"/>
            <a:ext cx="1338572" cy="307777"/>
          </a:xfrm>
          <a:prstGeom prst="rect">
            <a:avLst/>
          </a:prstGeom>
          <a:noFill/>
        </p:spPr>
        <p:txBody>
          <a:bodyPr wrap="none" rtlCol="0">
            <a:spAutoFit/>
          </a:bodyPr>
          <a:lstStyle/>
          <a:p>
            <a:r>
              <a:rPr lang="en-US" sz="1400" b="1" dirty="0" smtClean="0">
                <a:latin typeface="Times New Roman" pitchFamily="18" charset="0"/>
                <a:cs typeface="Times New Roman" pitchFamily="18" charset="0"/>
              </a:rPr>
              <a:t>ERF subfamily</a:t>
            </a:r>
            <a:endParaRPr lang="en-US" sz="1400" b="1" dirty="0">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3"/>
          <a:srcRect/>
          <a:stretch>
            <a:fillRect/>
          </a:stretch>
        </p:blipFill>
        <p:spPr bwMode="auto">
          <a:xfrm>
            <a:off x="2514600" y="533400"/>
            <a:ext cx="2235200" cy="6203950"/>
          </a:xfrm>
          <a:prstGeom prst="rect">
            <a:avLst/>
          </a:prstGeom>
          <a:noFill/>
          <a:ln w="9525">
            <a:noFill/>
            <a:miter lim="800000"/>
            <a:headEnd/>
            <a:tailEnd/>
          </a:ln>
          <a:effectLst/>
        </p:spPr>
      </p:pic>
      <p:sp>
        <p:nvSpPr>
          <p:cNvPr id="6" name="TextBox 5"/>
          <p:cNvSpPr txBox="1"/>
          <p:nvPr/>
        </p:nvSpPr>
        <p:spPr>
          <a:xfrm>
            <a:off x="3733800" y="76201"/>
            <a:ext cx="441146"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Salt</a:t>
            </a:r>
            <a:endParaRPr lang="en-US" sz="1200" b="1" dirty="0">
              <a:latin typeface="Times New Roman" pitchFamily="18" charset="0"/>
              <a:cs typeface="Times New Roman" pitchFamily="18" charset="0"/>
            </a:endParaRPr>
          </a:p>
        </p:txBody>
      </p:sp>
      <p:pic>
        <p:nvPicPr>
          <p:cNvPr id="2052" name="Picture 4"/>
          <p:cNvPicPr>
            <a:picLocks noChangeAspect="1" noChangeArrowheads="1"/>
          </p:cNvPicPr>
          <p:nvPr/>
        </p:nvPicPr>
        <p:blipFill>
          <a:blip r:embed="rId4"/>
          <a:srcRect/>
          <a:stretch>
            <a:fillRect/>
          </a:stretch>
        </p:blipFill>
        <p:spPr bwMode="auto">
          <a:xfrm>
            <a:off x="5105400" y="609600"/>
            <a:ext cx="2235200" cy="6127750"/>
          </a:xfrm>
          <a:prstGeom prst="rect">
            <a:avLst/>
          </a:prstGeom>
          <a:noFill/>
          <a:ln w="9525">
            <a:noFill/>
            <a:miter lim="800000"/>
            <a:headEnd/>
            <a:tailEnd/>
          </a:ln>
          <a:effectLst/>
        </p:spPr>
      </p:pic>
      <p:sp>
        <p:nvSpPr>
          <p:cNvPr id="8" name="TextBox 7"/>
          <p:cNvSpPr txBox="1"/>
          <p:nvPr/>
        </p:nvSpPr>
        <p:spPr>
          <a:xfrm>
            <a:off x="6400800" y="1"/>
            <a:ext cx="775020"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Drought </a:t>
            </a:r>
            <a:endParaRPr lang="en-US" sz="1200" b="1" dirty="0">
              <a:latin typeface="Times New Roman" pitchFamily="18" charset="0"/>
              <a:cs typeface="Times New Roman" pitchFamily="18" charset="0"/>
            </a:endParaRPr>
          </a:p>
        </p:txBody>
      </p:sp>
      <p:pic>
        <p:nvPicPr>
          <p:cNvPr id="9" name="Picture 3"/>
          <p:cNvPicPr>
            <a:picLocks noChangeAspect="1" noChangeArrowheads="1"/>
          </p:cNvPicPr>
          <p:nvPr/>
        </p:nvPicPr>
        <p:blipFill>
          <a:blip r:embed="rId5"/>
          <a:srcRect t="14035"/>
          <a:stretch>
            <a:fillRect/>
          </a:stretch>
        </p:blipFill>
        <p:spPr bwMode="auto">
          <a:xfrm>
            <a:off x="152400" y="457200"/>
            <a:ext cx="771525" cy="304800"/>
          </a:xfrm>
          <a:prstGeom prst="rect">
            <a:avLst/>
          </a:prstGeom>
          <a:noFill/>
          <a:ln w="9525">
            <a:noFill/>
            <a:miter lim="800000"/>
            <a:headEnd/>
            <a:tailEnd/>
          </a:ln>
          <a:effectLst/>
        </p:spPr>
      </p:pic>
      <p:sp>
        <p:nvSpPr>
          <p:cNvPr id="10" name="TextBox 9"/>
          <p:cNvSpPr txBox="1"/>
          <p:nvPr/>
        </p:nvSpPr>
        <p:spPr>
          <a:xfrm rot="16200000">
            <a:off x="7641704" y="5249303"/>
            <a:ext cx="257519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Figure S7. Thamil Arasan </a:t>
            </a:r>
            <a:r>
              <a:rPr lang="en-US" sz="1200" b="1" i="1" dirty="0" smtClean="0">
                <a:latin typeface="Times New Roman" pitchFamily="18" charset="0"/>
                <a:cs typeface="Times New Roman" pitchFamily="18" charset="0"/>
              </a:rPr>
              <a:t>et al</a:t>
            </a:r>
            <a:r>
              <a:rPr lang="en-US" sz="1200" b="1" dirty="0" smtClean="0">
                <a:latin typeface="Times New Roman" pitchFamily="18" charset="0"/>
                <a:cs typeface="Times New Roman" pitchFamily="18" charset="0"/>
              </a:rPr>
              <a:t>. 2014</a:t>
            </a:r>
            <a:endParaRPr lang="en-US" sz="1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2"/>
          <a:srcRect/>
          <a:stretch>
            <a:fillRect/>
          </a:stretch>
        </p:blipFill>
        <p:spPr bwMode="auto">
          <a:xfrm>
            <a:off x="1016002" y="990600"/>
            <a:ext cx="2184399" cy="513715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t="14035"/>
          <a:stretch>
            <a:fillRect/>
          </a:stretch>
        </p:blipFill>
        <p:spPr bwMode="auto">
          <a:xfrm>
            <a:off x="1168402" y="1143001"/>
            <a:ext cx="584199" cy="230795"/>
          </a:xfrm>
          <a:prstGeom prst="rect">
            <a:avLst/>
          </a:prstGeom>
          <a:noFill/>
          <a:ln w="9525">
            <a:noFill/>
            <a:miter lim="800000"/>
            <a:headEnd/>
            <a:tailEnd/>
          </a:ln>
          <a:effectLst/>
        </p:spPr>
      </p:pic>
      <p:sp>
        <p:nvSpPr>
          <p:cNvPr id="4" name="TextBox 3"/>
          <p:cNvSpPr txBox="1"/>
          <p:nvPr/>
        </p:nvSpPr>
        <p:spPr>
          <a:xfrm>
            <a:off x="2311402" y="685801"/>
            <a:ext cx="500458"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Cold</a:t>
            </a:r>
            <a:endParaRPr lang="en-US" sz="1200" b="1" dirty="0">
              <a:latin typeface="Times New Roman" pitchFamily="18" charset="0"/>
              <a:cs typeface="Times New Roman" pitchFamily="18" charset="0"/>
            </a:endParaRPr>
          </a:p>
        </p:txBody>
      </p:sp>
      <p:sp>
        <p:nvSpPr>
          <p:cNvPr id="6" name="TextBox 5"/>
          <p:cNvSpPr txBox="1"/>
          <p:nvPr/>
        </p:nvSpPr>
        <p:spPr>
          <a:xfrm>
            <a:off x="4368800" y="728130"/>
            <a:ext cx="441146"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Salt</a:t>
            </a:r>
            <a:endParaRPr lang="en-US" sz="1200" b="1" dirty="0">
              <a:latin typeface="Times New Roman" pitchFamily="18" charset="0"/>
              <a:cs typeface="Times New Roman" pitchFamily="18" charset="0"/>
            </a:endParaRPr>
          </a:p>
        </p:txBody>
      </p:sp>
      <p:pic>
        <p:nvPicPr>
          <p:cNvPr id="1029" name="Picture 5"/>
          <p:cNvPicPr>
            <a:picLocks noChangeAspect="1" noChangeArrowheads="1"/>
          </p:cNvPicPr>
          <p:nvPr/>
        </p:nvPicPr>
        <p:blipFill>
          <a:blip r:embed="rId4"/>
          <a:srcRect/>
          <a:stretch>
            <a:fillRect/>
          </a:stretch>
        </p:blipFill>
        <p:spPr bwMode="auto">
          <a:xfrm>
            <a:off x="3276600" y="1295400"/>
            <a:ext cx="1981200" cy="4876800"/>
          </a:xfrm>
          <a:prstGeom prst="rect">
            <a:avLst/>
          </a:prstGeom>
          <a:noFill/>
          <a:ln w="9525">
            <a:noFill/>
            <a:miter lim="800000"/>
            <a:headEnd/>
            <a:tailEnd/>
          </a:ln>
          <a:effectLst/>
        </p:spPr>
      </p:pic>
      <p:pic>
        <p:nvPicPr>
          <p:cNvPr id="1031" name="Picture 7"/>
          <p:cNvPicPr>
            <a:picLocks noChangeAspect="1" noChangeArrowheads="1"/>
          </p:cNvPicPr>
          <p:nvPr/>
        </p:nvPicPr>
        <p:blipFill>
          <a:blip r:embed="rId5"/>
          <a:srcRect/>
          <a:stretch>
            <a:fillRect/>
          </a:stretch>
        </p:blipFill>
        <p:spPr bwMode="auto">
          <a:xfrm>
            <a:off x="5486400" y="1143001"/>
            <a:ext cx="2209800" cy="4930016"/>
          </a:xfrm>
          <a:prstGeom prst="rect">
            <a:avLst/>
          </a:prstGeom>
          <a:noFill/>
          <a:ln w="9525">
            <a:noFill/>
            <a:miter lim="800000"/>
            <a:headEnd/>
            <a:tailEnd/>
          </a:ln>
          <a:effectLst/>
        </p:spPr>
      </p:pic>
      <p:sp>
        <p:nvSpPr>
          <p:cNvPr id="10" name="TextBox 9"/>
          <p:cNvSpPr txBox="1"/>
          <p:nvPr/>
        </p:nvSpPr>
        <p:spPr>
          <a:xfrm>
            <a:off x="6451603" y="736597"/>
            <a:ext cx="736548"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Drought</a:t>
            </a:r>
            <a:endParaRPr lang="en-US" sz="1200" b="1" dirty="0">
              <a:latin typeface="Times New Roman" pitchFamily="18" charset="0"/>
              <a:cs typeface="Times New Roman" pitchFamily="18" charset="0"/>
            </a:endParaRPr>
          </a:p>
        </p:txBody>
      </p:sp>
      <p:sp>
        <p:nvSpPr>
          <p:cNvPr id="11" name="TextBox 10"/>
          <p:cNvSpPr txBox="1"/>
          <p:nvPr/>
        </p:nvSpPr>
        <p:spPr>
          <a:xfrm>
            <a:off x="228600" y="152401"/>
            <a:ext cx="1349280" cy="307777"/>
          </a:xfrm>
          <a:prstGeom prst="rect">
            <a:avLst/>
          </a:prstGeom>
          <a:noFill/>
        </p:spPr>
        <p:txBody>
          <a:bodyPr wrap="none" rtlCol="0">
            <a:spAutoFit/>
          </a:bodyPr>
          <a:lstStyle/>
          <a:p>
            <a:r>
              <a:rPr lang="en-US" sz="1400" b="1" dirty="0" smtClean="0">
                <a:latin typeface="Times New Roman" pitchFamily="18" charset="0"/>
                <a:cs typeface="Times New Roman" pitchFamily="18" charset="0"/>
              </a:rPr>
              <a:t>RAV subfamily</a:t>
            </a:r>
            <a:endParaRPr lang="en-US" sz="1400" b="1" dirty="0">
              <a:latin typeface="Times New Roman" pitchFamily="18" charset="0"/>
              <a:cs typeface="Times New Roman" pitchFamily="18" charset="0"/>
            </a:endParaRPr>
          </a:p>
        </p:txBody>
      </p:sp>
      <p:sp>
        <p:nvSpPr>
          <p:cNvPr id="12" name="TextBox 11"/>
          <p:cNvSpPr txBox="1"/>
          <p:nvPr/>
        </p:nvSpPr>
        <p:spPr>
          <a:xfrm>
            <a:off x="6629400" y="6428601"/>
            <a:ext cx="257519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Figure S8. Thamil Arasan </a:t>
            </a:r>
            <a:r>
              <a:rPr lang="en-US" sz="1200" b="1" i="1" dirty="0" smtClean="0">
                <a:latin typeface="Times New Roman" pitchFamily="18" charset="0"/>
                <a:cs typeface="Times New Roman" pitchFamily="18" charset="0"/>
              </a:rPr>
              <a:t>et al</a:t>
            </a:r>
            <a:r>
              <a:rPr lang="en-US" sz="1200" b="1" dirty="0" smtClean="0">
                <a:latin typeface="Times New Roman" pitchFamily="18" charset="0"/>
                <a:cs typeface="Times New Roman" pitchFamily="18" charset="0"/>
              </a:rPr>
              <a:t>. 2014</a:t>
            </a:r>
            <a:endParaRPr lang="en-US" sz="1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0" y="152401"/>
            <a:ext cx="500458"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Cold</a:t>
            </a:r>
            <a:endParaRPr lang="en-US" sz="1200" b="1" dirty="0">
              <a:latin typeface="Times New Roman" pitchFamily="18" charset="0"/>
              <a:cs typeface="Times New Roman" pitchFamily="18" charset="0"/>
            </a:endParaRPr>
          </a:p>
        </p:txBody>
      </p:sp>
      <p:sp>
        <p:nvSpPr>
          <p:cNvPr id="4" name="TextBox 3"/>
          <p:cNvSpPr txBox="1"/>
          <p:nvPr/>
        </p:nvSpPr>
        <p:spPr>
          <a:xfrm>
            <a:off x="0" y="1"/>
            <a:ext cx="1314784" cy="307777"/>
          </a:xfrm>
          <a:prstGeom prst="rect">
            <a:avLst/>
          </a:prstGeom>
          <a:noFill/>
        </p:spPr>
        <p:txBody>
          <a:bodyPr wrap="none" rtlCol="0">
            <a:spAutoFit/>
          </a:bodyPr>
          <a:lstStyle/>
          <a:p>
            <a:r>
              <a:rPr lang="en-US" sz="1400" b="1" dirty="0" smtClean="0">
                <a:latin typeface="Times New Roman" pitchFamily="18" charset="0"/>
                <a:cs typeface="Times New Roman" pitchFamily="18" charset="0"/>
              </a:rPr>
              <a:t>AP2 subfamily</a:t>
            </a:r>
            <a:endParaRPr lang="en-US" sz="1400" b="1" dirty="0">
              <a:latin typeface="Times New Roman" pitchFamily="18" charset="0"/>
              <a:cs typeface="Times New Roman" pitchFamily="18" charset="0"/>
            </a:endParaRPr>
          </a:p>
        </p:txBody>
      </p:sp>
      <p:sp>
        <p:nvSpPr>
          <p:cNvPr id="5" name="TextBox 4"/>
          <p:cNvSpPr txBox="1"/>
          <p:nvPr/>
        </p:nvSpPr>
        <p:spPr>
          <a:xfrm>
            <a:off x="3962400" y="228601"/>
            <a:ext cx="441146"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Salt</a:t>
            </a:r>
            <a:endParaRPr lang="en-US" sz="1200" b="1" dirty="0">
              <a:latin typeface="Times New Roman" pitchFamily="18" charset="0"/>
              <a:cs typeface="Times New Roman" pitchFamily="18" charset="0"/>
            </a:endParaRPr>
          </a:p>
        </p:txBody>
      </p:sp>
      <p:sp>
        <p:nvSpPr>
          <p:cNvPr id="6" name="TextBox 5"/>
          <p:cNvSpPr txBox="1"/>
          <p:nvPr/>
        </p:nvSpPr>
        <p:spPr>
          <a:xfrm>
            <a:off x="7086600" y="152401"/>
            <a:ext cx="736548"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Drought</a:t>
            </a:r>
            <a:endParaRPr lang="en-US" sz="1200"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152401" y="457200"/>
            <a:ext cx="2374900" cy="638175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2819401" y="476250"/>
            <a:ext cx="2374900" cy="6381750"/>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5867401" y="476250"/>
            <a:ext cx="2374900" cy="6381750"/>
          </a:xfrm>
          <a:prstGeom prst="rect">
            <a:avLst/>
          </a:prstGeom>
          <a:noFill/>
          <a:ln w="9525">
            <a:noFill/>
            <a:miter lim="800000"/>
            <a:headEnd/>
            <a:tailEnd/>
          </a:ln>
          <a:effectLst/>
        </p:spPr>
      </p:pic>
      <p:sp>
        <p:nvSpPr>
          <p:cNvPr id="9" name="TextBox 8"/>
          <p:cNvSpPr txBox="1"/>
          <p:nvPr/>
        </p:nvSpPr>
        <p:spPr>
          <a:xfrm rot="16200000">
            <a:off x="7641704" y="5249303"/>
            <a:ext cx="257519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Figure S9. Thamil Arasan </a:t>
            </a:r>
            <a:r>
              <a:rPr lang="en-US" sz="1200" b="1" i="1" dirty="0" smtClean="0">
                <a:latin typeface="Times New Roman" pitchFamily="18" charset="0"/>
                <a:cs typeface="Times New Roman" pitchFamily="18" charset="0"/>
              </a:rPr>
              <a:t>et al</a:t>
            </a:r>
            <a:r>
              <a:rPr lang="en-US" sz="1200" b="1" dirty="0" smtClean="0">
                <a:latin typeface="Times New Roman" pitchFamily="18" charset="0"/>
                <a:cs typeface="Times New Roman" pitchFamily="18" charset="0"/>
              </a:rPr>
              <a:t>. 2014</a:t>
            </a:r>
            <a:endParaRPr lang="en-US" sz="1200" b="1" dirty="0">
              <a:latin typeface="Times New Roman" pitchFamily="18" charset="0"/>
              <a:cs typeface="Times New Roman" pitchFamily="18" charset="0"/>
            </a:endParaRPr>
          </a:p>
        </p:txBody>
      </p:sp>
      <p:pic>
        <p:nvPicPr>
          <p:cNvPr id="10" name="Picture 3"/>
          <p:cNvPicPr>
            <a:picLocks noChangeAspect="1" noChangeArrowheads="1"/>
          </p:cNvPicPr>
          <p:nvPr/>
        </p:nvPicPr>
        <p:blipFill>
          <a:blip r:embed="rId5"/>
          <a:srcRect t="14035"/>
          <a:stretch>
            <a:fillRect/>
          </a:stretch>
        </p:blipFill>
        <p:spPr bwMode="auto">
          <a:xfrm>
            <a:off x="304800" y="685800"/>
            <a:ext cx="584199" cy="23079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D:\RESEARCH\PHD\CBF\B.olerecea\MSA\promoter fig.jpg"/>
          <p:cNvPicPr>
            <a:picLocks noChangeAspect="1" noChangeArrowheads="1"/>
          </p:cNvPicPr>
          <p:nvPr/>
        </p:nvPicPr>
        <p:blipFill>
          <a:blip r:embed="rId3" cstate="print"/>
          <a:srcRect b="2858"/>
          <a:stretch>
            <a:fillRect/>
          </a:stretch>
        </p:blipFill>
        <p:spPr bwMode="auto">
          <a:xfrm>
            <a:off x="0" y="333078"/>
            <a:ext cx="5105400" cy="2257722"/>
          </a:xfrm>
          <a:prstGeom prst="rect">
            <a:avLst/>
          </a:prstGeom>
          <a:noFill/>
        </p:spPr>
      </p:pic>
      <p:pic>
        <p:nvPicPr>
          <p:cNvPr id="80898" name="Picture 2" descr="D:\RESEARCH\PHD\CBF\B.olerecea\Version\cbf seq structure.jpg"/>
          <p:cNvPicPr>
            <a:picLocks noChangeAspect="1" noChangeArrowheads="1"/>
          </p:cNvPicPr>
          <p:nvPr/>
        </p:nvPicPr>
        <p:blipFill>
          <a:blip r:embed="rId4"/>
          <a:srcRect/>
          <a:stretch>
            <a:fillRect/>
          </a:stretch>
        </p:blipFill>
        <p:spPr bwMode="auto">
          <a:xfrm>
            <a:off x="5257801" y="304800"/>
            <a:ext cx="3591679" cy="1371600"/>
          </a:xfrm>
          <a:prstGeom prst="rect">
            <a:avLst/>
          </a:prstGeom>
          <a:noFill/>
        </p:spPr>
      </p:pic>
      <p:grpSp>
        <p:nvGrpSpPr>
          <p:cNvPr id="3" name="Group 24"/>
          <p:cNvGrpSpPr/>
          <p:nvPr/>
        </p:nvGrpSpPr>
        <p:grpSpPr>
          <a:xfrm>
            <a:off x="1" y="2791015"/>
            <a:ext cx="4800599" cy="1727200"/>
            <a:chOff x="239776" y="2528236"/>
            <a:chExt cx="8675625" cy="3072464"/>
          </a:xfrm>
        </p:grpSpPr>
        <p:pic>
          <p:nvPicPr>
            <p:cNvPr id="65" name="Picture 2"/>
            <p:cNvPicPr>
              <a:picLocks noChangeAspect="1" noChangeArrowheads="1"/>
            </p:cNvPicPr>
            <p:nvPr/>
          </p:nvPicPr>
          <p:blipFill>
            <a:blip r:embed="rId5"/>
            <a:srcRect l="30625" t="22037" r="35625" b="68704"/>
            <a:stretch>
              <a:fillRect/>
            </a:stretch>
          </p:blipFill>
          <p:spPr bwMode="auto">
            <a:xfrm>
              <a:off x="239776" y="2895600"/>
              <a:ext cx="4565904" cy="704615"/>
            </a:xfrm>
            <a:prstGeom prst="rect">
              <a:avLst/>
            </a:prstGeom>
            <a:noFill/>
            <a:ln w="9525">
              <a:noFill/>
              <a:miter lim="800000"/>
              <a:headEnd/>
              <a:tailEnd/>
            </a:ln>
            <a:effectLst/>
          </p:spPr>
        </p:pic>
        <p:grpSp>
          <p:nvGrpSpPr>
            <p:cNvPr id="4" name="Group 12"/>
            <p:cNvGrpSpPr/>
            <p:nvPr/>
          </p:nvGrpSpPr>
          <p:grpSpPr>
            <a:xfrm>
              <a:off x="1045464" y="3855720"/>
              <a:ext cx="6889496" cy="716280"/>
              <a:chOff x="996696" y="1112520"/>
              <a:chExt cx="6889496" cy="716280"/>
            </a:xfrm>
          </p:grpSpPr>
          <p:pic>
            <p:nvPicPr>
              <p:cNvPr id="83" name="Picture 4"/>
              <p:cNvPicPr>
                <a:picLocks noChangeAspect="1" noChangeArrowheads="1"/>
              </p:cNvPicPr>
              <p:nvPr/>
            </p:nvPicPr>
            <p:blipFill>
              <a:blip r:embed="rId5"/>
              <a:srcRect l="36875" t="53333" r="35000" b="36667"/>
              <a:stretch>
                <a:fillRect/>
              </a:stretch>
            </p:blipFill>
            <p:spPr bwMode="auto">
              <a:xfrm>
                <a:off x="996696" y="1127760"/>
                <a:ext cx="3505200" cy="701040"/>
              </a:xfrm>
              <a:prstGeom prst="rect">
                <a:avLst/>
              </a:prstGeom>
              <a:noFill/>
              <a:ln w="9525">
                <a:noFill/>
                <a:miter lim="800000"/>
                <a:headEnd/>
                <a:tailEnd/>
              </a:ln>
              <a:effectLst/>
            </p:spPr>
          </p:pic>
          <p:pic>
            <p:nvPicPr>
              <p:cNvPr id="84" name="Picture 5"/>
              <p:cNvPicPr>
                <a:picLocks noChangeAspect="1" noChangeArrowheads="1"/>
              </p:cNvPicPr>
              <p:nvPr/>
            </p:nvPicPr>
            <p:blipFill>
              <a:blip r:embed="rId5"/>
              <a:srcRect l="36875" t="68889" r="35000" b="21111"/>
              <a:stretch>
                <a:fillRect/>
              </a:stretch>
            </p:blipFill>
            <p:spPr bwMode="auto">
              <a:xfrm>
                <a:off x="4457192" y="1112520"/>
                <a:ext cx="3429000" cy="685800"/>
              </a:xfrm>
              <a:prstGeom prst="rect">
                <a:avLst/>
              </a:prstGeom>
              <a:noFill/>
              <a:ln w="9525">
                <a:noFill/>
                <a:miter lim="800000"/>
                <a:headEnd/>
                <a:tailEnd/>
              </a:ln>
              <a:effectLst/>
            </p:spPr>
          </p:pic>
        </p:grpSp>
        <p:grpSp>
          <p:nvGrpSpPr>
            <p:cNvPr id="5" name="Group 13"/>
            <p:cNvGrpSpPr/>
            <p:nvPr/>
          </p:nvGrpSpPr>
          <p:grpSpPr>
            <a:xfrm>
              <a:off x="1143000" y="4840224"/>
              <a:ext cx="7772401" cy="722376"/>
              <a:chOff x="990600" y="1944624"/>
              <a:chExt cx="8238745" cy="749808"/>
            </a:xfrm>
          </p:grpSpPr>
          <p:pic>
            <p:nvPicPr>
              <p:cNvPr id="80" name="Picture 7"/>
              <p:cNvPicPr>
                <a:picLocks noChangeAspect="1" noChangeArrowheads="1"/>
              </p:cNvPicPr>
              <p:nvPr/>
            </p:nvPicPr>
            <p:blipFill>
              <a:blip r:embed="rId6"/>
              <a:srcRect l="36875" t="48889" r="35000" b="41111"/>
              <a:stretch>
                <a:fillRect/>
              </a:stretch>
            </p:blipFill>
            <p:spPr bwMode="auto">
              <a:xfrm>
                <a:off x="990600" y="1962912"/>
                <a:ext cx="3657600" cy="731520"/>
              </a:xfrm>
              <a:prstGeom prst="rect">
                <a:avLst/>
              </a:prstGeom>
              <a:noFill/>
              <a:ln w="9525">
                <a:noFill/>
                <a:miter lim="800000"/>
                <a:headEnd/>
                <a:tailEnd/>
              </a:ln>
              <a:effectLst/>
            </p:spPr>
          </p:pic>
          <p:pic>
            <p:nvPicPr>
              <p:cNvPr id="81" name="Picture 8"/>
              <p:cNvPicPr>
                <a:picLocks noChangeAspect="1" noChangeArrowheads="1"/>
              </p:cNvPicPr>
              <p:nvPr/>
            </p:nvPicPr>
            <p:blipFill>
              <a:blip r:embed="rId6"/>
              <a:srcRect l="36875" t="64444" r="35625" b="25556"/>
              <a:stretch>
                <a:fillRect/>
              </a:stretch>
            </p:blipFill>
            <p:spPr bwMode="auto">
              <a:xfrm>
                <a:off x="4599432" y="1944624"/>
                <a:ext cx="3531616" cy="722376"/>
              </a:xfrm>
              <a:prstGeom prst="rect">
                <a:avLst/>
              </a:prstGeom>
              <a:noFill/>
              <a:ln w="9525">
                <a:noFill/>
                <a:miter lim="800000"/>
                <a:headEnd/>
                <a:tailEnd/>
              </a:ln>
              <a:effectLst/>
            </p:spPr>
          </p:pic>
          <p:pic>
            <p:nvPicPr>
              <p:cNvPr id="82" name="Picture 9"/>
              <p:cNvPicPr>
                <a:picLocks noChangeAspect="1" noChangeArrowheads="1"/>
              </p:cNvPicPr>
              <p:nvPr/>
            </p:nvPicPr>
            <p:blipFill>
              <a:blip r:embed="rId7"/>
              <a:srcRect l="36875" t="21569" r="54375" b="68889"/>
              <a:stretch>
                <a:fillRect/>
              </a:stretch>
            </p:blipFill>
            <p:spPr bwMode="auto">
              <a:xfrm>
                <a:off x="8141208" y="1956816"/>
                <a:ext cx="1088137" cy="667512"/>
              </a:xfrm>
              <a:prstGeom prst="rect">
                <a:avLst/>
              </a:prstGeom>
              <a:noFill/>
              <a:ln w="9525">
                <a:noFill/>
                <a:miter lim="800000"/>
                <a:headEnd/>
                <a:tailEnd/>
              </a:ln>
              <a:effectLst/>
            </p:spPr>
          </p:pic>
        </p:grpSp>
        <p:pic>
          <p:nvPicPr>
            <p:cNvPr id="68" name="Picture 10"/>
            <p:cNvPicPr>
              <a:picLocks noChangeAspect="1" noChangeArrowheads="1"/>
            </p:cNvPicPr>
            <p:nvPr/>
          </p:nvPicPr>
          <p:blipFill>
            <a:blip r:embed="rId8"/>
            <a:srcRect l="36875" t="37778" r="35625" b="52778"/>
            <a:stretch>
              <a:fillRect/>
            </a:stretch>
          </p:blipFill>
          <p:spPr bwMode="auto">
            <a:xfrm>
              <a:off x="4807792" y="2895600"/>
              <a:ext cx="3648974" cy="704915"/>
            </a:xfrm>
            <a:prstGeom prst="rect">
              <a:avLst/>
            </a:prstGeom>
            <a:noFill/>
            <a:ln w="9525">
              <a:noFill/>
              <a:miter lim="800000"/>
              <a:headEnd/>
              <a:tailEnd/>
            </a:ln>
            <a:effectLst/>
          </p:spPr>
        </p:pic>
        <p:sp>
          <p:nvSpPr>
            <p:cNvPr id="69" name="Flowchart: Connector 68"/>
            <p:cNvSpPr/>
            <p:nvPr/>
          </p:nvSpPr>
          <p:spPr>
            <a:xfrm>
              <a:off x="6233160" y="3642360"/>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Times New Roman" pitchFamily="18" charset="0"/>
                <a:cs typeface="Times New Roman" pitchFamily="18" charset="0"/>
              </a:endParaRPr>
            </a:p>
          </p:txBody>
        </p:sp>
        <p:sp>
          <p:nvSpPr>
            <p:cNvPr id="70" name="Diamond 69"/>
            <p:cNvSpPr/>
            <p:nvPr/>
          </p:nvSpPr>
          <p:spPr>
            <a:xfrm>
              <a:off x="2186940" y="3619500"/>
              <a:ext cx="76200" cy="762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latin typeface="Times New Roman" pitchFamily="18" charset="0"/>
                <a:cs typeface="Times New Roman" pitchFamily="18" charset="0"/>
              </a:endParaRPr>
            </a:p>
          </p:txBody>
        </p:sp>
        <p:sp>
          <p:nvSpPr>
            <p:cNvPr id="71" name="Diamond 70"/>
            <p:cNvSpPr/>
            <p:nvPr/>
          </p:nvSpPr>
          <p:spPr>
            <a:xfrm>
              <a:off x="2606040" y="5524500"/>
              <a:ext cx="76200" cy="762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latin typeface="Times New Roman" pitchFamily="18" charset="0"/>
                <a:cs typeface="Times New Roman" pitchFamily="18" charset="0"/>
              </a:endParaRPr>
            </a:p>
          </p:txBody>
        </p:sp>
        <p:sp>
          <p:nvSpPr>
            <p:cNvPr id="72" name="TextBox 71"/>
            <p:cNvSpPr txBox="1"/>
            <p:nvPr/>
          </p:nvSpPr>
          <p:spPr>
            <a:xfrm>
              <a:off x="4572000" y="2553814"/>
              <a:ext cx="340064" cy="295840"/>
            </a:xfrm>
            <a:prstGeom prst="rect">
              <a:avLst/>
            </a:prstGeom>
            <a:noFill/>
          </p:spPr>
          <p:txBody>
            <a:bodyPr wrap="none" rtlCol="0">
              <a:spAutoFit/>
            </a:bodyPr>
            <a:lstStyle/>
            <a:p>
              <a:r>
                <a:rPr lang="en-US" sz="800" b="1" dirty="0" smtClean="0">
                  <a:latin typeface="Times New Roman" pitchFamily="18" charset="0"/>
                  <a:cs typeface="Times New Roman" pitchFamily="18" charset="0"/>
                </a:rPr>
                <a:t>a</a:t>
              </a:r>
              <a:endParaRPr lang="en-US" sz="800" b="1" dirty="0">
                <a:latin typeface="Times New Roman" pitchFamily="18" charset="0"/>
                <a:cs typeface="Times New Roman" pitchFamily="18" charset="0"/>
              </a:endParaRPr>
            </a:p>
          </p:txBody>
        </p:sp>
        <p:cxnSp>
          <p:nvCxnSpPr>
            <p:cNvPr id="73" name="Straight Connector 72"/>
            <p:cNvCxnSpPr/>
            <p:nvPr/>
          </p:nvCxnSpPr>
          <p:spPr>
            <a:xfrm>
              <a:off x="4160520" y="2855912"/>
              <a:ext cx="128016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743200" y="3832860"/>
              <a:ext cx="4572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2870210" y="3536754"/>
              <a:ext cx="349306" cy="295840"/>
            </a:xfrm>
            <a:prstGeom prst="rect">
              <a:avLst/>
            </a:prstGeom>
            <a:noFill/>
          </p:spPr>
          <p:txBody>
            <a:bodyPr wrap="none" rtlCol="0">
              <a:spAutoFit/>
            </a:bodyPr>
            <a:lstStyle/>
            <a:p>
              <a:r>
                <a:rPr lang="en-US" sz="800" b="1" dirty="0" smtClean="0">
                  <a:latin typeface="Times New Roman" pitchFamily="18" charset="0"/>
                  <a:cs typeface="Times New Roman" pitchFamily="18" charset="0"/>
                </a:rPr>
                <a:t>b</a:t>
              </a:r>
              <a:endParaRPr lang="en-US" sz="800" b="1" dirty="0">
                <a:latin typeface="Times New Roman" pitchFamily="18" charset="0"/>
                <a:cs typeface="Times New Roman" pitchFamily="18" charset="0"/>
              </a:endParaRPr>
            </a:p>
          </p:txBody>
        </p:sp>
        <p:cxnSp>
          <p:nvCxnSpPr>
            <p:cNvPr id="76" name="Straight Connector 75"/>
            <p:cNvCxnSpPr/>
            <p:nvPr/>
          </p:nvCxnSpPr>
          <p:spPr>
            <a:xfrm>
              <a:off x="5501640" y="2863532"/>
              <a:ext cx="2926080" cy="1588"/>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1066800" y="3832860"/>
              <a:ext cx="1645920" cy="1588"/>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6748789" y="2528236"/>
              <a:ext cx="536434" cy="295840"/>
            </a:xfrm>
            <a:prstGeom prst="rect">
              <a:avLst/>
            </a:prstGeom>
            <a:noFill/>
          </p:spPr>
          <p:txBody>
            <a:bodyPr wrap="none" rtlCol="0">
              <a:spAutoFit/>
            </a:bodyPr>
            <a:lstStyle/>
            <a:p>
              <a:r>
                <a:rPr lang="en-US" sz="800" b="1" dirty="0" smtClean="0">
                  <a:latin typeface="Times New Roman" pitchFamily="18" charset="0"/>
                  <a:cs typeface="Times New Roman" pitchFamily="18" charset="0"/>
                </a:rPr>
                <a:t>AP2</a:t>
              </a:r>
              <a:endParaRPr lang="en-US" sz="800" b="1" dirty="0">
                <a:latin typeface="Times New Roman" pitchFamily="18" charset="0"/>
                <a:cs typeface="Times New Roman" pitchFamily="18" charset="0"/>
              </a:endParaRPr>
            </a:p>
          </p:txBody>
        </p:sp>
      </p:grpSp>
      <p:grpSp>
        <p:nvGrpSpPr>
          <p:cNvPr id="7" name="Group 54"/>
          <p:cNvGrpSpPr/>
          <p:nvPr/>
        </p:nvGrpSpPr>
        <p:grpSpPr>
          <a:xfrm>
            <a:off x="152400" y="5125043"/>
            <a:ext cx="6190407" cy="1123357"/>
            <a:chOff x="381000" y="3261357"/>
            <a:chExt cx="8229600" cy="1593365"/>
          </a:xfrm>
        </p:grpSpPr>
        <p:pic>
          <p:nvPicPr>
            <p:cNvPr id="47" name="Picture 11"/>
            <p:cNvPicPr>
              <a:picLocks noChangeAspect="1" noChangeArrowheads="1"/>
            </p:cNvPicPr>
            <p:nvPr/>
          </p:nvPicPr>
          <p:blipFill>
            <a:blip r:embed="rId9"/>
            <a:srcRect l="41875" t="37360" r="35625" b="52917"/>
            <a:stretch>
              <a:fillRect/>
            </a:stretch>
          </p:blipFill>
          <p:spPr bwMode="auto">
            <a:xfrm>
              <a:off x="1258102" y="3559004"/>
              <a:ext cx="3330611" cy="856612"/>
            </a:xfrm>
            <a:prstGeom prst="rect">
              <a:avLst/>
            </a:prstGeom>
            <a:noFill/>
            <a:ln w="9525">
              <a:noFill/>
              <a:miter lim="800000"/>
              <a:headEnd/>
              <a:tailEnd/>
            </a:ln>
            <a:effectLst/>
          </p:spPr>
        </p:pic>
        <p:pic>
          <p:nvPicPr>
            <p:cNvPr id="48" name="Picture 12"/>
            <p:cNvPicPr>
              <a:picLocks noChangeAspect="1" noChangeArrowheads="1"/>
            </p:cNvPicPr>
            <p:nvPr/>
          </p:nvPicPr>
          <p:blipFill>
            <a:blip r:embed="rId9"/>
            <a:srcRect l="30625" t="21667" r="63750" b="68889"/>
            <a:stretch>
              <a:fillRect/>
            </a:stretch>
          </p:blipFill>
          <p:spPr bwMode="auto">
            <a:xfrm>
              <a:off x="381000" y="3567365"/>
              <a:ext cx="815746" cy="815241"/>
            </a:xfrm>
            <a:prstGeom prst="rect">
              <a:avLst/>
            </a:prstGeom>
            <a:noFill/>
            <a:ln w="9525">
              <a:noFill/>
              <a:miter lim="800000"/>
              <a:headEnd/>
              <a:tailEnd/>
            </a:ln>
            <a:effectLst/>
          </p:spPr>
        </p:pic>
        <p:pic>
          <p:nvPicPr>
            <p:cNvPr id="49" name="Picture 13"/>
            <p:cNvPicPr>
              <a:picLocks noChangeAspect="1" noChangeArrowheads="1"/>
            </p:cNvPicPr>
            <p:nvPr/>
          </p:nvPicPr>
          <p:blipFill>
            <a:blip r:embed="rId9"/>
            <a:srcRect l="36875" t="53333" r="35625" b="36707"/>
            <a:stretch>
              <a:fillRect/>
            </a:stretch>
          </p:blipFill>
          <p:spPr bwMode="auto">
            <a:xfrm>
              <a:off x="4647977" y="3567366"/>
              <a:ext cx="3962623" cy="854259"/>
            </a:xfrm>
            <a:prstGeom prst="rect">
              <a:avLst/>
            </a:prstGeom>
            <a:noFill/>
            <a:ln w="9525">
              <a:noFill/>
              <a:miter lim="800000"/>
              <a:headEnd/>
              <a:tailEnd/>
            </a:ln>
            <a:effectLst/>
          </p:spPr>
        </p:pic>
        <p:sp>
          <p:nvSpPr>
            <p:cNvPr id="50" name="TextBox 49"/>
            <p:cNvSpPr txBox="1"/>
            <p:nvPr/>
          </p:nvSpPr>
          <p:spPr>
            <a:xfrm>
              <a:off x="1319738" y="3261357"/>
              <a:ext cx="1033986" cy="305585"/>
            </a:xfrm>
            <a:prstGeom prst="rect">
              <a:avLst/>
            </a:prstGeom>
            <a:noFill/>
          </p:spPr>
          <p:txBody>
            <a:bodyPr wrap="none" rtlCol="0">
              <a:spAutoFit/>
            </a:bodyPr>
            <a:lstStyle/>
            <a:p>
              <a:r>
                <a:rPr lang="en-US" sz="800" b="1" dirty="0" smtClean="0">
                  <a:latin typeface="Times New Roman" pitchFamily="18" charset="0"/>
                  <a:cs typeface="Times New Roman" pitchFamily="18" charset="0"/>
                </a:rPr>
                <a:t>YRG element</a:t>
              </a:r>
              <a:endParaRPr lang="en-US" sz="800" b="1" dirty="0">
                <a:latin typeface="Times New Roman" pitchFamily="18" charset="0"/>
                <a:cs typeface="Times New Roman" pitchFamily="18" charset="0"/>
              </a:endParaRPr>
            </a:p>
          </p:txBody>
        </p:sp>
        <p:cxnSp>
          <p:nvCxnSpPr>
            <p:cNvPr id="51" name="Straight Connector 50"/>
            <p:cNvCxnSpPr/>
            <p:nvPr/>
          </p:nvCxnSpPr>
          <p:spPr>
            <a:xfrm>
              <a:off x="1395630" y="3514689"/>
              <a:ext cx="1920139"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509358" y="3522862"/>
              <a:ext cx="3271348"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453225" y="3268387"/>
              <a:ext cx="1123490" cy="305585"/>
            </a:xfrm>
            <a:prstGeom prst="rect">
              <a:avLst/>
            </a:prstGeom>
            <a:noFill/>
          </p:spPr>
          <p:txBody>
            <a:bodyPr wrap="none" rtlCol="0">
              <a:spAutoFit/>
            </a:bodyPr>
            <a:lstStyle/>
            <a:p>
              <a:r>
                <a:rPr lang="en-US" sz="800" b="1" dirty="0" smtClean="0">
                  <a:latin typeface="Times New Roman" pitchFamily="18" charset="0"/>
                  <a:cs typeface="Times New Roman" pitchFamily="18" charset="0"/>
                </a:rPr>
                <a:t>RAYD element</a:t>
              </a:r>
              <a:endParaRPr lang="en-US" sz="800" b="1" dirty="0">
                <a:latin typeface="Times New Roman" pitchFamily="18" charset="0"/>
                <a:cs typeface="Times New Roman" pitchFamily="18" charset="0"/>
              </a:endParaRPr>
            </a:p>
          </p:txBody>
        </p:sp>
        <p:cxnSp>
          <p:nvCxnSpPr>
            <p:cNvPr id="54" name="Straight Connector 53"/>
            <p:cNvCxnSpPr/>
            <p:nvPr/>
          </p:nvCxnSpPr>
          <p:spPr>
            <a:xfrm>
              <a:off x="4343400" y="4476528"/>
              <a:ext cx="1371600"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4698979" y="4419596"/>
              <a:ext cx="682363" cy="305585"/>
            </a:xfrm>
            <a:prstGeom prst="rect">
              <a:avLst/>
            </a:prstGeom>
            <a:noFill/>
          </p:spPr>
          <p:txBody>
            <a:bodyPr wrap="none" rtlCol="0">
              <a:spAutoFit/>
            </a:bodyPr>
            <a:lstStyle/>
            <a:p>
              <a:r>
                <a:rPr lang="el-GR" sz="800" b="1" dirty="0" smtClean="0">
                  <a:latin typeface="Times New Roman" pitchFamily="18" charset="0"/>
                  <a:cs typeface="Times New Roman" pitchFamily="18" charset="0"/>
                </a:rPr>
                <a:t>α</a:t>
              </a:r>
              <a:r>
                <a:rPr lang="en-US" sz="800" b="1" dirty="0" smtClean="0">
                  <a:latin typeface="Times New Roman" pitchFamily="18" charset="0"/>
                  <a:cs typeface="Times New Roman" pitchFamily="18" charset="0"/>
                </a:rPr>
                <a:t>- helix</a:t>
              </a:r>
              <a:endParaRPr lang="en-US" sz="800" b="1" dirty="0">
                <a:latin typeface="Times New Roman" pitchFamily="18" charset="0"/>
                <a:cs typeface="Times New Roman" pitchFamily="18" charset="0"/>
              </a:endParaRPr>
            </a:p>
          </p:txBody>
        </p:sp>
        <p:sp>
          <p:nvSpPr>
            <p:cNvPr id="56" name="Right Arrow 55"/>
            <p:cNvSpPr/>
            <p:nvPr/>
          </p:nvSpPr>
          <p:spPr>
            <a:xfrm>
              <a:off x="1303020" y="4427220"/>
              <a:ext cx="381000" cy="152400"/>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Times New Roman" pitchFamily="18" charset="0"/>
                <a:cs typeface="Times New Roman" pitchFamily="18" charset="0"/>
              </a:endParaRPr>
            </a:p>
          </p:txBody>
        </p:sp>
        <p:sp>
          <p:nvSpPr>
            <p:cNvPr id="58" name="TextBox 57"/>
            <p:cNvSpPr txBox="1"/>
            <p:nvPr/>
          </p:nvSpPr>
          <p:spPr>
            <a:xfrm>
              <a:off x="1135379" y="4533896"/>
              <a:ext cx="750557" cy="305585"/>
            </a:xfrm>
            <a:prstGeom prst="rect">
              <a:avLst/>
            </a:prstGeom>
            <a:noFill/>
          </p:spPr>
          <p:txBody>
            <a:bodyPr wrap="none" rtlCol="0">
              <a:spAutoFit/>
            </a:bodyPr>
            <a:lstStyle/>
            <a:p>
              <a:r>
                <a:rPr lang="en-US" sz="800" b="1" dirty="0" smtClean="0">
                  <a:latin typeface="Times New Roman" pitchFamily="18" charset="0"/>
                  <a:cs typeface="Times New Roman" pitchFamily="18" charset="0"/>
                </a:rPr>
                <a:t>Strand 1</a:t>
              </a:r>
              <a:endParaRPr lang="en-US" sz="800" b="1" dirty="0">
                <a:latin typeface="Times New Roman" pitchFamily="18" charset="0"/>
                <a:cs typeface="Times New Roman" pitchFamily="18" charset="0"/>
              </a:endParaRPr>
            </a:p>
          </p:txBody>
        </p:sp>
        <p:sp>
          <p:nvSpPr>
            <p:cNvPr id="59" name="TextBox 58"/>
            <p:cNvSpPr txBox="1"/>
            <p:nvPr/>
          </p:nvSpPr>
          <p:spPr>
            <a:xfrm>
              <a:off x="2283768" y="4539136"/>
              <a:ext cx="750557" cy="305585"/>
            </a:xfrm>
            <a:prstGeom prst="rect">
              <a:avLst/>
            </a:prstGeom>
            <a:noFill/>
          </p:spPr>
          <p:txBody>
            <a:bodyPr wrap="none" rtlCol="0">
              <a:spAutoFit/>
            </a:bodyPr>
            <a:lstStyle/>
            <a:p>
              <a:r>
                <a:rPr lang="en-US" sz="800" b="1" dirty="0" smtClean="0">
                  <a:latin typeface="Times New Roman" pitchFamily="18" charset="0"/>
                  <a:cs typeface="Times New Roman" pitchFamily="18" charset="0"/>
                </a:rPr>
                <a:t>Strand 2</a:t>
              </a:r>
              <a:endParaRPr lang="en-US" sz="800" b="1" dirty="0">
                <a:latin typeface="Times New Roman" pitchFamily="18" charset="0"/>
                <a:cs typeface="Times New Roman" pitchFamily="18" charset="0"/>
              </a:endParaRPr>
            </a:p>
          </p:txBody>
        </p:sp>
        <p:sp>
          <p:nvSpPr>
            <p:cNvPr id="60" name="TextBox 59"/>
            <p:cNvSpPr txBox="1"/>
            <p:nvPr/>
          </p:nvSpPr>
          <p:spPr>
            <a:xfrm>
              <a:off x="3352799" y="4549137"/>
              <a:ext cx="750557" cy="305585"/>
            </a:xfrm>
            <a:prstGeom prst="rect">
              <a:avLst/>
            </a:prstGeom>
            <a:noFill/>
          </p:spPr>
          <p:txBody>
            <a:bodyPr wrap="none" rtlCol="0">
              <a:spAutoFit/>
            </a:bodyPr>
            <a:lstStyle/>
            <a:p>
              <a:r>
                <a:rPr lang="en-US" sz="800" b="1" dirty="0" smtClean="0">
                  <a:latin typeface="Times New Roman" pitchFamily="18" charset="0"/>
                  <a:cs typeface="Times New Roman" pitchFamily="18" charset="0"/>
                </a:rPr>
                <a:t>Strand 3</a:t>
              </a:r>
              <a:endParaRPr lang="en-US" sz="800" b="1" dirty="0">
                <a:latin typeface="Times New Roman" pitchFamily="18" charset="0"/>
                <a:cs typeface="Times New Roman" pitchFamily="18" charset="0"/>
              </a:endParaRPr>
            </a:p>
          </p:txBody>
        </p:sp>
        <p:sp>
          <p:nvSpPr>
            <p:cNvPr id="61" name="Right Arrow 60"/>
            <p:cNvSpPr/>
            <p:nvPr/>
          </p:nvSpPr>
          <p:spPr>
            <a:xfrm>
              <a:off x="2407920" y="4442460"/>
              <a:ext cx="381000" cy="152400"/>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Times New Roman" pitchFamily="18" charset="0"/>
                <a:cs typeface="Times New Roman" pitchFamily="18" charset="0"/>
              </a:endParaRPr>
            </a:p>
          </p:txBody>
        </p:sp>
        <p:sp>
          <p:nvSpPr>
            <p:cNvPr id="62" name="Right Arrow 61"/>
            <p:cNvSpPr/>
            <p:nvPr/>
          </p:nvSpPr>
          <p:spPr>
            <a:xfrm>
              <a:off x="3497580" y="4450080"/>
              <a:ext cx="381000" cy="152400"/>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Times New Roman" pitchFamily="18" charset="0"/>
                <a:cs typeface="Times New Roman" pitchFamily="18" charset="0"/>
              </a:endParaRPr>
            </a:p>
          </p:txBody>
        </p:sp>
      </p:grpSp>
      <p:grpSp>
        <p:nvGrpSpPr>
          <p:cNvPr id="8" name="Group 42"/>
          <p:cNvGrpSpPr/>
          <p:nvPr/>
        </p:nvGrpSpPr>
        <p:grpSpPr>
          <a:xfrm>
            <a:off x="4912360" y="2812231"/>
            <a:ext cx="4231640" cy="1889759"/>
            <a:chOff x="78399" y="542713"/>
            <a:chExt cx="8303601" cy="4435689"/>
          </a:xfrm>
        </p:grpSpPr>
        <p:pic>
          <p:nvPicPr>
            <p:cNvPr id="57" name="Picture 2" descr="http://npsa-pbil.ibcp.fr/tmp/f30fda8aa8be.sopma_state.gif"/>
            <p:cNvPicPr>
              <a:picLocks noChangeAspect="1" noChangeArrowheads="1"/>
            </p:cNvPicPr>
            <p:nvPr/>
          </p:nvPicPr>
          <p:blipFill>
            <a:blip r:embed="rId10"/>
            <a:srcRect l="2083" t="8333" r="1042"/>
            <a:stretch>
              <a:fillRect/>
            </a:stretch>
          </p:blipFill>
          <p:spPr bwMode="auto">
            <a:xfrm>
              <a:off x="1295400" y="2362201"/>
              <a:ext cx="7086600" cy="838201"/>
            </a:xfrm>
            <a:prstGeom prst="rect">
              <a:avLst/>
            </a:prstGeom>
            <a:noFill/>
          </p:spPr>
        </p:pic>
        <p:sp>
          <p:nvSpPr>
            <p:cNvPr id="63" name="TextBox 62"/>
            <p:cNvSpPr txBox="1"/>
            <p:nvPr/>
          </p:nvSpPr>
          <p:spPr>
            <a:xfrm>
              <a:off x="154596" y="2142912"/>
              <a:ext cx="1101561" cy="505695"/>
            </a:xfrm>
            <a:prstGeom prst="rect">
              <a:avLst/>
            </a:prstGeom>
            <a:noFill/>
          </p:spPr>
          <p:txBody>
            <a:bodyPr wrap="none" rtlCol="0">
              <a:spAutoFit/>
            </a:bodyPr>
            <a:lstStyle/>
            <a:p>
              <a:r>
                <a:rPr lang="en-US" sz="800" b="1" dirty="0" smtClean="0">
                  <a:latin typeface="Times New Roman" pitchFamily="18" charset="0"/>
                  <a:cs typeface="Times New Roman" pitchFamily="18" charset="0"/>
                </a:rPr>
                <a:t>BoCBF2</a:t>
              </a:r>
              <a:endParaRPr lang="en-US" sz="800" b="1" dirty="0">
                <a:latin typeface="Times New Roman" pitchFamily="18" charset="0"/>
                <a:cs typeface="Times New Roman" pitchFamily="18" charset="0"/>
              </a:endParaRPr>
            </a:p>
          </p:txBody>
        </p:sp>
        <p:pic>
          <p:nvPicPr>
            <p:cNvPr id="64" name="Picture 4" descr="http://npsa-pbil.ibcp.fr/tmp/3310016f6d12.sopma_state.gif"/>
            <p:cNvPicPr>
              <a:picLocks noChangeAspect="1" noChangeArrowheads="1"/>
            </p:cNvPicPr>
            <p:nvPr/>
          </p:nvPicPr>
          <p:blipFill>
            <a:blip r:embed="rId11"/>
            <a:srcRect l="2083" t="8333" r="2083"/>
            <a:stretch>
              <a:fillRect/>
            </a:stretch>
          </p:blipFill>
          <p:spPr bwMode="auto">
            <a:xfrm>
              <a:off x="1295400" y="685801"/>
              <a:ext cx="7010400" cy="838201"/>
            </a:xfrm>
            <a:prstGeom prst="rect">
              <a:avLst/>
            </a:prstGeom>
            <a:noFill/>
          </p:spPr>
        </p:pic>
        <p:sp>
          <p:nvSpPr>
            <p:cNvPr id="79" name="TextBox 78"/>
            <p:cNvSpPr txBox="1"/>
            <p:nvPr/>
          </p:nvSpPr>
          <p:spPr>
            <a:xfrm>
              <a:off x="78399" y="542713"/>
              <a:ext cx="1202217" cy="505696"/>
            </a:xfrm>
            <a:prstGeom prst="rect">
              <a:avLst/>
            </a:prstGeom>
            <a:noFill/>
          </p:spPr>
          <p:txBody>
            <a:bodyPr wrap="none" rtlCol="0">
              <a:spAutoFit/>
            </a:bodyPr>
            <a:lstStyle/>
            <a:p>
              <a:r>
                <a:rPr lang="en-US" sz="800" b="1" dirty="0" smtClean="0">
                  <a:latin typeface="Times New Roman" pitchFamily="18" charset="0"/>
                  <a:cs typeface="Times New Roman" pitchFamily="18" charset="0"/>
                </a:rPr>
                <a:t>BoCBF1a</a:t>
              </a:r>
              <a:endParaRPr lang="en-US" sz="800" b="1" dirty="0">
                <a:latin typeface="Times New Roman" pitchFamily="18" charset="0"/>
                <a:cs typeface="Times New Roman" pitchFamily="18" charset="0"/>
              </a:endParaRPr>
            </a:p>
          </p:txBody>
        </p:sp>
        <p:pic>
          <p:nvPicPr>
            <p:cNvPr id="85" name="Picture 6" descr="http://npsa-pbil.ibcp.fr/tmp/5205cd8d4608.sopma_state.gif"/>
            <p:cNvPicPr>
              <a:picLocks noChangeAspect="1" noChangeArrowheads="1"/>
            </p:cNvPicPr>
            <p:nvPr/>
          </p:nvPicPr>
          <p:blipFill>
            <a:blip r:embed="rId12"/>
            <a:srcRect l="2083" t="8333" r="2083"/>
            <a:stretch>
              <a:fillRect/>
            </a:stretch>
          </p:blipFill>
          <p:spPr bwMode="auto">
            <a:xfrm>
              <a:off x="1295400" y="1524001"/>
              <a:ext cx="7010400" cy="838201"/>
            </a:xfrm>
            <a:prstGeom prst="rect">
              <a:avLst/>
            </a:prstGeom>
            <a:noFill/>
          </p:spPr>
        </p:pic>
        <p:sp>
          <p:nvSpPr>
            <p:cNvPr id="86" name="TextBox 85"/>
            <p:cNvSpPr txBox="1"/>
            <p:nvPr/>
          </p:nvSpPr>
          <p:spPr>
            <a:xfrm>
              <a:off x="78399" y="1304711"/>
              <a:ext cx="1214799" cy="505695"/>
            </a:xfrm>
            <a:prstGeom prst="rect">
              <a:avLst/>
            </a:prstGeom>
            <a:noFill/>
          </p:spPr>
          <p:txBody>
            <a:bodyPr wrap="none" rtlCol="0">
              <a:spAutoFit/>
            </a:bodyPr>
            <a:lstStyle/>
            <a:p>
              <a:r>
                <a:rPr lang="en-US" sz="800" b="1" dirty="0" smtClean="0">
                  <a:latin typeface="Times New Roman" pitchFamily="18" charset="0"/>
                  <a:cs typeface="Times New Roman" pitchFamily="18" charset="0"/>
                </a:rPr>
                <a:t>BoCBF1b</a:t>
              </a:r>
              <a:endParaRPr lang="en-US" sz="800" b="1" dirty="0">
                <a:latin typeface="Times New Roman" pitchFamily="18" charset="0"/>
                <a:cs typeface="Times New Roman" pitchFamily="18" charset="0"/>
              </a:endParaRPr>
            </a:p>
          </p:txBody>
        </p:sp>
        <p:sp>
          <p:nvSpPr>
            <p:cNvPr id="87" name="TextBox 86"/>
            <p:cNvSpPr txBox="1"/>
            <p:nvPr/>
          </p:nvSpPr>
          <p:spPr>
            <a:xfrm>
              <a:off x="154596" y="3057314"/>
              <a:ext cx="1101561" cy="505695"/>
            </a:xfrm>
            <a:prstGeom prst="rect">
              <a:avLst/>
            </a:prstGeom>
            <a:noFill/>
          </p:spPr>
          <p:txBody>
            <a:bodyPr wrap="none" rtlCol="0">
              <a:spAutoFit/>
            </a:bodyPr>
            <a:lstStyle/>
            <a:p>
              <a:r>
                <a:rPr lang="en-US" sz="800" b="1" dirty="0" smtClean="0">
                  <a:latin typeface="Times New Roman" pitchFamily="18" charset="0"/>
                  <a:cs typeface="Times New Roman" pitchFamily="18" charset="0"/>
                </a:rPr>
                <a:t>BoCBF3</a:t>
              </a:r>
              <a:endParaRPr lang="en-US" sz="800" b="1" dirty="0">
                <a:latin typeface="Times New Roman" pitchFamily="18" charset="0"/>
                <a:cs typeface="Times New Roman" pitchFamily="18" charset="0"/>
              </a:endParaRPr>
            </a:p>
          </p:txBody>
        </p:sp>
        <p:pic>
          <p:nvPicPr>
            <p:cNvPr id="88" name="Picture 8" descr="http://npsa-pbil.ibcp.fr/tmp/824e1b8c17fb.sopma_state.gif"/>
            <p:cNvPicPr>
              <a:picLocks noChangeAspect="1" noChangeArrowheads="1"/>
            </p:cNvPicPr>
            <p:nvPr/>
          </p:nvPicPr>
          <p:blipFill>
            <a:blip r:embed="rId13"/>
            <a:srcRect l="2084" t="8333" r="2083"/>
            <a:stretch>
              <a:fillRect/>
            </a:stretch>
          </p:blipFill>
          <p:spPr bwMode="auto">
            <a:xfrm>
              <a:off x="1287780" y="3200401"/>
              <a:ext cx="7010400" cy="838201"/>
            </a:xfrm>
            <a:prstGeom prst="rect">
              <a:avLst/>
            </a:prstGeom>
            <a:noFill/>
          </p:spPr>
        </p:pic>
        <p:sp>
          <p:nvSpPr>
            <p:cNvPr id="89" name="TextBox 88"/>
            <p:cNvSpPr txBox="1"/>
            <p:nvPr/>
          </p:nvSpPr>
          <p:spPr>
            <a:xfrm>
              <a:off x="154596" y="3971713"/>
              <a:ext cx="1101561" cy="505695"/>
            </a:xfrm>
            <a:prstGeom prst="rect">
              <a:avLst/>
            </a:prstGeom>
            <a:noFill/>
          </p:spPr>
          <p:txBody>
            <a:bodyPr wrap="none" rtlCol="0">
              <a:spAutoFit/>
            </a:bodyPr>
            <a:lstStyle/>
            <a:p>
              <a:r>
                <a:rPr lang="en-US" sz="800" b="1" dirty="0" smtClean="0">
                  <a:latin typeface="Times New Roman" pitchFamily="18" charset="0"/>
                  <a:cs typeface="Times New Roman" pitchFamily="18" charset="0"/>
                </a:rPr>
                <a:t>BoCBF4</a:t>
              </a:r>
              <a:endParaRPr lang="en-US" sz="800" b="1" dirty="0">
                <a:latin typeface="Times New Roman" pitchFamily="18" charset="0"/>
                <a:cs typeface="Times New Roman" pitchFamily="18" charset="0"/>
              </a:endParaRPr>
            </a:p>
          </p:txBody>
        </p:sp>
        <p:pic>
          <p:nvPicPr>
            <p:cNvPr id="90" name="Picture 10" descr="http://npsa-pbil.ibcp.fr/tmp/a5b7e855408d.sopma_state.gif"/>
            <p:cNvPicPr>
              <a:picLocks noChangeAspect="1" noChangeArrowheads="1"/>
            </p:cNvPicPr>
            <p:nvPr/>
          </p:nvPicPr>
          <p:blipFill>
            <a:blip r:embed="rId14"/>
            <a:srcRect l="2083" t="8333" r="2083"/>
            <a:stretch>
              <a:fillRect/>
            </a:stretch>
          </p:blipFill>
          <p:spPr bwMode="auto">
            <a:xfrm>
              <a:off x="1277620" y="4140201"/>
              <a:ext cx="7010400" cy="838201"/>
            </a:xfrm>
            <a:prstGeom prst="rect">
              <a:avLst/>
            </a:prstGeom>
            <a:noFill/>
          </p:spPr>
        </p:pic>
      </p:grpSp>
      <p:sp>
        <p:nvSpPr>
          <p:cNvPr id="91" name="TextBox 90"/>
          <p:cNvSpPr txBox="1"/>
          <p:nvPr/>
        </p:nvSpPr>
        <p:spPr>
          <a:xfrm>
            <a:off x="6553200" y="6324600"/>
            <a:ext cx="2652136"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Figure S10. Thamil Arasan </a:t>
            </a:r>
            <a:r>
              <a:rPr lang="en-US" sz="1200" b="1" i="1" dirty="0" smtClean="0">
                <a:latin typeface="Times New Roman" pitchFamily="18" charset="0"/>
                <a:cs typeface="Times New Roman" pitchFamily="18" charset="0"/>
              </a:rPr>
              <a:t>et al</a:t>
            </a:r>
            <a:r>
              <a:rPr lang="en-US" sz="1200" b="1" dirty="0" smtClean="0">
                <a:latin typeface="Times New Roman" pitchFamily="18" charset="0"/>
                <a:cs typeface="Times New Roman" pitchFamily="18" charset="0"/>
              </a:rPr>
              <a:t>. 2014</a:t>
            </a:r>
            <a:endParaRPr lang="en-US" sz="1200" b="1" dirty="0">
              <a:latin typeface="Times New Roman" pitchFamily="18" charset="0"/>
              <a:cs typeface="Times New Roman" pitchFamily="18" charset="0"/>
            </a:endParaRPr>
          </a:p>
        </p:txBody>
      </p:sp>
      <p:sp>
        <p:nvSpPr>
          <p:cNvPr id="66" name="TextBox 65"/>
          <p:cNvSpPr txBox="1"/>
          <p:nvPr/>
        </p:nvSpPr>
        <p:spPr>
          <a:xfrm>
            <a:off x="5181600" y="76200"/>
            <a:ext cx="32092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b)</a:t>
            </a:r>
            <a:endParaRPr lang="en-US" sz="1200" b="1" dirty="0">
              <a:latin typeface="Times New Roman" pitchFamily="18" charset="0"/>
              <a:cs typeface="Times New Roman" pitchFamily="18" charset="0"/>
            </a:endParaRPr>
          </a:p>
        </p:txBody>
      </p:sp>
      <p:sp>
        <p:nvSpPr>
          <p:cNvPr id="67" name="TextBox 66"/>
          <p:cNvSpPr txBox="1"/>
          <p:nvPr/>
        </p:nvSpPr>
        <p:spPr>
          <a:xfrm>
            <a:off x="0" y="0"/>
            <a:ext cx="312906"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a)</a:t>
            </a:r>
            <a:endParaRPr lang="en-US" sz="1200" b="1" dirty="0">
              <a:latin typeface="Times New Roman" pitchFamily="18" charset="0"/>
              <a:cs typeface="Times New Roman" pitchFamily="18" charset="0"/>
            </a:endParaRPr>
          </a:p>
        </p:txBody>
      </p:sp>
      <p:sp>
        <p:nvSpPr>
          <p:cNvPr id="92" name="TextBox 91"/>
          <p:cNvSpPr txBox="1"/>
          <p:nvPr/>
        </p:nvSpPr>
        <p:spPr>
          <a:xfrm>
            <a:off x="-76200" y="2617695"/>
            <a:ext cx="30489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c)</a:t>
            </a:r>
            <a:endParaRPr lang="en-US" sz="1200" b="1" dirty="0">
              <a:latin typeface="Times New Roman" pitchFamily="18" charset="0"/>
              <a:cs typeface="Times New Roman" pitchFamily="18" charset="0"/>
            </a:endParaRPr>
          </a:p>
        </p:txBody>
      </p:sp>
      <p:sp>
        <p:nvSpPr>
          <p:cNvPr id="93" name="TextBox 92"/>
          <p:cNvSpPr txBox="1"/>
          <p:nvPr/>
        </p:nvSpPr>
        <p:spPr>
          <a:xfrm>
            <a:off x="5486400" y="2514600"/>
            <a:ext cx="30489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e)</a:t>
            </a:r>
            <a:endParaRPr lang="en-US" sz="1200" b="1" dirty="0">
              <a:latin typeface="Times New Roman" pitchFamily="18" charset="0"/>
              <a:cs typeface="Times New Roman" pitchFamily="18" charset="0"/>
            </a:endParaRPr>
          </a:p>
        </p:txBody>
      </p:sp>
      <p:sp>
        <p:nvSpPr>
          <p:cNvPr id="94" name="TextBox 93"/>
          <p:cNvSpPr txBox="1"/>
          <p:nvPr/>
        </p:nvSpPr>
        <p:spPr>
          <a:xfrm>
            <a:off x="0" y="4876800"/>
            <a:ext cx="320922" cy="276999"/>
          </a:xfrm>
          <a:prstGeom prst="rect">
            <a:avLst/>
          </a:prstGeom>
          <a:noFill/>
        </p:spPr>
        <p:txBody>
          <a:bodyPr wrap="none" rtlCol="0">
            <a:spAutoFit/>
          </a:bodyPr>
          <a:lstStyle/>
          <a:p>
            <a:r>
              <a:rPr lang="en-US" sz="1200" b="1" dirty="0" smtClean="0">
                <a:latin typeface="Times New Roman" pitchFamily="18" charset="0"/>
                <a:cs typeface="Times New Roman" pitchFamily="18" charset="0"/>
              </a:rPr>
              <a:t>d)</a:t>
            </a:r>
            <a:endParaRPr lang="en-US" sz="1200" b="1" dirty="0">
              <a:latin typeface="Times New Roman" pitchFamily="18" charset="0"/>
              <a:cs typeface="Times New Roman" pitchFamily="18" charset="0"/>
            </a:endParaRPr>
          </a:p>
        </p:txBody>
      </p:sp>
      <p:cxnSp>
        <p:nvCxnSpPr>
          <p:cNvPr id="96" name="Straight Connector 95"/>
          <p:cNvCxnSpPr/>
          <p:nvPr/>
        </p:nvCxnSpPr>
        <p:spPr>
          <a:xfrm>
            <a:off x="1788160" y="2428240"/>
            <a:ext cx="91440" cy="1588"/>
          </a:xfrm>
          <a:prstGeom prst="line">
            <a:avLst/>
          </a:prstGeom>
          <a:ln w="19050" cmpd="dbl">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2651760" y="2504440"/>
            <a:ext cx="91440" cy="1588"/>
          </a:xfrm>
          <a:prstGeom prst="line">
            <a:avLst/>
          </a:prstGeom>
          <a:ln w="19050" cmpd="dbl">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249680" y="2575560"/>
            <a:ext cx="91440" cy="1588"/>
          </a:xfrm>
          <a:prstGeom prst="line">
            <a:avLst/>
          </a:prstGeom>
          <a:ln w="19050" cmpd="dbl">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1732280" y="2177732"/>
            <a:ext cx="274320" cy="1588"/>
          </a:xfrm>
          <a:prstGeom prst="line">
            <a:avLst/>
          </a:prstGeom>
          <a:ln w="19050" cmpd="dbl">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2087880" y="2502852"/>
            <a:ext cx="182880" cy="1588"/>
          </a:xfrm>
          <a:prstGeom prst="line">
            <a:avLst/>
          </a:prstGeom>
          <a:ln w="19050" cmpd="dbl">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1280</TotalTime>
  <Words>480</Words>
  <Application>Microsoft Office PowerPoint</Application>
  <PresentationFormat>On-screen Show (4:3)</PresentationFormat>
  <Paragraphs>68</Paragraphs>
  <Slides>10</Slides>
  <Notes>2</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67</cp:revision>
  <dcterms:created xsi:type="dcterms:W3CDTF">2013-12-16T02:46:45Z</dcterms:created>
  <dcterms:modified xsi:type="dcterms:W3CDTF">2014-05-29T02:00:41Z</dcterms:modified>
</cp:coreProperties>
</file>