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1"/>
  </p:sldMasterIdLst>
  <p:notesMasterIdLst>
    <p:notesMasterId r:id="rId19"/>
  </p:notesMasterIdLst>
  <p:sldIdLst>
    <p:sldId id="441" r:id="rId2"/>
    <p:sldId id="477" r:id="rId3"/>
    <p:sldId id="443" r:id="rId4"/>
    <p:sldId id="465" r:id="rId5"/>
    <p:sldId id="438" r:id="rId6"/>
    <p:sldId id="466" r:id="rId7"/>
    <p:sldId id="467" r:id="rId8"/>
    <p:sldId id="468" r:id="rId9"/>
    <p:sldId id="469" r:id="rId10"/>
    <p:sldId id="460" r:id="rId11"/>
    <p:sldId id="470" r:id="rId12"/>
    <p:sldId id="471" r:id="rId13"/>
    <p:sldId id="472" r:id="rId14"/>
    <p:sldId id="473" r:id="rId15"/>
    <p:sldId id="474" r:id="rId16"/>
    <p:sldId id="475" r:id="rId17"/>
    <p:sldId id="476" r:id="rId18"/>
  </p:sldIdLst>
  <p:sldSz cx="6858000" cy="9144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CC9900"/>
    <a:srgbClr val="FFFF00"/>
    <a:srgbClr val="FFFFCC"/>
    <a:srgbClr val="FFFF99"/>
    <a:srgbClr val="666699"/>
    <a:srgbClr val="CCFFCC"/>
    <a:srgbClr val="FF99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보통 스타일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660B408-B3CF-4A94-85FC-2B1E0A45F4A2}" styleName="어두운 스타일 2 - 강조 1/강조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D7B26C5-4107-4FEC-AEDC-1716B250A1EF}" styleName="밝은 스타일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7AC3CCA-C797-4891-BE02-D94E43425B78}" styleName="보통 스타일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940675A-B579-460E-94D1-54222C63F5DA}" styleName="스타일 없음, 표 눈금">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스타일 없음, 눈금 없음">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F1AB2-1976-4502-BF36-3FF5EA218861}" styleName="보통 스타일 4 - 강조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038" autoAdjust="0"/>
    <p:restoredTop sz="91801" autoAdjust="0"/>
  </p:normalViewPr>
  <p:slideViewPr>
    <p:cSldViewPr>
      <p:cViewPr varScale="1">
        <p:scale>
          <a:sx n="82" d="100"/>
          <a:sy n="82" d="100"/>
        </p:scale>
        <p:origin x="2784" y="102"/>
      </p:cViewPr>
      <p:guideLst>
        <p:guide orient="horz" pos="2880"/>
        <p:guide pos="2160"/>
      </p:guideLst>
    </p:cSldViewPr>
  </p:slideViewPr>
  <p:notesTextViewPr>
    <p:cViewPr>
      <p:scale>
        <a:sx n="100" d="100"/>
        <a:sy n="100" d="100"/>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D2B924-04B8-47DD-83DC-7F37ED553788}" type="datetimeFigureOut">
              <a:rPr lang="ko-KR" altLang="en-US" smtClean="0"/>
              <a:pPr/>
              <a:t>2014-06-20</a:t>
            </a:fld>
            <a:endParaRPr lang="ko-KR" altLang="en-US"/>
          </a:p>
        </p:txBody>
      </p:sp>
      <p:sp>
        <p:nvSpPr>
          <p:cNvPr id="4" name="슬라이드 이미지 개체 틀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F07408-C3E2-4FB9-B6A9-37840BE26172}" type="slidenum">
              <a:rPr lang="ko-KR" altLang="en-US" smtClean="0"/>
              <a:pPr/>
              <a:t>‹#›</a:t>
            </a:fld>
            <a:endParaRPr lang="ko-KR" altLang="en-US"/>
          </a:p>
        </p:txBody>
      </p:sp>
    </p:spTree>
    <p:extLst>
      <p:ext uri="{BB962C8B-B14F-4D97-AF65-F5344CB8AC3E}">
        <p14:creationId xmlns:p14="http://schemas.microsoft.com/office/powerpoint/2010/main" val="1450134764"/>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ko-KR" altLang="en-US" smtClean="0"/>
              <a:t>마스터 제목 스타일 편집</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ko-KR" altLang="en-US" smtClean="0"/>
              <a:t>마스터 부제목 스타일 편집</a:t>
            </a:r>
            <a:endParaRPr lang="en-US" dirty="0"/>
          </a:p>
        </p:txBody>
      </p:sp>
      <p:sp>
        <p:nvSpPr>
          <p:cNvPr id="4" name="Date Placeholder 3"/>
          <p:cNvSpPr>
            <a:spLocks noGrp="1"/>
          </p:cNvSpPr>
          <p:nvPr>
            <p:ph type="dt" sz="half" idx="10"/>
          </p:nvPr>
        </p:nvSpPr>
        <p:spPr/>
        <p:txBody>
          <a:bodyPr/>
          <a:lstStyle/>
          <a:p>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6100F349-EE55-46A2-A5D4-662A855C32C4}" type="slidenum">
              <a:rPr lang="ko-KR" altLang="en-US" smtClean="0"/>
              <a:pPr/>
              <a:t>‹#›</a:t>
            </a:fld>
            <a:endParaRPr lang="ko-KR" altLang="en-US"/>
          </a:p>
        </p:txBody>
      </p:sp>
    </p:spTree>
    <p:extLst>
      <p:ext uri="{BB962C8B-B14F-4D97-AF65-F5344CB8AC3E}">
        <p14:creationId xmlns:p14="http://schemas.microsoft.com/office/powerpoint/2010/main" val="24705848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mtClean="0"/>
              <a:t>마스터 제목 스타일 편집</a:t>
            </a:r>
            <a:endParaRPr lang="en-US" dirty="0"/>
          </a:p>
        </p:txBody>
      </p:sp>
      <p:sp>
        <p:nvSpPr>
          <p:cNvPr id="3" name="Content Placeholder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Date Placeholder 3"/>
          <p:cNvSpPr>
            <a:spLocks noGrp="1"/>
          </p:cNvSpPr>
          <p:nvPr>
            <p:ph type="dt" sz="half" idx="10"/>
          </p:nvPr>
        </p:nvSpPr>
        <p:spPr/>
        <p:txBody>
          <a:bodyPr/>
          <a:lstStyle/>
          <a:p>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6100F349-EE55-46A2-A5D4-662A855C32C4}" type="slidenum">
              <a:rPr lang="ko-KR" altLang="en-US" smtClean="0"/>
              <a:pPr/>
              <a:t>‹#›</a:t>
            </a:fld>
            <a:endParaRPr lang="ko-KR" altLang="en-US"/>
          </a:p>
        </p:txBody>
      </p:sp>
    </p:spTree>
    <p:extLst>
      <p:ext uri="{BB962C8B-B14F-4D97-AF65-F5344CB8AC3E}">
        <p14:creationId xmlns:p14="http://schemas.microsoft.com/office/powerpoint/2010/main" val="3626381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ko-KR" altLang="en-US" smtClean="0"/>
              <a:t>마스터 제목 스타일 편집</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ko-KR" altLang="en-US" smtClean="0"/>
              <a:t>마스터 텍스트 스타일을 편집합니다</a:t>
            </a:r>
          </a:p>
        </p:txBody>
      </p:sp>
      <p:sp>
        <p:nvSpPr>
          <p:cNvPr id="4" name="Date Placeholder 3"/>
          <p:cNvSpPr>
            <a:spLocks noGrp="1"/>
          </p:cNvSpPr>
          <p:nvPr>
            <p:ph type="dt" sz="half" idx="10"/>
          </p:nvPr>
        </p:nvSpPr>
        <p:spPr/>
        <p:txBody>
          <a:bodyPr/>
          <a:lstStyle/>
          <a:p>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6100F349-EE55-46A2-A5D4-662A855C32C4}" type="slidenum">
              <a:rPr lang="ko-KR" altLang="en-US" smtClean="0"/>
              <a:pPr/>
              <a:t>‹#›</a:t>
            </a:fld>
            <a:endParaRPr lang="ko-KR" altLang="en-US"/>
          </a:p>
        </p:txBody>
      </p:sp>
    </p:spTree>
    <p:extLst>
      <p:ext uri="{BB962C8B-B14F-4D97-AF65-F5344CB8AC3E}">
        <p14:creationId xmlns:p14="http://schemas.microsoft.com/office/powerpoint/2010/main" val="150279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mtClean="0"/>
              <a:t>마스터 제목 스타일 편집</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5" name="Date Placeholder 4"/>
          <p:cNvSpPr>
            <a:spLocks noGrp="1"/>
          </p:cNvSpPr>
          <p:nvPr>
            <p:ph type="dt" sz="half" idx="10"/>
          </p:nvPr>
        </p:nvSpPr>
        <p:spPr/>
        <p:txBody>
          <a:bodyPr/>
          <a:lstStyle/>
          <a:p>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6100F349-EE55-46A2-A5D4-662A855C32C4}" type="slidenum">
              <a:rPr lang="ko-KR" altLang="en-US" smtClean="0"/>
              <a:pPr/>
              <a:t>‹#›</a:t>
            </a:fld>
            <a:endParaRPr lang="ko-KR" altLang="en-US"/>
          </a:p>
        </p:txBody>
      </p:sp>
    </p:spTree>
    <p:extLst>
      <p:ext uri="{BB962C8B-B14F-4D97-AF65-F5344CB8AC3E}">
        <p14:creationId xmlns:p14="http://schemas.microsoft.com/office/powerpoint/2010/main" val="4092652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ko-KR" altLang="en-US" smtClean="0"/>
              <a:t>마스터 제목 스타일 편집</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ko-KR" altLang="en-US" smtClean="0"/>
              <a:t>마스터 텍스트 스타일을 편집합니다</a:t>
            </a:r>
          </a:p>
        </p:txBody>
      </p:sp>
      <p:sp>
        <p:nvSpPr>
          <p:cNvPr id="4" name="Content Placeholder 3"/>
          <p:cNvSpPr>
            <a:spLocks noGrp="1"/>
          </p:cNvSpPr>
          <p:nvPr>
            <p:ph sz="half" idx="2"/>
          </p:nvPr>
        </p:nvSpPr>
        <p:spPr>
          <a:xfrm>
            <a:off x="472381" y="3340100"/>
            <a:ext cx="2901255" cy="4912784"/>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ko-KR" altLang="en-US" smtClean="0"/>
              <a:t>마스터 텍스트 스타일을 편집합니다</a:t>
            </a:r>
          </a:p>
        </p:txBody>
      </p:sp>
      <p:sp>
        <p:nvSpPr>
          <p:cNvPr id="6" name="Content Placeholder 5"/>
          <p:cNvSpPr>
            <a:spLocks noGrp="1"/>
          </p:cNvSpPr>
          <p:nvPr>
            <p:ph sz="quarter" idx="4"/>
          </p:nvPr>
        </p:nvSpPr>
        <p:spPr>
          <a:xfrm>
            <a:off x="3471863" y="3340100"/>
            <a:ext cx="2915543" cy="4912784"/>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7" name="Date Placeholder 6"/>
          <p:cNvSpPr>
            <a:spLocks noGrp="1"/>
          </p:cNvSpPr>
          <p:nvPr>
            <p:ph type="dt" sz="half" idx="10"/>
          </p:nvPr>
        </p:nvSpPr>
        <p:spPr/>
        <p:txBody>
          <a:bodyPr/>
          <a:lstStyle/>
          <a:p>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6100F349-EE55-46A2-A5D4-662A855C32C4}" type="slidenum">
              <a:rPr lang="ko-KR" altLang="en-US" smtClean="0"/>
              <a:pPr/>
              <a:t>‹#›</a:t>
            </a:fld>
            <a:endParaRPr lang="ko-KR" altLang="en-US"/>
          </a:p>
        </p:txBody>
      </p:sp>
    </p:spTree>
    <p:extLst>
      <p:ext uri="{BB962C8B-B14F-4D97-AF65-F5344CB8AC3E}">
        <p14:creationId xmlns:p14="http://schemas.microsoft.com/office/powerpoint/2010/main" val="1291063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mtClean="0"/>
              <a:t>마스터 제목 스타일 편집</a:t>
            </a:r>
            <a:endParaRPr lang="en-US" dirty="0"/>
          </a:p>
        </p:txBody>
      </p:sp>
      <p:sp>
        <p:nvSpPr>
          <p:cNvPr id="3" name="Date Placeholder 2"/>
          <p:cNvSpPr>
            <a:spLocks noGrp="1"/>
          </p:cNvSpPr>
          <p:nvPr>
            <p:ph type="dt" sz="half" idx="10"/>
          </p:nvPr>
        </p:nvSpPr>
        <p:spPr/>
        <p:txBody>
          <a:bodyPr/>
          <a:lstStyle/>
          <a:p>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6100F349-EE55-46A2-A5D4-662A855C32C4}" type="slidenum">
              <a:rPr lang="ko-KR" altLang="en-US" smtClean="0"/>
              <a:pPr/>
              <a:t>‹#›</a:t>
            </a:fld>
            <a:endParaRPr lang="ko-KR" altLang="en-US"/>
          </a:p>
        </p:txBody>
      </p:sp>
    </p:spTree>
    <p:extLst>
      <p:ext uri="{BB962C8B-B14F-4D97-AF65-F5344CB8AC3E}">
        <p14:creationId xmlns:p14="http://schemas.microsoft.com/office/powerpoint/2010/main" val="2860430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6100F349-EE55-46A2-A5D4-662A855C32C4}" type="slidenum">
              <a:rPr lang="ko-KR" altLang="en-US" smtClean="0"/>
              <a:pPr/>
              <a:t>‹#›</a:t>
            </a:fld>
            <a:endParaRPr lang="ko-KR" altLang="en-US"/>
          </a:p>
        </p:txBody>
      </p:sp>
    </p:spTree>
    <p:extLst>
      <p:ext uri="{BB962C8B-B14F-4D97-AF65-F5344CB8AC3E}">
        <p14:creationId xmlns:p14="http://schemas.microsoft.com/office/powerpoint/2010/main" val="1023073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ko-KR" altLang="en-US" smtClean="0"/>
              <a:t>마스터 제목 스타일 편집</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ko-KR" altLang="en-US" smtClean="0"/>
              <a:t>마스터 텍스트 스타일을 편집합니다</a:t>
            </a:r>
          </a:p>
        </p:txBody>
      </p:sp>
      <p:sp>
        <p:nvSpPr>
          <p:cNvPr id="5" name="Date Placeholder 4"/>
          <p:cNvSpPr>
            <a:spLocks noGrp="1"/>
          </p:cNvSpPr>
          <p:nvPr>
            <p:ph type="dt" sz="half" idx="10"/>
          </p:nvPr>
        </p:nvSpPr>
        <p:spPr/>
        <p:txBody>
          <a:bodyPr/>
          <a:lstStyle/>
          <a:p>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6100F349-EE55-46A2-A5D4-662A855C32C4}" type="slidenum">
              <a:rPr lang="ko-KR" altLang="en-US" smtClean="0"/>
              <a:pPr/>
              <a:t>‹#›</a:t>
            </a:fld>
            <a:endParaRPr lang="ko-KR" altLang="en-US"/>
          </a:p>
        </p:txBody>
      </p:sp>
    </p:spTree>
    <p:extLst>
      <p:ext uri="{BB962C8B-B14F-4D97-AF65-F5344CB8AC3E}">
        <p14:creationId xmlns:p14="http://schemas.microsoft.com/office/powerpoint/2010/main" val="1423686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ko-KR" altLang="en-US" smtClean="0"/>
              <a:t>마스터 제목 스타일 편집</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ko-KR" altLang="en-US" smtClean="0"/>
              <a:t>그림을 추가하려면 아이콘을 클릭하십시오</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ko-KR" altLang="en-US" smtClean="0"/>
              <a:t>마스터 텍스트 스타일을 편집합니다</a:t>
            </a:r>
          </a:p>
        </p:txBody>
      </p:sp>
      <p:sp>
        <p:nvSpPr>
          <p:cNvPr id="5" name="Date Placeholder 4"/>
          <p:cNvSpPr>
            <a:spLocks noGrp="1"/>
          </p:cNvSpPr>
          <p:nvPr>
            <p:ph type="dt" sz="half" idx="10"/>
          </p:nvPr>
        </p:nvSpPr>
        <p:spPr/>
        <p:txBody>
          <a:bodyPr/>
          <a:lstStyle/>
          <a:p>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6100F349-EE55-46A2-A5D4-662A855C32C4}" type="slidenum">
              <a:rPr lang="ko-KR" altLang="en-US" smtClean="0"/>
              <a:pPr/>
              <a:t>‹#›</a:t>
            </a:fld>
            <a:endParaRPr lang="ko-KR" altLang="en-US"/>
          </a:p>
        </p:txBody>
      </p:sp>
    </p:spTree>
    <p:extLst>
      <p:ext uri="{BB962C8B-B14F-4D97-AF65-F5344CB8AC3E}">
        <p14:creationId xmlns:p14="http://schemas.microsoft.com/office/powerpoint/2010/main" val="813025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mtClean="0"/>
              <a:t>마스터 제목 스타일 편집</a:t>
            </a:r>
            <a:endParaRPr lang="en-US" dirty="0"/>
          </a:p>
        </p:txBody>
      </p:sp>
      <p:sp>
        <p:nvSpPr>
          <p:cNvPr id="3" name="Vertical Text Placeholder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Date Placeholder 3"/>
          <p:cNvSpPr>
            <a:spLocks noGrp="1"/>
          </p:cNvSpPr>
          <p:nvPr>
            <p:ph type="dt" sz="half" idx="10"/>
          </p:nvPr>
        </p:nvSpPr>
        <p:spPr/>
        <p:txBody>
          <a:bodyPr/>
          <a:lstStyle/>
          <a:p>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6100F349-EE55-46A2-A5D4-662A855C32C4}" type="slidenum">
              <a:rPr lang="ko-KR" altLang="en-US" smtClean="0"/>
              <a:pPr/>
              <a:t>‹#›</a:t>
            </a:fld>
            <a:endParaRPr lang="ko-KR" altLang="en-US"/>
          </a:p>
        </p:txBody>
      </p:sp>
    </p:spTree>
    <p:extLst>
      <p:ext uri="{BB962C8B-B14F-4D97-AF65-F5344CB8AC3E}">
        <p14:creationId xmlns:p14="http://schemas.microsoft.com/office/powerpoint/2010/main" val="3840832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ko-KR" altLang="en-US" smtClean="0"/>
              <a:t>마스터 제목 스타일 편집</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Date Placeholder 3"/>
          <p:cNvSpPr>
            <a:spLocks noGrp="1"/>
          </p:cNvSpPr>
          <p:nvPr>
            <p:ph type="dt" sz="half" idx="10"/>
          </p:nvPr>
        </p:nvSpPr>
        <p:spPr/>
        <p:txBody>
          <a:bodyPr/>
          <a:lstStyle/>
          <a:p>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6100F349-EE55-46A2-A5D4-662A855C32C4}" type="slidenum">
              <a:rPr lang="ko-KR" altLang="en-US" smtClean="0"/>
              <a:pPr/>
              <a:t>‹#›</a:t>
            </a:fld>
            <a:endParaRPr lang="ko-KR" altLang="en-US"/>
          </a:p>
        </p:txBody>
      </p:sp>
    </p:spTree>
    <p:extLst>
      <p:ext uri="{BB962C8B-B14F-4D97-AF65-F5344CB8AC3E}">
        <p14:creationId xmlns:p14="http://schemas.microsoft.com/office/powerpoint/2010/main" val="18481042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사용자 지정 레이아웃">
    <p:spTree>
      <p:nvGrpSpPr>
        <p:cNvPr id="1" name=""/>
        <p:cNvGrpSpPr/>
        <p:nvPr/>
      </p:nvGrpSpPr>
      <p:grpSpPr>
        <a:xfrm>
          <a:off x="0" y="0"/>
          <a:ext cx="0" cy="0"/>
          <a:chOff x="0" y="0"/>
          <a:chExt cx="0" cy="0"/>
        </a:xfrm>
      </p:grpSpPr>
      <p:sp>
        <p:nvSpPr>
          <p:cNvPr id="5" name="슬라이드 번호 개체 틀 4"/>
          <p:cNvSpPr>
            <a:spLocks noGrp="1"/>
          </p:cNvSpPr>
          <p:nvPr>
            <p:ph type="sldNum" sz="quarter" idx="12"/>
          </p:nvPr>
        </p:nvSpPr>
        <p:spPr/>
        <p:txBody>
          <a:bodyPr/>
          <a:lstStyle/>
          <a:p>
            <a:fld id="{6100F349-EE55-46A2-A5D4-662A855C32C4}" type="slidenum">
              <a:rPr lang="ko-KR" altLang="en-US" smtClean="0"/>
              <a:pPr/>
              <a:t>‹#›</a:t>
            </a:fld>
            <a:endParaRPr lang="ko-KR" altLang="en-US"/>
          </a:p>
        </p:txBody>
      </p:sp>
    </p:spTree>
    <p:extLst>
      <p:ext uri="{BB962C8B-B14F-4D97-AF65-F5344CB8AC3E}">
        <p14:creationId xmlns:p14="http://schemas.microsoft.com/office/powerpoint/2010/main" val="37181784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제목 슬라이드">
    <p:spTree>
      <p:nvGrpSpPr>
        <p:cNvPr id="1" name=""/>
        <p:cNvGrpSpPr/>
        <p:nvPr/>
      </p:nvGrpSpPr>
      <p:grpSpPr>
        <a:xfrm>
          <a:off x="0" y="0"/>
          <a:ext cx="0" cy="0"/>
          <a:chOff x="0" y="0"/>
          <a:chExt cx="0" cy="0"/>
        </a:xfrm>
      </p:grpSpPr>
      <p:sp>
        <p:nvSpPr>
          <p:cNvPr id="8" name="직사각형 7"/>
          <p:cNvSpPr/>
          <p:nvPr userDrawn="1"/>
        </p:nvSpPr>
        <p:spPr>
          <a:xfrm>
            <a:off x="0" y="0"/>
            <a:ext cx="6858000" cy="9144000"/>
          </a:xfrm>
          <a:prstGeom prst="rect">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dirty="0" err="1" smtClean="0">
              <a:latin typeface="Arial Black" pitchFamily="34" charset="0"/>
              <a:cs typeface="Arial" pitchFamily="34" charset="0"/>
            </a:endParaRPr>
          </a:p>
        </p:txBody>
      </p:sp>
      <p:grpSp>
        <p:nvGrpSpPr>
          <p:cNvPr id="11" name="Group 97"/>
          <p:cNvGrpSpPr>
            <a:grpSpLocks/>
          </p:cNvGrpSpPr>
          <p:nvPr userDrawn="1"/>
        </p:nvGrpSpPr>
        <p:grpSpPr bwMode="auto">
          <a:xfrm>
            <a:off x="564356" y="0"/>
            <a:ext cx="704850" cy="9152467"/>
            <a:chOff x="474" y="0"/>
            <a:chExt cx="592" cy="4324"/>
          </a:xfrm>
        </p:grpSpPr>
        <p:sp>
          <p:nvSpPr>
            <p:cNvPr id="12" name="Line 98"/>
            <p:cNvSpPr>
              <a:spLocks noChangeShapeType="1"/>
            </p:cNvSpPr>
            <p:nvPr/>
          </p:nvSpPr>
          <p:spPr bwMode="auto">
            <a:xfrm>
              <a:off x="474" y="0"/>
              <a:ext cx="0" cy="4320"/>
            </a:xfrm>
            <a:prstGeom prst="line">
              <a:avLst/>
            </a:prstGeom>
            <a:noFill/>
            <a:ln w="9525">
              <a:solidFill>
                <a:srgbClr val="FFFFFF">
                  <a:alpha val="30000"/>
                </a:srgbClr>
              </a:solidFill>
              <a:round/>
              <a:headEnd/>
              <a:tailEnd/>
            </a:ln>
            <a:effectLst/>
          </p:spPr>
          <p:txBody>
            <a:bodyPr wrap="none" anchor="ctr"/>
            <a:lstStyle/>
            <a:p>
              <a:endParaRPr lang="ko-KR" altLang="en-US" sz="1350"/>
            </a:p>
          </p:txBody>
        </p:sp>
        <p:sp>
          <p:nvSpPr>
            <p:cNvPr id="13" name="Line 99"/>
            <p:cNvSpPr>
              <a:spLocks noChangeShapeType="1"/>
            </p:cNvSpPr>
            <p:nvPr/>
          </p:nvSpPr>
          <p:spPr bwMode="auto">
            <a:xfrm>
              <a:off x="1066" y="4"/>
              <a:ext cx="0" cy="4320"/>
            </a:xfrm>
            <a:prstGeom prst="line">
              <a:avLst/>
            </a:prstGeom>
            <a:noFill/>
            <a:ln w="9525">
              <a:solidFill>
                <a:srgbClr val="FFFFFF">
                  <a:alpha val="30000"/>
                </a:srgbClr>
              </a:solidFill>
              <a:round/>
              <a:headEnd/>
              <a:tailEnd/>
            </a:ln>
            <a:effectLst/>
          </p:spPr>
          <p:txBody>
            <a:bodyPr wrap="none" anchor="ctr"/>
            <a:lstStyle/>
            <a:p>
              <a:endParaRPr lang="ko-KR" altLang="en-US" sz="1350"/>
            </a:p>
          </p:txBody>
        </p:sp>
      </p:grpSp>
      <p:pic>
        <p:nvPicPr>
          <p:cNvPr id="25" name="Picture 140" descr="영문간지"/>
          <p:cNvPicPr>
            <a:picLocks noChangeAspect="1" noChangeArrowheads="1"/>
          </p:cNvPicPr>
          <p:nvPr userDrawn="1"/>
        </p:nvPicPr>
        <p:blipFill>
          <a:blip r:embed="rId2" cstate="print"/>
          <a:srcRect/>
          <a:stretch>
            <a:fillRect/>
          </a:stretch>
        </p:blipFill>
        <p:spPr bwMode="auto">
          <a:xfrm>
            <a:off x="5481637" y="-36511"/>
            <a:ext cx="1376363" cy="2309284"/>
          </a:xfrm>
          <a:prstGeom prst="rect">
            <a:avLst/>
          </a:prstGeom>
          <a:noFill/>
        </p:spPr>
      </p:pic>
      <p:sp>
        <p:nvSpPr>
          <p:cNvPr id="26" name="TextBox 25"/>
          <p:cNvSpPr txBox="1"/>
          <p:nvPr userDrawn="1"/>
        </p:nvSpPr>
        <p:spPr>
          <a:xfrm>
            <a:off x="0" y="8597377"/>
            <a:ext cx="6858000" cy="276999"/>
          </a:xfrm>
          <a:prstGeom prst="rect">
            <a:avLst/>
          </a:prstGeom>
          <a:noFill/>
        </p:spPr>
        <p:txBody>
          <a:bodyPr wrap="square" rtlCol="0">
            <a:spAutoFit/>
          </a:bodyPr>
          <a:lstStyle/>
          <a:p>
            <a:pPr algn="ctr"/>
            <a:r>
              <a:rPr lang="en-US" altLang="ko-KR" sz="1200" b="1" smtClean="0">
                <a:solidFill>
                  <a:schemeClr val="tx1">
                    <a:lumMod val="75000"/>
                    <a:lumOff val="25000"/>
                  </a:schemeClr>
                </a:solidFill>
                <a:effectLst/>
                <a:latin typeface="Arial Black" pitchFamily="34" charset="0"/>
                <a:ea typeface="HY울릉도B" pitchFamily="18" charset="-127"/>
                <a:cs typeface="Arial" pitchFamily="34" charset="0"/>
              </a:rPr>
              <a:t>KANGWON NATIONAL UNIVERSITY</a:t>
            </a:r>
            <a:endParaRPr lang="ko-KR" altLang="en-US" sz="1200" b="1">
              <a:solidFill>
                <a:schemeClr val="tx1">
                  <a:lumMod val="75000"/>
                  <a:lumOff val="25000"/>
                </a:schemeClr>
              </a:solidFill>
              <a:effectLst/>
              <a:latin typeface="Arial Black" pitchFamily="34" charset="0"/>
              <a:ea typeface="HY울릉도B" pitchFamily="18" charset="-127"/>
              <a:cs typeface="Arial" pitchFamily="34" charset="0"/>
            </a:endParaRPr>
          </a:p>
        </p:txBody>
      </p:sp>
      <p:sp>
        <p:nvSpPr>
          <p:cNvPr id="18" name="Rectangle 104"/>
          <p:cNvSpPr>
            <a:spLocks noChangeArrowheads="1"/>
          </p:cNvSpPr>
          <p:nvPr userDrawn="1"/>
        </p:nvSpPr>
        <p:spPr bwMode="auto">
          <a:xfrm>
            <a:off x="0" y="2361672"/>
            <a:ext cx="6858000" cy="2958091"/>
          </a:xfrm>
          <a:prstGeom prst="rect">
            <a:avLst/>
          </a:prstGeom>
          <a:solidFill>
            <a:srgbClr val="000000">
              <a:alpha val="43000"/>
            </a:srgbClr>
          </a:solidFill>
          <a:ln w="9525" algn="ctr">
            <a:noFill/>
            <a:miter lim="800000"/>
            <a:headEnd/>
            <a:tailEnd/>
          </a:ln>
          <a:effectLst/>
        </p:spPr>
        <p:txBody>
          <a:bodyPr wrap="none" anchor="ctr"/>
          <a:lstStyle/>
          <a:p>
            <a:endParaRPr lang="ko-KR" altLang="en-US" sz="1350"/>
          </a:p>
        </p:txBody>
      </p:sp>
      <p:sp>
        <p:nvSpPr>
          <p:cNvPr id="22" name="Line 135"/>
          <p:cNvSpPr>
            <a:spLocks noChangeShapeType="1"/>
          </p:cNvSpPr>
          <p:nvPr userDrawn="1"/>
        </p:nvSpPr>
        <p:spPr bwMode="auto">
          <a:xfrm>
            <a:off x="-24" y="5310217"/>
            <a:ext cx="6858000" cy="0"/>
          </a:xfrm>
          <a:prstGeom prst="line">
            <a:avLst/>
          </a:prstGeom>
          <a:noFill/>
          <a:ln w="9525">
            <a:solidFill>
              <a:srgbClr val="FFFFFF">
                <a:alpha val="50000"/>
              </a:srgbClr>
            </a:solidFill>
            <a:round/>
            <a:headEnd/>
            <a:tailEnd/>
          </a:ln>
          <a:effectLst/>
        </p:spPr>
        <p:txBody>
          <a:bodyPr wrap="none" anchor="ctr"/>
          <a:lstStyle/>
          <a:p>
            <a:endParaRPr lang="ko-KR" altLang="en-US" sz="1350"/>
          </a:p>
        </p:txBody>
      </p:sp>
      <p:sp>
        <p:nvSpPr>
          <p:cNvPr id="23" name="Line 137"/>
          <p:cNvSpPr>
            <a:spLocks noChangeShapeType="1"/>
          </p:cNvSpPr>
          <p:nvPr userDrawn="1"/>
        </p:nvSpPr>
        <p:spPr bwMode="auto">
          <a:xfrm>
            <a:off x="4739" y="2361700"/>
            <a:ext cx="6858000" cy="0"/>
          </a:xfrm>
          <a:prstGeom prst="line">
            <a:avLst/>
          </a:prstGeom>
          <a:noFill/>
          <a:ln w="9525">
            <a:solidFill>
              <a:srgbClr val="FFFFFF">
                <a:alpha val="50000"/>
              </a:srgbClr>
            </a:solidFill>
            <a:round/>
            <a:headEnd/>
            <a:tailEnd/>
          </a:ln>
          <a:effectLst/>
        </p:spPr>
        <p:txBody>
          <a:bodyPr wrap="none" anchor="ctr"/>
          <a:lstStyle/>
          <a:p>
            <a:endParaRPr lang="ko-KR" altLang="en-US" sz="1350"/>
          </a:p>
        </p:txBody>
      </p:sp>
      <p:pic>
        <p:nvPicPr>
          <p:cNvPr id="24" name="Picture 139" descr="영문간지"/>
          <p:cNvPicPr>
            <a:picLocks noChangeAspect="1" noChangeArrowheads="1"/>
          </p:cNvPicPr>
          <p:nvPr userDrawn="1"/>
        </p:nvPicPr>
        <p:blipFill>
          <a:blip r:embed="rId2" cstate="print"/>
          <a:srcRect/>
          <a:stretch>
            <a:fillRect/>
          </a:stretch>
        </p:blipFill>
        <p:spPr bwMode="auto">
          <a:xfrm>
            <a:off x="242888" y="2520439"/>
            <a:ext cx="2159794" cy="2309283"/>
          </a:xfrm>
          <a:prstGeom prst="rect">
            <a:avLst/>
          </a:prstGeom>
          <a:noFill/>
        </p:spPr>
      </p:pic>
      <p:sp>
        <p:nvSpPr>
          <p:cNvPr id="27" name="부제목 2"/>
          <p:cNvSpPr txBox="1">
            <a:spLocks/>
          </p:cNvSpPr>
          <p:nvPr userDrawn="1"/>
        </p:nvSpPr>
        <p:spPr>
          <a:xfrm>
            <a:off x="4752528" y="6300192"/>
            <a:ext cx="2132856" cy="1440160"/>
          </a:xfrm>
          <a:prstGeom prst="rect">
            <a:avLst/>
          </a:prstGeom>
        </p:spPr>
        <p:txBody>
          <a:bodyPr/>
          <a:lstStyle/>
          <a:p>
            <a:pPr marL="257175" marR="0" lvl="0" indent="-257175" defTabSz="685800" rtl="0" eaLnBrk="1" fontAlgn="auto" latinLnBrk="1" hangingPunct="1">
              <a:lnSpc>
                <a:spcPct val="100000"/>
              </a:lnSpc>
              <a:spcBef>
                <a:spcPct val="20000"/>
              </a:spcBef>
              <a:spcAft>
                <a:spcPts val="0"/>
              </a:spcAft>
              <a:buClrTx/>
              <a:buSzTx/>
              <a:buFont typeface="Arial" pitchFamily="34" charset="0"/>
              <a:buNone/>
              <a:tabLst/>
              <a:defRPr/>
            </a:pPr>
            <a:r>
              <a:rPr kumimoji="0" lang="en-US" altLang="ko-KR" sz="1350" b="0" i="0" u="none" strike="noStrike" kern="1200" cap="none" spc="0" normalizeH="0" baseline="0" noProof="0" dirty="0" err="1" smtClean="0">
                <a:ln>
                  <a:noFill/>
                </a:ln>
                <a:solidFill>
                  <a:schemeClr val="tx1">
                    <a:lumMod val="75000"/>
                    <a:lumOff val="25000"/>
                  </a:schemeClr>
                </a:solidFill>
                <a:effectLst/>
                <a:uLnTx/>
                <a:uFillTx/>
                <a:latin typeface="Arial Black" pitchFamily="34" charset="0"/>
                <a:cs typeface="Arial" pitchFamily="34" charset="0"/>
              </a:rPr>
              <a:t>Seung</a:t>
            </a:r>
            <a:r>
              <a:rPr kumimoji="0" lang="en-US" altLang="ko-KR" sz="1500" b="0" i="0" u="none" strike="noStrike" kern="1200" cap="none" spc="0" normalizeH="0" noProof="0" dirty="0" smtClean="0">
                <a:ln>
                  <a:noFill/>
                </a:ln>
                <a:solidFill>
                  <a:schemeClr val="tx1">
                    <a:lumMod val="75000"/>
                    <a:lumOff val="25000"/>
                  </a:schemeClr>
                </a:solidFill>
                <a:effectLst/>
                <a:uLnTx/>
                <a:uFillTx/>
                <a:latin typeface="Arial Black" pitchFamily="34" charset="0"/>
                <a:cs typeface="Arial" pitchFamily="34" charset="0"/>
              </a:rPr>
              <a:t> </a:t>
            </a:r>
            <a:r>
              <a:rPr kumimoji="0" lang="en-US" altLang="ko-KR" sz="1350" b="0" i="0" u="none" strike="noStrike" kern="1200" cap="none" spc="0" normalizeH="0" baseline="0" noProof="0" dirty="0" err="1" smtClean="0">
                <a:ln>
                  <a:noFill/>
                </a:ln>
                <a:solidFill>
                  <a:schemeClr val="tx1">
                    <a:lumMod val="75000"/>
                    <a:lumOff val="25000"/>
                  </a:schemeClr>
                </a:solidFill>
                <a:effectLst/>
                <a:uLnTx/>
                <a:uFillTx/>
                <a:latin typeface="Arial Black" pitchFamily="34" charset="0"/>
                <a:cs typeface="Arial" pitchFamily="34" charset="0"/>
              </a:rPr>
              <a:t>Gu</a:t>
            </a:r>
            <a:r>
              <a:rPr kumimoji="0" lang="en-US" altLang="ko-KR" sz="1500" b="0" i="0" u="none" strike="noStrike" kern="1200" cap="none" spc="0" normalizeH="0" baseline="0" noProof="0" dirty="0" smtClean="0">
                <a:ln>
                  <a:noFill/>
                </a:ln>
                <a:solidFill>
                  <a:schemeClr val="tx1">
                    <a:lumMod val="75000"/>
                    <a:lumOff val="25000"/>
                  </a:schemeClr>
                </a:solidFill>
                <a:effectLst/>
                <a:uLnTx/>
                <a:uFillTx/>
                <a:latin typeface="Arial Black" pitchFamily="34" charset="0"/>
                <a:cs typeface="Arial" pitchFamily="34" charset="0"/>
              </a:rPr>
              <a:t> </a:t>
            </a:r>
            <a:r>
              <a:rPr kumimoji="0" lang="en-US" altLang="ko-KR" sz="1350" b="0" i="0" u="none" strike="noStrike" kern="1200" cap="none" spc="0" normalizeH="0" baseline="0" noProof="0" dirty="0" smtClean="0">
                <a:ln>
                  <a:noFill/>
                </a:ln>
                <a:solidFill>
                  <a:schemeClr val="tx1">
                    <a:lumMod val="75000"/>
                    <a:lumOff val="25000"/>
                  </a:schemeClr>
                </a:solidFill>
                <a:effectLst/>
                <a:uLnTx/>
                <a:uFillTx/>
                <a:latin typeface="Arial Black" pitchFamily="34" charset="0"/>
                <a:cs typeface="Arial" pitchFamily="34" charset="0"/>
              </a:rPr>
              <a:t>Park</a:t>
            </a:r>
          </a:p>
          <a:p>
            <a:pPr marL="257175" indent="-257175">
              <a:spcBef>
                <a:spcPct val="20000"/>
              </a:spcBef>
              <a:defRPr/>
            </a:pPr>
            <a:r>
              <a:rPr lang="en-US" altLang="ko-KR" sz="750" dirty="0" smtClean="0">
                <a:solidFill>
                  <a:schemeClr val="tx1">
                    <a:lumMod val="75000"/>
                    <a:lumOff val="25000"/>
                  </a:schemeClr>
                </a:solidFill>
                <a:effectLst/>
                <a:latin typeface="Arial Black" pitchFamily="34" charset="0"/>
                <a:ea typeface="HY견고딕" pitchFamily="18" charset="-127"/>
                <a:cs typeface="Arial" pitchFamily="34" charset="0"/>
              </a:rPr>
              <a:t>Ph.D. Candidate (7</a:t>
            </a:r>
            <a:r>
              <a:rPr lang="en-US" altLang="ko-KR" sz="750" baseline="30000" dirty="0" smtClean="0">
                <a:solidFill>
                  <a:schemeClr val="tx1">
                    <a:lumMod val="75000"/>
                    <a:lumOff val="25000"/>
                  </a:schemeClr>
                </a:solidFill>
                <a:effectLst/>
                <a:latin typeface="Arial Black" pitchFamily="34" charset="0"/>
                <a:ea typeface="HY견고딕" pitchFamily="18" charset="-127"/>
                <a:cs typeface="Arial" pitchFamily="34" charset="0"/>
              </a:rPr>
              <a:t>th</a:t>
            </a:r>
            <a:r>
              <a:rPr lang="en-US" altLang="ko-KR" sz="750" dirty="0" smtClean="0">
                <a:solidFill>
                  <a:schemeClr val="tx1">
                    <a:lumMod val="75000"/>
                    <a:lumOff val="25000"/>
                  </a:schemeClr>
                </a:solidFill>
                <a:effectLst/>
                <a:latin typeface="Arial Black" pitchFamily="34" charset="0"/>
                <a:ea typeface="HY견고딕" pitchFamily="18" charset="-127"/>
                <a:cs typeface="Arial" pitchFamily="34" charset="0"/>
              </a:rPr>
              <a:t> semester)</a:t>
            </a:r>
          </a:p>
          <a:p>
            <a:pPr marL="257175" indent="-257175">
              <a:spcBef>
                <a:spcPct val="20000"/>
              </a:spcBef>
              <a:defRPr/>
            </a:pPr>
            <a:r>
              <a:rPr lang="en-US" altLang="ko-KR" sz="750" dirty="0" smtClean="0">
                <a:solidFill>
                  <a:schemeClr val="tx1">
                    <a:lumMod val="75000"/>
                    <a:lumOff val="25000"/>
                  </a:schemeClr>
                </a:solidFill>
                <a:effectLst/>
                <a:latin typeface="Arial Black" pitchFamily="34" charset="0"/>
                <a:ea typeface="HY견고딕" pitchFamily="18" charset="-127"/>
                <a:cs typeface="Arial" pitchFamily="34" charset="0"/>
              </a:rPr>
              <a:t>Bioinformatics Lab</a:t>
            </a:r>
          </a:p>
          <a:p>
            <a:pPr marL="257175" indent="-257175">
              <a:spcBef>
                <a:spcPct val="20000"/>
              </a:spcBef>
              <a:defRPr/>
            </a:pPr>
            <a:r>
              <a:rPr lang="en-US" altLang="ko-KR" sz="750" dirty="0" smtClean="0">
                <a:solidFill>
                  <a:schemeClr val="tx1">
                    <a:lumMod val="75000"/>
                    <a:lumOff val="25000"/>
                  </a:schemeClr>
                </a:solidFill>
                <a:effectLst/>
                <a:latin typeface="Arial Black" pitchFamily="34" charset="0"/>
                <a:ea typeface="HY견고딕" pitchFamily="18" charset="-127"/>
                <a:cs typeface="Arial" pitchFamily="34" charset="0"/>
              </a:rPr>
              <a:t>Department of Medical Biotechnology</a:t>
            </a:r>
          </a:p>
          <a:p>
            <a:pPr marL="257175" marR="0" lvl="0" indent="-257175" defTabSz="685800" rtl="0" eaLnBrk="1" fontAlgn="auto" latinLnBrk="1" hangingPunct="1">
              <a:lnSpc>
                <a:spcPct val="100000"/>
              </a:lnSpc>
              <a:spcBef>
                <a:spcPct val="20000"/>
              </a:spcBef>
              <a:spcAft>
                <a:spcPts val="0"/>
              </a:spcAft>
              <a:buClrTx/>
              <a:buSzTx/>
              <a:buFont typeface="Arial" pitchFamily="34" charset="0"/>
              <a:buNone/>
              <a:tabLst/>
              <a:defRPr/>
            </a:pPr>
            <a:endParaRPr kumimoji="0" lang="ko-KR" altLang="en-US" sz="1800" b="0" i="0" u="none" strike="noStrike" kern="1200" cap="none" spc="0" normalizeH="0" baseline="0" noProof="0" dirty="0">
              <a:ln>
                <a:noFill/>
              </a:ln>
              <a:solidFill>
                <a:schemeClr val="tx1">
                  <a:lumMod val="75000"/>
                  <a:lumOff val="25000"/>
                </a:schemeClr>
              </a:solidFill>
              <a:effectLst/>
              <a:uLnTx/>
              <a:uFillTx/>
              <a:latin typeface="Arial Black" pitchFamily="34" charset="0"/>
              <a:cs typeface="Arial"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ko-KR" altLang="en-US" smtClean="0"/>
              <a:t>마스터 제목 스타일 편집</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ko-KR" alt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ko-KR" alt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6100F349-EE55-46A2-A5D4-662A855C32C4}" type="slidenum">
              <a:rPr lang="ko-KR" altLang="en-US" smtClean="0"/>
              <a:pPr/>
              <a:t>‹#›</a:t>
            </a:fld>
            <a:endParaRPr lang="ko-KR" altLang="en-US"/>
          </a:p>
        </p:txBody>
      </p:sp>
    </p:spTree>
    <p:extLst>
      <p:ext uri="{BB962C8B-B14F-4D97-AF65-F5344CB8AC3E}">
        <p14:creationId xmlns:p14="http://schemas.microsoft.com/office/powerpoint/2010/main" val="3105136819"/>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49" r:id="rId13"/>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0" y="12632"/>
            <a:ext cx="6858000" cy="204501"/>
          </a:xfrm>
          <a:prstGeom prst="rect">
            <a:avLst/>
          </a:prstGeom>
          <a:solidFill>
            <a:schemeClr val="accent1">
              <a:lumMod val="60000"/>
              <a:lumOff val="40000"/>
            </a:schemeClr>
          </a:solidFill>
        </p:spPr>
        <p:txBody>
          <a:bodyPr wrap="none" rtlCol="0" anchor="ctr" anchorCtr="0">
            <a:noAutofit/>
          </a:bodyPr>
          <a:lstStyle/>
          <a:p>
            <a:pPr marL="257175" indent="-257175"/>
            <a:r>
              <a:rPr lang="en-US" altLang="ko-KR" sz="1400" b="1" dirty="0">
                <a:solidFill>
                  <a:schemeClr val="tx1">
                    <a:lumMod val="85000"/>
                    <a:lumOff val="15000"/>
                  </a:schemeClr>
                </a:solidFill>
                <a:latin typeface="Arial" pitchFamily="34" charset="0"/>
                <a:cs typeface="Arial" pitchFamily="34" charset="0"/>
              </a:rPr>
              <a:t>Supplementary Figure </a:t>
            </a:r>
            <a:r>
              <a:rPr lang="en-US" altLang="ko-KR" sz="1400" b="1" dirty="0" smtClean="0">
                <a:solidFill>
                  <a:schemeClr val="tx1">
                    <a:lumMod val="85000"/>
                    <a:lumOff val="15000"/>
                  </a:schemeClr>
                </a:solidFill>
                <a:latin typeface="Arial" pitchFamily="34" charset="0"/>
                <a:cs typeface="Arial" pitchFamily="34" charset="0"/>
              </a:rPr>
              <a:t>1</a:t>
            </a:r>
            <a:endParaRPr lang="ko-KR" altLang="en-US" sz="1400" b="1" dirty="0">
              <a:solidFill>
                <a:schemeClr val="tx1">
                  <a:lumMod val="85000"/>
                  <a:lumOff val="15000"/>
                </a:schemeClr>
              </a:solidFill>
              <a:latin typeface="Arial" pitchFamily="34" charset="0"/>
              <a:cs typeface="Arial" pitchFamily="34" charset="0"/>
            </a:endParaRPr>
          </a:p>
        </p:txBody>
      </p:sp>
      <p:graphicFrame>
        <p:nvGraphicFramePr>
          <p:cNvPr id="8" name="표 7"/>
          <p:cNvGraphicFramePr>
            <a:graphicFrameLocks noGrp="1"/>
          </p:cNvGraphicFramePr>
          <p:nvPr>
            <p:extLst>
              <p:ext uri="{D42A27DB-BD31-4B8C-83A1-F6EECF244321}">
                <p14:modId xmlns:p14="http://schemas.microsoft.com/office/powerpoint/2010/main" val="3569741079"/>
              </p:ext>
            </p:extLst>
          </p:nvPr>
        </p:nvGraphicFramePr>
        <p:xfrm>
          <a:off x="986797" y="545104"/>
          <a:ext cx="2217846" cy="634208"/>
        </p:xfrm>
        <a:graphic>
          <a:graphicData uri="http://schemas.openxmlformats.org/drawingml/2006/table">
            <a:tbl>
              <a:tblPr firstRow="1" bandRow="1">
                <a:tableStyleId>{2D5ABB26-0587-4C30-8999-92F81FD0307C}</a:tableStyleId>
              </a:tblPr>
              <a:tblGrid>
                <a:gridCol w="950505"/>
                <a:gridCol w="422447"/>
                <a:gridCol w="422447"/>
                <a:gridCol w="422447"/>
              </a:tblGrid>
              <a:tr h="158552">
                <a:tc>
                  <a:txBody>
                    <a:bodyPr/>
                    <a:lstStyle/>
                    <a:p>
                      <a:pPr algn="ctr" latinLnBrk="1"/>
                      <a:r>
                        <a:rPr lang="en-US" altLang="ko-KR" sz="800" b="1" smtClean="0">
                          <a:latin typeface="Arial" panose="020B0604020202020204" pitchFamily="34" charset="0"/>
                          <a:cs typeface="Arial" panose="020B0604020202020204" pitchFamily="34" charset="0"/>
                        </a:rPr>
                        <a:t>Gene A</a:t>
                      </a:r>
                      <a:endParaRPr lang="ko-KR" altLang="en-US" sz="800" b="1" dirty="0">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1</a:t>
                      </a:r>
                      <a:r>
                        <a:rPr lang="en-US" altLang="ko-KR" sz="800" baseline="30000" smtClean="0">
                          <a:solidFill>
                            <a:schemeClr val="bg1"/>
                          </a:solidFill>
                          <a:latin typeface="Arial" panose="020B0604020202020204" pitchFamily="34" charset="0"/>
                          <a:cs typeface="Arial" panose="020B0604020202020204" pitchFamily="34" charset="0"/>
                        </a:rPr>
                        <a:t>st</a:t>
                      </a:r>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r>
              <a:tr h="158552">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800" b="1" smtClean="0">
                          <a:latin typeface="Arial" panose="020B0604020202020204" pitchFamily="34" charset="0"/>
                          <a:cs typeface="Arial" panose="020B0604020202020204" pitchFamily="34" charset="0"/>
                        </a:rPr>
                        <a:t>Gene B</a:t>
                      </a:r>
                      <a:endParaRPr lang="ko-KR" altLang="en-US" sz="800" b="1" dirty="0" smtClean="0">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1</a:t>
                      </a:r>
                      <a:r>
                        <a:rPr lang="en-US" altLang="ko-KR" sz="800" baseline="30000" smtClean="0">
                          <a:solidFill>
                            <a:schemeClr val="bg1"/>
                          </a:solidFill>
                          <a:latin typeface="Arial" panose="020B0604020202020204" pitchFamily="34" charset="0"/>
                          <a:cs typeface="Arial" panose="020B0604020202020204" pitchFamily="34" charset="0"/>
                        </a:rPr>
                        <a:t>st</a:t>
                      </a:r>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r>
              <a:tr h="158552">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800" b="1" smtClean="0">
                          <a:latin typeface="Arial" panose="020B0604020202020204" pitchFamily="34" charset="0"/>
                          <a:cs typeface="Arial" panose="020B0604020202020204" pitchFamily="34" charset="0"/>
                        </a:rPr>
                        <a:t>Gene C</a:t>
                      </a:r>
                      <a:endParaRPr lang="ko-KR" altLang="en-US" sz="800" b="1" dirty="0" smtClean="0">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1</a:t>
                      </a:r>
                      <a:r>
                        <a:rPr lang="en-US" altLang="ko-KR" sz="800" baseline="30000" smtClean="0">
                          <a:solidFill>
                            <a:schemeClr val="bg1"/>
                          </a:solidFill>
                          <a:latin typeface="Arial" panose="020B0604020202020204" pitchFamily="34" charset="0"/>
                          <a:cs typeface="Arial" panose="020B0604020202020204" pitchFamily="34" charset="0"/>
                        </a:rPr>
                        <a:t>st</a:t>
                      </a:r>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r>
              <a:tr h="158552">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800" b="1" smtClean="0">
                          <a:latin typeface="Arial" panose="020B0604020202020204" pitchFamily="34" charset="0"/>
                          <a:cs typeface="Arial" panose="020B0604020202020204" pitchFamily="34" charset="0"/>
                        </a:rPr>
                        <a:t>~</a:t>
                      </a:r>
                      <a:endParaRPr lang="ko-KR" altLang="en-US" sz="800" b="1" dirty="0" smtClean="0">
                        <a:latin typeface="Arial" panose="020B0604020202020204" pitchFamily="34" charset="0"/>
                        <a:cs typeface="Arial" panose="020B0604020202020204" pitchFamily="34" charset="0"/>
                      </a:endParaRPr>
                    </a:p>
                  </a:txBody>
                  <a:tcPr marL="0" marR="0" marT="0" marB="0" vert="eaVert"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1</a:t>
                      </a:r>
                      <a:r>
                        <a:rPr lang="en-US" altLang="ko-KR" sz="800" baseline="30000" smtClean="0">
                          <a:solidFill>
                            <a:schemeClr val="bg1"/>
                          </a:solidFill>
                          <a:latin typeface="Arial" panose="020B0604020202020204" pitchFamily="34" charset="0"/>
                          <a:cs typeface="Arial" panose="020B0604020202020204" pitchFamily="34" charset="0"/>
                        </a:rPr>
                        <a:t>st</a:t>
                      </a:r>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r>
            </a:tbl>
          </a:graphicData>
        </a:graphic>
      </p:graphicFrame>
      <p:graphicFrame>
        <p:nvGraphicFramePr>
          <p:cNvPr id="9" name="표 8"/>
          <p:cNvGraphicFramePr>
            <a:graphicFrameLocks noGrp="1"/>
          </p:cNvGraphicFramePr>
          <p:nvPr>
            <p:extLst>
              <p:ext uri="{D42A27DB-BD31-4B8C-83A1-F6EECF244321}">
                <p14:modId xmlns:p14="http://schemas.microsoft.com/office/powerpoint/2010/main" val="2342931302"/>
              </p:ext>
            </p:extLst>
          </p:nvPr>
        </p:nvGraphicFramePr>
        <p:xfrm>
          <a:off x="980728" y="2246192"/>
          <a:ext cx="3907634" cy="660212"/>
        </p:xfrm>
        <a:graphic>
          <a:graphicData uri="http://schemas.openxmlformats.org/drawingml/2006/table">
            <a:tbl>
              <a:tblPr firstRow="1" bandRow="1">
                <a:tableStyleId>{2D5ABB26-0587-4C30-8999-92F81FD0307C}</a:tableStyleId>
              </a:tblPr>
              <a:tblGrid>
                <a:gridCol w="950505"/>
                <a:gridCol w="422447"/>
                <a:gridCol w="422447"/>
                <a:gridCol w="422447"/>
                <a:gridCol w="422447"/>
                <a:gridCol w="422447"/>
                <a:gridCol w="422447"/>
                <a:gridCol w="422447"/>
              </a:tblGrid>
              <a:tr h="165053">
                <a:tc>
                  <a:txBody>
                    <a:bodyPr/>
                    <a:lstStyle/>
                    <a:p>
                      <a:pPr algn="ctr" latinLnBrk="1"/>
                      <a:r>
                        <a:rPr lang="en-US" altLang="ko-KR" sz="800" b="1" smtClean="0">
                          <a:latin typeface="Arial" panose="020B0604020202020204" pitchFamily="34" charset="0"/>
                          <a:cs typeface="Arial" panose="020B0604020202020204" pitchFamily="34" charset="0"/>
                        </a:rPr>
                        <a:t>Gene G</a:t>
                      </a:r>
                      <a:endParaRPr lang="ko-KR" altLang="en-US" sz="800" b="1" dirty="0">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1</a:t>
                      </a:r>
                      <a:r>
                        <a:rPr lang="en-US" altLang="ko-KR" sz="800" baseline="30000" smtClean="0">
                          <a:solidFill>
                            <a:schemeClr val="bg1"/>
                          </a:solidFill>
                          <a:latin typeface="Arial" panose="020B0604020202020204" pitchFamily="34" charset="0"/>
                          <a:cs typeface="Arial" panose="020B0604020202020204" pitchFamily="34" charset="0"/>
                        </a:rPr>
                        <a:t>st</a:t>
                      </a:r>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2</a:t>
                      </a:r>
                      <a:r>
                        <a:rPr lang="en-US" altLang="ko-KR" sz="800" baseline="30000" smtClean="0">
                          <a:solidFill>
                            <a:schemeClr val="bg1"/>
                          </a:solidFill>
                          <a:latin typeface="Arial" panose="020B0604020202020204" pitchFamily="34" charset="0"/>
                          <a:cs typeface="Arial" panose="020B0604020202020204" pitchFamily="34" charset="0"/>
                        </a:rPr>
                        <a:t>nd</a:t>
                      </a:r>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latinLnBrk="1"/>
                      <a:r>
                        <a:rPr lang="en-US" altLang="ko-KR" sz="800" smtClean="0">
                          <a:solidFill>
                            <a:schemeClr val="tx1"/>
                          </a:solidFill>
                          <a:latin typeface="맑은 고딕" panose="020B0503020000020004" pitchFamily="50" charset="-127"/>
                          <a:ea typeface="맑은 고딕" panose="020B0503020000020004" pitchFamily="50" charset="-127"/>
                          <a:cs typeface="Arial" panose="020B0604020202020204" pitchFamily="34" charset="0"/>
                        </a:rPr>
                        <a:t>~</a:t>
                      </a:r>
                      <a:endParaRPr lang="ko-KR" altLang="en-US" sz="800" dirty="0">
                        <a:solidFill>
                          <a:schemeClr val="tx1"/>
                        </a:solidFill>
                        <a:latin typeface="Arial" panose="020B0604020202020204" pitchFamily="34" charset="0"/>
                        <a:cs typeface="Arial" panose="020B060402020202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19</a:t>
                      </a:r>
                      <a:r>
                        <a:rPr lang="en-US" altLang="ko-KR" sz="800" baseline="30000" smtClean="0">
                          <a:solidFill>
                            <a:schemeClr val="bg1"/>
                          </a:solidFill>
                          <a:latin typeface="Arial" panose="020B0604020202020204" pitchFamily="34" charset="0"/>
                          <a:cs typeface="Arial" panose="020B0604020202020204" pitchFamily="34" charset="0"/>
                        </a:rPr>
                        <a:t>th</a:t>
                      </a:r>
                      <a:endParaRPr lang="en-US" altLang="ko-KR" sz="800" smtClean="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r>
              <a:tr h="165053">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800" b="1" smtClean="0">
                          <a:latin typeface="Arial" panose="020B0604020202020204" pitchFamily="34" charset="0"/>
                          <a:cs typeface="Arial" panose="020B0604020202020204" pitchFamily="34" charset="0"/>
                        </a:rPr>
                        <a:t>Gene H</a:t>
                      </a:r>
                      <a:endParaRPr lang="ko-KR" altLang="en-US" sz="800" b="1" dirty="0" smtClean="0">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1</a:t>
                      </a:r>
                      <a:r>
                        <a:rPr lang="en-US" altLang="ko-KR" sz="800" baseline="30000" smtClean="0">
                          <a:solidFill>
                            <a:schemeClr val="bg1"/>
                          </a:solidFill>
                          <a:latin typeface="Arial" panose="020B0604020202020204" pitchFamily="34" charset="0"/>
                          <a:cs typeface="Arial" panose="020B0604020202020204" pitchFamily="34" charset="0"/>
                        </a:rPr>
                        <a:t>st</a:t>
                      </a:r>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2</a:t>
                      </a:r>
                      <a:r>
                        <a:rPr lang="en-US" altLang="ko-KR" sz="800" baseline="30000" smtClean="0">
                          <a:solidFill>
                            <a:schemeClr val="bg1"/>
                          </a:solidFill>
                          <a:latin typeface="Arial" panose="020B0604020202020204" pitchFamily="34" charset="0"/>
                          <a:cs typeface="Arial" panose="020B0604020202020204" pitchFamily="34" charset="0"/>
                        </a:rPr>
                        <a:t>nd</a:t>
                      </a:r>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800" smtClean="0">
                          <a:solidFill>
                            <a:schemeClr val="tx1"/>
                          </a:solidFill>
                          <a:latin typeface="맑은 고딕" panose="020B0503020000020004" pitchFamily="50" charset="-127"/>
                          <a:ea typeface="+mn-ea"/>
                          <a:cs typeface="Arial" panose="020B0604020202020204" pitchFamily="34" charset="0"/>
                        </a:rPr>
                        <a:t>~</a:t>
                      </a:r>
                      <a:endParaRPr lang="ko-KR" altLang="en-US" sz="800" smtClean="0">
                        <a:solidFill>
                          <a:schemeClr val="tx1"/>
                        </a:solidFill>
                        <a:latin typeface="Arial" panose="020B0604020202020204" pitchFamily="34" charset="0"/>
                        <a:cs typeface="Arial" panose="020B060402020202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19</a:t>
                      </a:r>
                      <a:r>
                        <a:rPr lang="en-US" altLang="ko-KR" sz="800" baseline="30000" smtClean="0">
                          <a:solidFill>
                            <a:schemeClr val="bg1"/>
                          </a:solidFill>
                          <a:latin typeface="Arial" panose="020B0604020202020204" pitchFamily="34" charset="0"/>
                          <a:cs typeface="Arial" panose="020B0604020202020204" pitchFamily="34" charset="0"/>
                        </a:rPr>
                        <a:t>th</a:t>
                      </a:r>
                      <a:endParaRPr lang="en-US" altLang="ko-KR" sz="800" smtClean="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r>
              <a:tr h="165053">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800" b="1" smtClean="0">
                          <a:latin typeface="Arial" panose="020B0604020202020204" pitchFamily="34" charset="0"/>
                          <a:cs typeface="Arial" panose="020B0604020202020204" pitchFamily="34" charset="0"/>
                        </a:rPr>
                        <a:t>Gene I</a:t>
                      </a:r>
                      <a:endParaRPr lang="ko-KR" altLang="en-US" sz="800" b="1" dirty="0" smtClean="0">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1</a:t>
                      </a:r>
                      <a:r>
                        <a:rPr lang="en-US" altLang="ko-KR" sz="800" baseline="30000" smtClean="0">
                          <a:solidFill>
                            <a:schemeClr val="bg1"/>
                          </a:solidFill>
                          <a:latin typeface="Arial" panose="020B0604020202020204" pitchFamily="34" charset="0"/>
                          <a:cs typeface="Arial" panose="020B0604020202020204" pitchFamily="34" charset="0"/>
                        </a:rPr>
                        <a:t>st</a:t>
                      </a:r>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2</a:t>
                      </a:r>
                      <a:r>
                        <a:rPr lang="en-US" altLang="ko-KR" sz="800" baseline="30000" smtClean="0">
                          <a:solidFill>
                            <a:schemeClr val="bg1"/>
                          </a:solidFill>
                          <a:latin typeface="Arial" panose="020B0604020202020204" pitchFamily="34" charset="0"/>
                          <a:cs typeface="Arial" panose="020B0604020202020204" pitchFamily="34" charset="0"/>
                        </a:rPr>
                        <a:t>nd</a:t>
                      </a:r>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800" smtClean="0">
                          <a:solidFill>
                            <a:schemeClr val="tx1"/>
                          </a:solidFill>
                          <a:latin typeface="맑은 고딕" panose="020B0503020000020004" pitchFamily="50" charset="-127"/>
                          <a:ea typeface="+mn-ea"/>
                          <a:cs typeface="Arial" panose="020B0604020202020204" pitchFamily="34" charset="0"/>
                        </a:rPr>
                        <a:t>~</a:t>
                      </a:r>
                      <a:endParaRPr lang="ko-KR" altLang="en-US" sz="800" smtClean="0">
                        <a:solidFill>
                          <a:schemeClr val="tx1"/>
                        </a:solidFill>
                        <a:latin typeface="Arial" panose="020B0604020202020204" pitchFamily="34" charset="0"/>
                        <a:cs typeface="Arial" panose="020B060402020202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19</a:t>
                      </a:r>
                      <a:r>
                        <a:rPr lang="en-US" altLang="ko-KR" sz="800" baseline="30000" smtClean="0">
                          <a:solidFill>
                            <a:schemeClr val="bg1"/>
                          </a:solidFill>
                          <a:latin typeface="Arial" panose="020B0604020202020204" pitchFamily="34" charset="0"/>
                          <a:cs typeface="Arial" panose="020B0604020202020204" pitchFamily="34" charset="0"/>
                        </a:rPr>
                        <a:t>th</a:t>
                      </a:r>
                      <a:endParaRPr lang="en-US" altLang="ko-KR" sz="800" smtClean="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r>
              <a:tr h="165053">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800" b="1" smtClean="0">
                          <a:latin typeface="Arial" panose="020B0604020202020204" pitchFamily="34" charset="0"/>
                          <a:cs typeface="Arial" panose="020B0604020202020204" pitchFamily="34" charset="0"/>
                        </a:rPr>
                        <a:t>~</a:t>
                      </a:r>
                      <a:endParaRPr lang="ko-KR" altLang="en-US" sz="800" b="1" dirty="0" smtClean="0">
                        <a:latin typeface="Arial" panose="020B0604020202020204" pitchFamily="34" charset="0"/>
                        <a:cs typeface="Arial" panose="020B0604020202020204" pitchFamily="34" charset="0"/>
                      </a:endParaRPr>
                    </a:p>
                  </a:txBody>
                  <a:tcPr marL="0" marR="0" marT="0" marB="0" vert="eaVert"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1</a:t>
                      </a:r>
                      <a:r>
                        <a:rPr lang="en-US" altLang="ko-KR" sz="800" baseline="30000" smtClean="0">
                          <a:solidFill>
                            <a:schemeClr val="bg1"/>
                          </a:solidFill>
                          <a:latin typeface="Arial" panose="020B0604020202020204" pitchFamily="34" charset="0"/>
                          <a:cs typeface="Arial" panose="020B0604020202020204" pitchFamily="34" charset="0"/>
                        </a:rPr>
                        <a:t>st</a:t>
                      </a:r>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2</a:t>
                      </a:r>
                      <a:r>
                        <a:rPr lang="en-US" altLang="ko-KR" sz="800" baseline="30000" smtClean="0">
                          <a:solidFill>
                            <a:schemeClr val="bg1"/>
                          </a:solidFill>
                          <a:latin typeface="Arial" panose="020B0604020202020204" pitchFamily="34" charset="0"/>
                          <a:cs typeface="Arial" panose="020B0604020202020204" pitchFamily="34" charset="0"/>
                        </a:rPr>
                        <a:t>nd</a:t>
                      </a:r>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latinLnBrk="1"/>
                      <a:endParaRPr lang="ko-KR" altLang="en-US" sz="800" dirty="0">
                        <a:solidFill>
                          <a:schemeClr val="tx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19</a:t>
                      </a:r>
                      <a:r>
                        <a:rPr lang="en-US" altLang="ko-KR" sz="800" baseline="30000" smtClean="0">
                          <a:solidFill>
                            <a:schemeClr val="bg1"/>
                          </a:solidFill>
                          <a:latin typeface="Arial" panose="020B0604020202020204" pitchFamily="34" charset="0"/>
                          <a:cs typeface="Arial" panose="020B0604020202020204" pitchFamily="34" charset="0"/>
                        </a:rPr>
                        <a:t>th</a:t>
                      </a:r>
                      <a:endParaRPr lang="en-US" altLang="ko-KR" sz="800" smtClean="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r>
            </a:tbl>
          </a:graphicData>
        </a:graphic>
      </p:graphicFrame>
      <p:graphicFrame>
        <p:nvGraphicFramePr>
          <p:cNvPr id="10" name="표 9"/>
          <p:cNvGraphicFramePr>
            <a:graphicFrameLocks noGrp="1"/>
          </p:cNvGraphicFramePr>
          <p:nvPr>
            <p:extLst>
              <p:ext uri="{D42A27DB-BD31-4B8C-83A1-F6EECF244321}">
                <p14:modId xmlns:p14="http://schemas.microsoft.com/office/powerpoint/2010/main" val="3682325385"/>
              </p:ext>
            </p:extLst>
          </p:nvPr>
        </p:nvGraphicFramePr>
        <p:xfrm>
          <a:off x="986800" y="3096398"/>
          <a:ext cx="4752528" cy="678932"/>
        </p:xfrm>
        <a:graphic>
          <a:graphicData uri="http://schemas.openxmlformats.org/drawingml/2006/table">
            <a:tbl>
              <a:tblPr firstRow="1" bandRow="1">
                <a:tableStyleId>{2D5ABB26-0587-4C30-8999-92F81FD0307C}</a:tableStyleId>
              </a:tblPr>
              <a:tblGrid>
                <a:gridCol w="950505"/>
                <a:gridCol w="422447"/>
                <a:gridCol w="422447"/>
                <a:gridCol w="422447"/>
                <a:gridCol w="422447"/>
                <a:gridCol w="422447"/>
                <a:gridCol w="422447"/>
                <a:gridCol w="422447"/>
                <a:gridCol w="422447"/>
                <a:gridCol w="422447"/>
              </a:tblGrid>
              <a:tr h="169733">
                <a:tc>
                  <a:txBody>
                    <a:bodyPr/>
                    <a:lstStyle/>
                    <a:p>
                      <a:pPr algn="ctr" latinLnBrk="1"/>
                      <a:r>
                        <a:rPr lang="en-US" altLang="ko-KR" sz="800" b="1" dirty="0" smtClean="0">
                          <a:latin typeface="Arial" panose="020B0604020202020204" pitchFamily="34" charset="0"/>
                          <a:cs typeface="Arial" panose="020B0604020202020204" pitchFamily="34" charset="0"/>
                        </a:rPr>
                        <a:t>Gene J</a:t>
                      </a:r>
                      <a:endParaRPr lang="ko-KR" altLang="en-US" sz="800" b="1" dirty="0">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1</a:t>
                      </a:r>
                      <a:r>
                        <a:rPr lang="en-US" altLang="ko-KR" sz="800" baseline="30000" smtClean="0">
                          <a:solidFill>
                            <a:schemeClr val="bg1"/>
                          </a:solidFill>
                          <a:latin typeface="Arial" panose="020B0604020202020204" pitchFamily="34" charset="0"/>
                          <a:cs typeface="Arial" panose="020B0604020202020204" pitchFamily="34" charset="0"/>
                        </a:rPr>
                        <a:t>st</a:t>
                      </a:r>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2</a:t>
                      </a:r>
                      <a:r>
                        <a:rPr lang="en-US" altLang="ko-KR" sz="800" baseline="30000" smtClean="0">
                          <a:solidFill>
                            <a:schemeClr val="bg1"/>
                          </a:solidFill>
                          <a:latin typeface="Arial" panose="020B0604020202020204" pitchFamily="34" charset="0"/>
                          <a:cs typeface="Arial" panose="020B0604020202020204" pitchFamily="34" charset="0"/>
                        </a:rPr>
                        <a:t>nd</a:t>
                      </a:r>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latinLnBrk="1"/>
                      <a:r>
                        <a:rPr lang="en-US" altLang="ko-KR" sz="800" smtClean="0">
                          <a:solidFill>
                            <a:schemeClr val="tx1"/>
                          </a:solidFill>
                          <a:latin typeface="맑은 고딕" panose="020B0503020000020004" pitchFamily="50" charset="-127"/>
                          <a:ea typeface="맑은 고딕" panose="020B0503020000020004" pitchFamily="50" charset="-127"/>
                          <a:cs typeface="Arial" panose="020B0604020202020204" pitchFamily="34" charset="0"/>
                        </a:rPr>
                        <a:t>~</a:t>
                      </a:r>
                      <a:endParaRPr lang="ko-KR" altLang="en-US" sz="800" dirty="0">
                        <a:solidFill>
                          <a:schemeClr val="tx1"/>
                        </a:solidFill>
                        <a:latin typeface="Arial" panose="020B0604020202020204" pitchFamily="34" charset="0"/>
                        <a:cs typeface="Arial" panose="020B060402020202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19</a:t>
                      </a:r>
                      <a:r>
                        <a:rPr lang="en-US" altLang="ko-KR" sz="800" baseline="30000" smtClean="0">
                          <a:solidFill>
                            <a:schemeClr val="bg1"/>
                          </a:solidFill>
                          <a:latin typeface="Arial" panose="020B0604020202020204" pitchFamily="34" charset="0"/>
                          <a:cs typeface="Arial" panose="020B0604020202020204" pitchFamily="34" charset="0"/>
                        </a:rPr>
                        <a:t>th</a:t>
                      </a:r>
                      <a:endParaRPr lang="en-US" altLang="ko-KR" sz="800" smtClean="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20</a:t>
                      </a:r>
                      <a:r>
                        <a:rPr lang="en-US" altLang="ko-KR" sz="800" baseline="30000" smtClean="0">
                          <a:solidFill>
                            <a:schemeClr val="bg1"/>
                          </a:solidFill>
                          <a:latin typeface="Arial" panose="020B0604020202020204" pitchFamily="34" charset="0"/>
                          <a:cs typeface="Arial" panose="020B0604020202020204" pitchFamily="34" charset="0"/>
                        </a:rPr>
                        <a:t>th</a:t>
                      </a:r>
                      <a:endParaRPr lang="en-US" altLang="ko-KR" sz="800" smtClean="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latinLnBrk="1"/>
                      <a:endParaRPr lang="en-US" altLang="ko-KR" sz="800" dirty="0" smtClean="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r>
              <a:tr h="169733">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800" b="1" smtClean="0">
                          <a:latin typeface="Arial" panose="020B0604020202020204" pitchFamily="34" charset="0"/>
                          <a:cs typeface="Arial" panose="020B0604020202020204" pitchFamily="34" charset="0"/>
                        </a:rPr>
                        <a:t>Gene K</a:t>
                      </a:r>
                      <a:endParaRPr lang="ko-KR" altLang="en-US" sz="800" b="1" dirty="0" smtClean="0">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1</a:t>
                      </a:r>
                      <a:r>
                        <a:rPr lang="en-US" altLang="ko-KR" sz="800" baseline="30000" smtClean="0">
                          <a:solidFill>
                            <a:schemeClr val="bg1"/>
                          </a:solidFill>
                          <a:latin typeface="Arial" panose="020B0604020202020204" pitchFamily="34" charset="0"/>
                          <a:cs typeface="Arial" panose="020B0604020202020204" pitchFamily="34" charset="0"/>
                        </a:rPr>
                        <a:t>st</a:t>
                      </a:r>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2</a:t>
                      </a:r>
                      <a:r>
                        <a:rPr lang="en-US" altLang="ko-KR" sz="800" baseline="30000" smtClean="0">
                          <a:solidFill>
                            <a:schemeClr val="bg1"/>
                          </a:solidFill>
                          <a:latin typeface="Arial" panose="020B0604020202020204" pitchFamily="34" charset="0"/>
                          <a:cs typeface="Arial" panose="020B0604020202020204" pitchFamily="34" charset="0"/>
                        </a:rPr>
                        <a:t>nd</a:t>
                      </a:r>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800" smtClean="0">
                          <a:solidFill>
                            <a:schemeClr val="tx1"/>
                          </a:solidFill>
                          <a:latin typeface="맑은 고딕" panose="020B0503020000020004" pitchFamily="50" charset="-127"/>
                          <a:ea typeface="+mn-ea"/>
                          <a:cs typeface="Arial" panose="020B0604020202020204" pitchFamily="34" charset="0"/>
                        </a:rPr>
                        <a:t>~</a:t>
                      </a:r>
                      <a:endParaRPr lang="ko-KR" altLang="en-US" sz="800" smtClean="0">
                        <a:solidFill>
                          <a:schemeClr val="tx1"/>
                        </a:solidFill>
                        <a:latin typeface="Arial" panose="020B0604020202020204" pitchFamily="34" charset="0"/>
                        <a:cs typeface="Arial" panose="020B060402020202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19</a:t>
                      </a:r>
                      <a:r>
                        <a:rPr lang="en-US" altLang="ko-KR" sz="800" baseline="30000" smtClean="0">
                          <a:solidFill>
                            <a:schemeClr val="bg1"/>
                          </a:solidFill>
                          <a:latin typeface="Arial" panose="020B0604020202020204" pitchFamily="34" charset="0"/>
                          <a:cs typeface="Arial" panose="020B0604020202020204" pitchFamily="34" charset="0"/>
                        </a:rPr>
                        <a:t>th</a:t>
                      </a:r>
                      <a:endParaRPr lang="en-US" altLang="ko-KR" sz="800" smtClean="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20</a:t>
                      </a:r>
                      <a:r>
                        <a:rPr lang="en-US" altLang="ko-KR" sz="800" baseline="30000" smtClean="0">
                          <a:solidFill>
                            <a:schemeClr val="bg1"/>
                          </a:solidFill>
                          <a:latin typeface="Arial" panose="020B0604020202020204" pitchFamily="34" charset="0"/>
                          <a:cs typeface="Arial" panose="020B0604020202020204" pitchFamily="34" charset="0"/>
                        </a:rPr>
                        <a:t>th</a:t>
                      </a:r>
                      <a:endParaRPr lang="en-US" altLang="ko-KR" sz="800" smtClean="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latinLnBrk="1"/>
                      <a:endParaRPr lang="en-US" altLang="ko-KR" sz="800" smtClean="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r>
              <a:tr h="169733">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800" b="1" smtClean="0">
                          <a:latin typeface="Arial" panose="020B0604020202020204" pitchFamily="34" charset="0"/>
                          <a:cs typeface="Arial" panose="020B0604020202020204" pitchFamily="34" charset="0"/>
                        </a:rPr>
                        <a:t>Gene L</a:t>
                      </a:r>
                      <a:endParaRPr lang="ko-KR" altLang="en-US" sz="800" b="1" dirty="0" smtClean="0">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1</a:t>
                      </a:r>
                      <a:r>
                        <a:rPr lang="en-US" altLang="ko-KR" sz="800" baseline="30000" smtClean="0">
                          <a:solidFill>
                            <a:schemeClr val="bg1"/>
                          </a:solidFill>
                          <a:latin typeface="Arial" panose="020B0604020202020204" pitchFamily="34" charset="0"/>
                          <a:cs typeface="Arial" panose="020B0604020202020204" pitchFamily="34" charset="0"/>
                        </a:rPr>
                        <a:t>st</a:t>
                      </a:r>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2</a:t>
                      </a:r>
                      <a:r>
                        <a:rPr lang="en-US" altLang="ko-KR" sz="800" baseline="30000" smtClean="0">
                          <a:solidFill>
                            <a:schemeClr val="bg1"/>
                          </a:solidFill>
                          <a:latin typeface="Arial" panose="020B0604020202020204" pitchFamily="34" charset="0"/>
                          <a:cs typeface="Arial" panose="020B0604020202020204" pitchFamily="34" charset="0"/>
                        </a:rPr>
                        <a:t>nd</a:t>
                      </a:r>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800" smtClean="0">
                          <a:solidFill>
                            <a:schemeClr val="tx1"/>
                          </a:solidFill>
                          <a:latin typeface="맑은 고딕" panose="020B0503020000020004" pitchFamily="50" charset="-127"/>
                          <a:ea typeface="+mn-ea"/>
                          <a:cs typeface="Arial" panose="020B0604020202020204" pitchFamily="34" charset="0"/>
                        </a:rPr>
                        <a:t>~</a:t>
                      </a:r>
                      <a:endParaRPr lang="ko-KR" altLang="en-US" sz="800" smtClean="0">
                        <a:solidFill>
                          <a:schemeClr val="tx1"/>
                        </a:solidFill>
                        <a:latin typeface="Arial" panose="020B0604020202020204" pitchFamily="34" charset="0"/>
                        <a:cs typeface="Arial" panose="020B060402020202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19</a:t>
                      </a:r>
                      <a:r>
                        <a:rPr lang="en-US" altLang="ko-KR" sz="800" baseline="30000" smtClean="0">
                          <a:solidFill>
                            <a:schemeClr val="bg1"/>
                          </a:solidFill>
                          <a:latin typeface="Arial" panose="020B0604020202020204" pitchFamily="34" charset="0"/>
                          <a:cs typeface="Arial" panose="020B0604020202020204" pitchFamily="34" charset="0"/>
                        </a:rPr>
                        <a:t>th</a:t>
                      </a:r>
                      <a:endParaRPr lang="en-US" altLang="ko-KR" sz="800" smtClean="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20</a:t>
                      </a:r>
                      <a:r>
                        <a:rPr lang="en-US" altLang="ko-KR" sz="800" baseline="30000" smtClean="0">
                          <a:solidFill>
                            <a:schemeClr val="bg1"/>
                          </a:solidFill>
                          <a:latin typeface="Arial" panose="020B0604020202020204" pitchFamily="34" charset="0"/>
                          <a:cs typeface="Arial" panose="020B0604020202020204" pitchFamily="34" charset="0"/>
                        </a:rPr>
                        <a:t>th</a:t>
                      </a:r>
                      <a:endParaRPr lang="en-US" altLang="ko-KR" sz="800" smtClean="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latinLnBrk="1"/>
                      <a:endParaRPr lang="en-US" altLang="ko-KR" sz="800" smtClean="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r>
              <a:tr h="169733">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800" b="1" smtClean="0">
                          <a:latin typeface="Arial" panose="020B0604020202020204" pitchFamily="34" charset="0"/>
                          <a:cs typeface="Arial" panose="020B0604020202020204" pitchFamily="34" charset="0"/>
                        </a:rPr>
                        <a:t>~</a:t>
                      </a:r>
                      <a:endParaRPr lang="ko-KR" altLang="en-US" sz="800" b="1" dirty="0" smtClean="0">
                        <a:latin typeface="Arial" panose="020B0604020202020204" pitchFamily="34" charset="0"/>
                        <a:cs typeface="Arial" panose="020B0604020202020204" pitchFamily="34" charset="0"/>
                      </a:endParaRPr>
                    </a:p>
                  </a:txBody>
                  <a:tcPr marL="0" marR="0" marT="0" marB="0" vert="eaVert"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1</a:t>
                      </a:r>
                      <a:r>
                        <a:rPr lang="en-US" altLang="ko-KR" sz="800" baseline="30000" smtClean="0">
                          <a:solidFill>
                            <a:schemeClr val="bg1"/>
                          </a:solidFill>
                          <a:latin typeface="Arial" panose="020B0604020202020204" pitchFamily="34" charset="0"/>
                          <a:cs typeface="Arial" panose="020B0604020202020204" pitchFamily="34" charset="0"/>
                        </a:rPr>
                        <a:t>st</a:t>
                      </a:r>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2</a:t>
                      </a:r>
                      <a:r>
                        <a:rPr lang="en-US" altLang="ko-KR" sz="800" baseline="30000" smtClean="0">
                          <a:solidFill>
                            <a:schemeClr val="bg1"/>
                          </a:solidFill>
                          <a:latin typeface="Arial" panose="020B0604020202020204" pitchFamily="34" charset="0"/>
                          <a:cs typeface="Arial" panose="020B0604020202020204" pitchFamily="34" charset="0"/>
                        </a:rPr>
                        <a:t>nd</a:t>
                      </a:r>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latinLnBrk="1"/>
                      <a:endParaRPr lang="ko-KR" altLang="en-US" sz="800" dirty="0">
                        <a:solidFill>
                          <a:schemeClr val="tx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19</a:t>
                      </a:r>
                      <a:r>
                        <a:rPr lang="en-US" altLang="ko-KR" sz="800" baseline="30000" smtClean="0">
                          <a:solidFill>
                            <a:schemeClr val="bg1"/>
                          </a:solidFill>
                          <a:latin typeface="Arial" panose="020B0604020202020204" pitchFamily="34" charset="0"/>
                          <a:cs typeface="Arial" panose="020B0604020202020204" pitchFamily="34" charset="0"/>
                        </a:rPr>
                        <a:t>th</a:t>
                      </a:r>
                      <a:endParaRPr lang="en-US" altLang="ko-KR" sz="800" smtClean="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20</a:t>
                      </a:r>
                      <a:r>
                        <a:rPr lang="en-US" altLang="ko-KR" sz="800" baseline="30000" smtClean="0">
                          <a:solidFill>
                            <a:schemeClr val="bg1"/>
                          </a:solidFill>
                          <a:latin typeface="Arial" panose="020B0604020202020204" pitchFamily="34" charset="0"/>
                          <a:cs typeface="Arial" panose="020B0604020202020204" pitchFamily="34" charset="0"/>
                        </a:rPr>
                        <a:t>th</a:t>
                      </a:r>
                      <a:endParaRPr lang="en-US" altLang="ko-KR" sz="800" smtClean="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latinLnBrk="1"/>
                      <a:endParaRPr lang="en-US" altLang="ko-KR" sz="800" smtClean="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r>
            </a:tbl>
          </a:graphicData>
        </a:graphic>
      </p:graphicFrame>
      <p:graphicFrame>
        <p:nvGraphicFramePr>
          <p:cNvPr id="11" name="표 10"/>
          <p:cNvGraphicFramePr>
            <a:graphicFrameLocks noGrp="1"/>
          </p:cNvGraphicFramePr>
          <p:nvPr>
            <p:extLst>
              <p:ext uri="{D42A27DB-BD31-4B8C-83A1-F6EECF244321}">
                <p14:modId xmlns:p14="http://schemas.microsoft.com/office/powerpoint/2010/main" val="88321586"/>
              </p:ext>
            </p:extLst>
          </p:nvPr>
        </p:nvGraphicFramePr>
        <p:xfrm>
          <a:off x="986797" y="1374850"/>
          <a:ext cx="3062740" cy="633144"/>
        </p:xfrm>
        <a:graphic>
          <a:graphicData uri="http://schemas.openxmlformats.org/drawingml/2006/table">
            <a:tbl>
              <a:tblPr firstRow="1" bandRow="1">
                <a:tableStyleId>{2D5ABB26-0587-4C30-8999-92F81FD0307C}</a:tableStyleId>
              </a:tblPr>
              <a:tblGrid>
                <a:gridCol w="950505"/>
                <a:gridCol w="422447"/>
                <a:gridCol w="422447"/>
                <a:gridCol w="422447"/>
                <a:gridCol w="422447"/>
                <a:gridCol w="422447"/>
              </a:tblGrid>
              <a:tr h="158286">
                <a:tc>
                  <a:txBody>
                    <a:bodyPr/>
                    <a:lstStyle/>
                    <a:p>
                      <a:pPr algn="ctr" latinLnBrk="1"/>
                      <a:r>
                        <a:rPr lang="en-US" altLang="ko-KR" sz="800" b="1" smtClean="0">
                          <a:latin typeface="Arial" panose="020B0604020202020204" pitchFamily="34" charset="0"/>
                          <a:cs typeface="Arial" panose="020B0604020202020204" pitchFamily="34" charset="0"/>
                        </a:rPr>
                        <a:t>Gene D</a:t>
                      </a:r>
                      <a:endParaRPr lang="ko-KR" altLang="en-US" sz="800" b="1" dirty="0">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1</a:t>
                      </a:r>
                      <a:r>
                        <a:rPr lang="en-US" altLang="ko-KR" sz="800" baseline="30000" smtClean="0">
                          <a:solidFill>
                            <a:schemeClr val="bg1"/>
                          </a:solidFill>
                          <a:latin typeface="Arial" panose="020B0604020202020204" pitchFamily="34" charset="0"/>
                          <a:cs typeface="Arial" panose="020B0604020202020204" pitchFamily="34" charset="0"/>
                        </a:rPr>
                        <a:t>st</a:t>
                      </a:r>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2</a:t>
                      </a:r>
                      <a:r>
                        <a:rPr lang="en-US" altLang="ko-KR" sz="800" baseline="30000" smtClean="0">
                          <a:solidFill>
                            <a:schemeClr val="bg1"/>
                          </a:solidFill>
                          <a:latin typeface="Arial" panose="020B0604020202020204" pitchFamily="34" charset="0"/>
                          <a:cs typeface="Arial" panose="020B0604020202020204" pitchFamily="34" charset="0"/>
                        </a:rPr>
                        <a:t>nd</a:t>
                      </a:r>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latinLnBrk="1"/>
                      <a:endParaRPr lang="ko-KR" altLang="en-US" sz="800" dirty="0">
                        <a:solidFill>
                          <a:schemeClr val="tx1"/>
                        </a:solidFill>
                        <a:latin typeface="Arial" panose="020B0604020202020204" pitchFamily="34" charset="0"/>
                        <a:cs typeface="Arial" panose="020B060402020202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r>
              <a:tr h="158286">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800" b="1" smtClean="0">
                          <a:latin typeface="Arial" panose="020B0604020202020204" pitchFamily="34" charset="0"/>
                          <a:cs typeface="Arial" panose="020B0604020202020204" pitchFamily="34" charset="0"/>
                        </a:rPr>
                        <a:t>Gene E</a:t>
                      </a:r>
                      <a:endParaRPr lang="ko-KR" altLang="en-US" sz="800" b="1" dirty="0" smtClean="0">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1</a:t>
                      </a:r>
                      <a:r>
                        <a:rPr lang="en-US" altLang="ko-KR" sz="800" baseline="30000" smtClean="0">
                          <a:solidFill>
                            <a:schemeClr val="bg1"/>
                          </a:solidFill>
                          <a:latin typeface="Arial" panose="020B0604020202020204" pitchFamily="34" charset="0"/>
                          <a:cs typeface="Arial" panose="020B0604020202020204" pitchFamily="34" charset="0"/>
                        </a:rPr>
                        <a:t>st</a:t>
                      </a:r>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2</a:t>
                      </a:r>
                      <a:r>
                        <a:rPr lang="en-US" altLang="ko-KR" sz="800" baseline="30000" smtClean="0">
                          <a:solidFill>
                            <a:schemeClr val="bg1"/>
                          </a:solidFill>
                          <a:latin typeface="Arial" panose="020B0604020202020204" pitchFamily="34" charset="0"/>
                          <a:cs typeface="Arial" panose="020B0604020202020204" pitchFamily="34" charset="0"/>
                        </a:rPr>
                        <a:t>nd</a:t>
                      </a:r>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800" smtClean="0">
                        <a:solidFill>
                          <a:schemeClr val="tx1"/>
                        </a:solidFill>
                        <a:latin typeface="Arial" panose="020B0604020202020204" pitchFamily="34" charset="0"/>
                        <a:cs typeface="Arial" panose="020B060402020202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r>
              <a:tr h="158286">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800" b="1" smtClean="0">
                          <a:latin typeface="Arial" panose="020B0604020202020204" pitchFamily="34" charset="0"/>
                          <a:cs typeface="Arial" panose="020B0604020202020204" pitchFamily="34" charset="0"/>
                        </a:rPr>
                        <a:t>Gene F</a:t>
                      </a:r>
                      <a:endParaRPr lang="ko-KR" altLang="en-US" sz="800" b="1" dirty="0" smtClean="0">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1</a:t>
                      </a:r>
                      <a:r>
                        <a:rPr lang="en-US" altLang="ko-KR" sz="800" baseline="30000" smtClean="0">
                          <a:solidFill>
                            <a:schemeClr val="bg1"/>
                          </a:solidFill>
                          <a:latin typeface="Arial" panose="020B0604020202020204" pitchFamily="34" charset="0"/>
                          <a:cs typeface="Arial" panose="020B0604020202020204" pitchFamily="34" charset="0"/>
                        </a:rPr>
                        <a:t>st</a:t>
                      </a:r>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2</a:t>
                      </a:r>
                      <a:r>
                        <a:rPr lang="en-US" altLang="ko-KR" sz="800" baseline="30000" smtClean="0">
                          <a:solidFill>
                            <a:schemeClr val="bg1"/>
                          </a:solidFill>
                          <a:latin typeface="Arial" panose="020B0604020202020204" pitchFamily="34" charset="0"/>
                          <a:cs typeface="Arial" panose="020B0604020202020204" pitchFamily="34" charset="0"/>
                        </a:rPr>
                        <a:t>nd</a:t>
                      </a:r>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50000"/>
                        <a:lumOff val="50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800" smtClean="0">
                        <a:solidFill>
                          <a:schemeClr val="tx1"/>
                        </a:solidFill>
                        <a:latin typeface="Arial" panose="020B0604020202020204" pitchFamily="34" charset="0"/>
                        <a:cs typeface="Arial" panose="020B060402020202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r>
              <a:tr h="158286">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800" b="1" smtClean="0">
                          <a:latin typeface="Arial" panose="020B0604020202020204" pitchFamily="34" charset="0"/>
                          <a:cs typeface="Arial" panose="020B0604020202020204" pitchFamily="34" charset="0"/>
                        </a:rPr>
                        <a:t>~</a:t>
                      </a:r>
                      <a:endParaRPr lang="ko-KR" altLang="en-US" sz="800" b="1" dirty="0" smtClean="0">
                        <a:latin typeface="Arial" panose="020B0604020202020204" pitchFamily="34" charset="0"/>
                        <a:cs typeface="Arial" panose="020B0604020202020204" pitchFamily="34" charset="0"/>
                      </a:endParaRPr>
                    </a:p>
                  </a:txBody>
                  <a:tcPr marL="0" marR="0" marT="0" marB="0" vert="eaVert"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1</a:t>
                      </a:r>
                      <a:r>
                        <a:rPr lang="en-US" altLang="ko-KR" sz="800" baseline="30000" smtClean="0">
                          <a:solidFill>
                            <a:schemeClr val="bg1"/>
                          </a:solidFill>
                          <a:latin typeface="Arial" panose="020B0604020202020204" pitchFamily="34" charset="0"/>
                          <a:cs typeface="Arial" panose="020B0604020202020204" pitchFamily="34" charset="0"/>
                        </a:rPr>
                        <a:t>st</a:t>
                      </a:r>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latinLnBrk="1"/>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latinLnBrk="1"/>
                      <a:r>
                        <a:rPr lang="en-US" altLang="ko-KR" sz="800" smtClean="0">
                          <a:solidFill>
                            <a:schemeClr val="bg1"/>
                          </a:solidFill>
                          <a:latin typeface="Arial" panose="020B0604020202020204" pitchFamily="34" charset="0"/>
                          <a:cs typeface="Arial" panose="020B0604020202020204" pitchFamily="34" charset="0"/>
                        </a:rPr>
                        <a:t>2</a:t>
                      </a:r>
                      <a:r>
                        <a:rPr lang="en-US" altLang="ko-KR" sz="800" baseline="30000" smtClean="0">
                          <a:solidFill>
                            <a:schemeClr val="bg1"/>
                          </a:solidFill>
                          <a:latin typeface="Arial" panose="020B0604020202020204" pitchFamily="34" charset="0"/>
                          <a:cs typeface="Arial" panose="020B0604020202020204" pitchFamily="34" charset="0"/>
                        </a:rPr>
                        <a:t>nd</a:t>
                      </a:r>
                      <a:endParaRPr lang="ko-KR" altLang="en-US" sz="800" dirty="0">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latinLnBrk="1"/>
                      <a:endParaRPr lang="ko-KR" altLang="en-US" sz="800" dirty="0">
                        <a:solidFill>
                          <a:schemeClr val="tx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r>
            </a:tbl>
          </a:graphicData>
        </a:graphic>
      </p:graphicFrame>
      <p:sp>
        <p:nvSpPr>
          <p:cNvPr id="12" name="직사각형 11"/>
          <p:cNvSpPr/>
          <p:nvPr/>
        </p:nvSpPr>
        <p:spPr>
          <a:xfrm>
            <a:off x="1148816" y="470019"/>
            <a:ext cx="2251020" cy="719093"/>
          </a:xfrm>
          <a:prstGeom prst="rect">
            <a:avLst/>
          </a:prstGeom>
          <a:noFill/>
          <a:ln w="57150">
            <a:solidFill>
              <a:schemeClr val="tx1">
                <a:lumMod val="65000"/>
                <a:lumOff val="3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825">
              <a:solidFill>
                <a:schemeClr val="tx1">
                  <a:lumMod val="85000"/>
                  <a:lumOff val="15000"/>
                </a:schemeClr>
              </a:solidFill>
              <a:latin typeface="Arial" pitchFamily="34" charset="0"/>
              <a:cs typeface="Arial" pitchFamily="34" charset="0"/>
            </a:endParaRPr>
          </a:p>
        </p:txBody>
      </p:sp>
      <p:sp>
        <p:nvSpPr>
          <p:cNvPr id="14" name="직사각형 13"/>
          <p:cNvSpPr/>
          <p:nvPr/>
        </p:nvSpPr>
        <p:spPr>
          <a:xfrm>
            <a:off x="1148817" y="1304980"/>
            <a:ext cx="3128624" cy="716280"/>
          </a:xfrm>
          <a:prstGeom prst="rect">
            <a:avLst/>
          </a:prstGeom>
          <a:noFill/>
          <a:ln w="57150">
            <a:solidFill>
              <a:schemeClr val="tx1">
                <a:lumMod val="65000"/>
                <a:lumOff val="3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825">
              <a:solidFill>
                <a:schemeClr val="tx1">
                  <a:lumMod val="85000"/>
                  <a:lumOff val="15000"/>
                </a:schemeClr>
              </a:solidFill>
              <a:latin typeface="Arial" pitchFamily="34" charset="0"/>
              <a:cs typeface="Arial" pitchFamily="34" charset="0"/>
            </a:endParaRPr>
          </a:p>
        </p:txBody>
      </p:sp>
      <p:sp>
        <p:nvSpPr>
          <p:cNvPr id="15" name="직사각형 14"/>
          <p:cNvSpPr/>
          <p:nvPr/>
        </p:nvSpPr>
        <p:spPr>
          <a:xfrm>
            <a:off x="1148816" y="2135376"/>
            <a:ext cx="3971276" cy="760616"/>
          </a:xfrm>
          <a:prstGeom prst="rect">
            <a:avLst/>
          </a:prstGeom>
          <a:noFill/>
          <a:ln w="57150">
            <a:solidFill>
              <a:schemeClr val="tx1">
                <a:lumMod val="65000"/>
                <a:lumOff val="3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825">
              <a:solidFill>
                <a:schemeClr val="tx1">
                  <a:lumMod val="85000"/>
                  <a:lumOff val="15000"/>
                </a:schemeClr>
              </a:solidFill>
              <a:latin typeface="Arial" pitchFamily="34" charset="0"/>
              <a:cs typeface="Arial" pitchFamily="34" charset="0"/>
            </a:endParaRPr>
          </a:p>
        </p:txBody>
      </p:sp>
      <p:sp>
        <p:nvSpPr>
          <p:cNvPr id="16" name="직사각형 15"/>
          <p:cNvSpPr/>
          <p:nvPr/>
        </p:nvSpPr>
        <p:spPr>
          <a:xfrm>
            <a:off x="1148817" y="3017911"/>
            <a:ext cx="4860540" cy="762001"/>
          </a:xfrm>
          <a:prstGeom prst="rect">
            <a:avLst/>
          </a:prstGeom>
          <a:noFill/>
          <a:ln w="57150">
            <a:solidFill>
              <a:schemeClr val="tx1">
                <a:lumMod val="65000"/>
                <a:lumOff val="3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825">
              <a:solidFill>
                <a:schemeClr val="tx1">
                  <a:lumMod val="85000"/>
                  <a:lumOff val="15000"/>
                </a:schemeClr>
              </a:solidFill>
              <a:latin typeface="Arial" pitchFamily="34" charset="0"/>
              <a:cs typeface="Arial" pitchFamily="34" charset="0"/>
            </a:endParaRPr>
          </a:p>
        </p:txBody>
      </p:sp>
      <p:sp>
        <p:nvSpPr>
          <p:cNvPr id="31" name="왼쪽/오른쪽 화살표 30"/>
          <p:cNvSpPr/>
          <p:nvPr/>
        </p:nvSpPr>
        <p:spPr>
          <a:xfrm rot="16200000">
            <a:off x="2343110" y="2745058"/>
            <a:ext cx="419727" cy="324036"/>
          </a:xfrm>
          <a:prstGeom prst="leftRightArrow">
            <a:avLst/>
          </a:prstGeom>
          <a:solidFill>
            <a:schemeClr val="bg1">
              <a:lumMod val="75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600" b="1">
                <a:solidFill>
                  <a:schemeClr val="tx1"/>
                </a:solidFill>
                <a:latin typeface="Arial" pitchFamily="34" charset="0"/>
                <a:cs typeface="Arial" pitchFamily="34" charset="0"/>
              </a:rPr>
              <a:t>Comp.</a:t>
            </a:r>
            <a:endParaRPr lang="ko-KR" altLang="en-US" sz="600" b="1">
              <a:solidFill>
                <a:schemeClr val="tx1"/>
              </a:solidFill>
              <a:latin typeface="Arial" pitchFamily="34" charset="0"/>
              <a:cs typeface="Arial" pitchFamily="34" charset="0"/>
            </a:endParaRPr>
          </a:p>
        </p:txBody>
      </p:sp>
      <p:sp>
        <p:nvSpPr>
          <p:cNvPr id="19" name="왼쪽/오른쪽 화살표 18"/>
          <p:cNvSpPr/>
          <p:nvPr/>
        </p:nvSpPr>
        <p:spPr>
          <a:xfrm>
            <a:off x="2781318" y="1454984"/>
            <a:ext cx="419727" cy="324036"/>
          </a:xfrm>
          <a:prstGeom prst="leftRightArrow">
            <a:avLst/>
          </a:prstGeom>
          <a:solidFill>
            <a:schemeClr val="tx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600" b="1">
                <a:solidFill>
                  <a:schemeClr val="bg1"/>
                </a:solidFill>
                <a:latin typeface="Arial" pitchFamily="34" charset="0"/>
                <a:cs typeface="Arial" pitchFamily="34" charset="0"/>
              </a:rPr>
              <a:t>Comp.</a:t>
            </a:r>
            <a:endParaRPr lang="ko-KR" altLang="en-US" sz="600" b="1">
              <a:solidFill>
                <a:schemeClr val="bg1"/>
              </a:solidFill>
              <a:latin typeface="Arial" pitchFamily="34" charset="0"/>
              <a:cs typeface="Arial" pitchFamily="34" charset="0"/>
            </a:endParaRPr>
          </a:p>
        </p:txBody>
      </p:sp>
      <p:sp>
        <p:nvSpPr>
          <p:cNvPr id="20" name="왼쪽/오른쪽 화살표 19"/>
          <p:cNvSpPr/>
          <p:nvPr/>
        </p:nvSpPr>
        <p:spPr>
          <a:xfrm>
            <a:off x="2782717" y="2335564"/>
            <a:ext cx="419727" cy="324036"/>
          </a:xfrm>
          <a:prstGeom prst="leftRightArrow">
            <a:avLst/>
          </a:prstGeom>
          <a:solidFill>
            <a:schemeClr val="tx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600" b="1">
                <a:solidFill>
                  <a:schemeClr val="bg1"/>
                </a:solidFill>
                <a:latin typeface="Arial" pitchFamily="34" charset="0"/>
                <a:cs typeface="Arial" pitchFamily="34" charset="0"/>
              </a:rPr>
              <a:t>Comp.</a:t>
            </a:r>
            <a:endParaRPr lang="ko-KR" altLang="en-US" sz="600" b="1">
              <a:solidFill>
                <a:schemeClr val="bg1"/>
              </a:solidFill>
              <a:latin typeface="Arial" pitchFamily="34" charset="0"/>
              <a:cs typeface="Arial" pitchFamily="34" charset="0"/>
            </a:endParaRPr>
          </a:p>
        </p:txBody>
      </p:sp>
      <p:sp>
        <p:nvSpPr>
          <p:cNvPr id="22" name="왼쪽/오른쪽 화살표 21"/>
          <p:cNvSpPr/>
          <p:nvPr/>
        </p:nvSpPr>
        <p:spPr>
          <a:xfrm>
            <a:off x="2775066" y="3192788"/>
            <a:ext cx="419727" cy="324036"/>
          </a:xfrm>
          <a:prstGeom prst="leftRightArrow">
            <a:avLst/>
          </a:prstGeom>
          <a:solidFill>
            <a:schemeClr val="tx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600" b="1">
                <a:solidFill>
                  <a:schemeClr val="bg1"/>
                </a:solidFill>
                <a:latin typeface="Arial" pitchFamily="34" charset="0"/>
                <a:cs typeface="Arial" pitchFamily="34" charset="0"/>
              </a:rPr>
              <a:t>Comp.</a:t>
            </a:r>
            <a:endParaRPr lang="ko-KR" altLang="en-US" sz="600" b="1">
              <a:solidFill>
                <a:schemeClr val="bg1"/>
              </a:solidFill>
              <a:latin typeface="Arial" pitchFamily="34" charset="0"/>
              <a:cs typeface="Arial" pitchFamily="34" charset="0"/>
            </a:endParaRPr>
          </a:p>
        </p:txBody>
      </p:sp>
      <p:sp>
        <p:nvSpPr>
          <p:cNvPr id="26" name="왼쪽/오른쪽 화살표 25"/>
          <p:cNvSpPr/>
          <p:nvPr/>
        </p:nvSpPr>
        <p:spPr>
          <a:xfrm>
            <a:off x="4472913" y="3192788"/>
            <a:ext cx="419727" cy="324036"/>
          </a:xfrm>
          <a:prstGeom prst="leftRightArrow">
            <a:avLst/>
          </a:prstGeom>
          <a:solidFill>
            <a:schemeClr val="tx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600" b="1">
                <a:solidFill>
                  <a:schemeClr val="bg1"/>
                </a:solidFill>
                <a:latin typeface="Arial" pitchFamily="34" charset="0"/>
                <a:cs typeface="Arial" pitchFamily="34" charset="0"/>
              </a:rPr>
              <a:t>Comp.</a:t>
            </a:r>
            <a:endParaRPr lang="ko-KR" altLang="en-US" sz="600" b="1">
              <a:solidFill>
                <a:schemeClr val="bg1"/>
              </a:solidFill>
              <a:latin typeface="Arial" pitchFamily="34" charset="0"/>
              <a:cs typeface="Arial" pitchFamily="34" charset="0"/>
            </a:endParaRPr>
          </a:p>
        </p:txBody>
      </p:sp>
      <p:sp>
        <p:nvSpPr>
          <p:cNvPr id="29" name="왼쪽/오른쪽 화살표 28"/>
          <p:cNvSpPr/>
          <p:nvPr/>
        </p:nvSpPr>
        <p:spPr>
          <a:xfrm rot="16200000">
            <a:off x="2343110" y="1023266"/>
            <a:ext cx="419727" cy="324036"/>
          </a:xfrm>
          <a:prstGeom prst="leftRightArrow">
            <a:avLst/>
          </a:prstGeom>
          <a:solidFill>
            <a:schemeClr val="bg1">
              <a:lumMod val="75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600" b="1">
                <a:solidFill>
                  <a:schemeClr val="tx1"/>
                </a:solidFill>
                <a:latin typeface="Arial" pitchFamily="34" charset="0"/>
                <a:cs typeface="Arial" pitchFamily="34" charset="0"/>
              </a:rPr>
              <a:t>Comp.</a:t>
            </a:r>
            <a:endParaRPr lang="ko-KR" altLang="en-US" sz="600" b="1">
              <a:solidFill>
                <a:schemeClr val="tx1"/>
              </a:solidFill>
              <a:latin typeface="Arial" pitchFamily="34" charset="0"/>
              <a:cs typeface="Arial" pitchFamily="34" charset="0"/>
            </a:endParaRPr>
          </a:p>
        </p:txBody>
      </p:sp>
      <p:sp>
        <p:nvSpPr>
          <p:cNvPr id="30" name="왼쪽/오른쪽 화살표 29"/>
          <p:cNvSpPr/>
          <p:nvPr/>
        </p:nvSpPr>
        <p:spPr>
          <a:xfrm rot="16200000">
            <a:off x="2349179" y="1860310"/>
            <a:ext cx="419727" cy="324036"/>
          </a:xfrm>
          <a:prstGeom prst="leftRightArrow">
            <a:avLst/>
          </a:prstGeom>
          <a:solidFill>
            <a:schemeClr val="bg1">
              <a:lumMod val="75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600" b="1">
                <a:solidFill>
                  <a:schemeClr val="tx1"/>
                </a:solidFill>
                <a:latin typeface="Arial" pitchFamily="34" charset="0"/>
                <a:cs typeface="Arial" pitchFamily="34" charset="0"/>
              </a:rPr>
              <a:t>Comp.</a:t>
            </a:r>
            <a:endParaRPr lang="ko-KR" altLang="en-US" sz="600" b="1">
              <a:solidFill>
                <a:schemeClr val="tx1"/>
              </a:solidFill>
              <a:latin typeface="Arial" pitchFamily="34" charset="0"/>
              <a:cs typeface="Arial" pitchFamily="34" charset="0"/>
            </a:endParaRPr>
          </a:p>
        </p:txBody>
      </p:sp>
      <p:sp>
        <p:nvSpPr>
          <p:cNvPr id="2" name="TextBox 1"/>
          <p:cNvSpPr txBox="1"/>
          <p:nvPr/>
        </p:nvSpPr>
        <p:spPr>
          <a:xfrm>
            <a:off x="260648" y="355357"/>
            <a:ext cx="810090" cy="307777"/>
          </a:xfrm>
          <a:prstGeom prst="rect">
            <a:avLst/>
          </a:prstGeom>
          <a:noFill/>
        </p:spPr>
        <p:txBody>
          <a:bodyPr wrap="square" rtlCol="0">
            <a:spAutoFit/>
          </a:bodyPr>
          <a:lstStyle/>
          <a:p>
            <a:r>
              <a:rPr lang="en-US" sz="1400" b="1" dirty="0" smtClean="0">
                <a:latin typeface="Arial" panose="020B0604020202020204" pitchFamily="34" charset="0"/>
                <a:cs typeface="Arial" panose="020B0604020202020204" pitchFamily="34" charset="0"/>
              </a:rPr>
              <a:t>(A)</a:t>
            </a:r>
            <a:endParaRPr lang="en-US" sz="1400" b="1" dirty="0">
              <a:latin typeface="Arial" panose="020B0604020202020204" pitchFamily="34" charset="0"/>
              <a:cs typeface="Arial" panose="020B0604020202020204" pitchFamily="34" charset="0"/>
            </a:endParaRPr>
          </a:p>
        </p:txBody>
      </p:sp>
      <p:pic>
        <p:nvPicPr>
          <p:cNvPr id="36" name="그림 35"/>
          <p:cNvPicPr>
            <a:picLocks noChangeAspect="1"/>
          </p:cNvPicPr>
          <p:nvPr/>
        </p:nvPicPr>
        <p:blipFill>
          <a:blip r:embed="rId2"/>
          <a:stretch>
            <a:fillRect/>
          </a:stretch>
        </p:blipFill>
        <p:spPr>
          <a:xfrm>
            <a:off x="1070738" y="3955740"/>
            <a:ext cx="5225529" cy="3973268"/>
          </a:xfrm>
          <a:prstGeom prst="rect">
            <a:avLst/>
          </a:prstGeom>
        </p:spPr>
      </p:pic>
      <p:graphicFrame>
        <p:nvGraphicFramePr>
          <p:cNvPr id="37" name="표 36"/>
          <p:cNvGraphicFramePr>
            <a:graphicFrameLocks noGrp="1"/>
          </p:cNvGraphicFramePr>
          <p:nvPr>
            <p:extLst>
              <p:ext uri="{D42A27DB-BD31-4B8C-83A1-F6EECF244321}">
                <p14:modId xmlns:p14="http://schemas.microsoft.com/office/powerpoint/2010/main" val="1417476241"/>
              </p:ext>
            </p:extLst>
          </p:nvPr>
        </p:nvGraphicFramePr>
        <p:xfrm>
          <a:off x="1070739" y="3955738"/>
          <a:ext cx="5225530" cy="3973268"/>
        </p:xfrm>
        <a:graphic>
          <a:graphicData uri="http://schemas.openxmlformats.org/drawingml/2006/table">
            <a:tbl>
              <a:tblPr firstRow="1" bandRow="1">
                <a:tableStyleId>{2D5ABB26-0587-4C30-8999-92F81FD0307C}</a:tableStyleId>
              </a:tblPr>
              <a:tblGrid>
                <a:gridCol w="1045106"/>
                <a:gridCol w="1045106"/>
                <a:gridCol w="1045106"/>
                <a:gridCol w="1045106"/>
                <a:gridCol w="1045106"/>
              </a:tblGrid>
              <a:tr h="993317">
                <a:tc>
                  <a:txBody>
                    <a:bodyPr/>
                    <a:lstStyle/>
                    <a:p>
                      <a:pPr algn="ctr" latinLnBrk="1"/>
                      <a:r>
                        <a:rPr lang="en-US" altLang="ko-KR" sz="700" b="1" smtClean="0">
                          <a:latin typeface="Arial" panose="020B0604020202020204" pitchFamily="34" charset="0"/>
                          <a:cs typeface="Arial" panose="020B0604020202020204" pitchFamily="34" charset="0"/>
                        </a:rPr>
                        <a:t>G1</a:t>
                      </a:r>
                    </a:p>
                    <a:p>
                      <a:pPr algn="r" latinLnBrk="1"/>
                      <a:r>
                        <a:rPr lang="en-US" altLang="ko-KR" sz="500" b="1" smtClean="0">
                          <a:latin typeface="Arial" panose="020B0604020202020204" pitchFamily="34" charset="0"/>
                          <a:cs typeface="Arial" panose="020B0604020202020204" pitchFamily="34" charset="0"/>
                        </a:rPr>
                        <a:t>1</a:t>
                      </a:r>
                      <a:r>
                        <a:rPr lang="en-US" altLang="ko-KR" sz="500" b="1" baseline="30000" smtClean="0">
                          <a:latin typeface="Arial" panose="020B0604020202020204" pitchFamily="34" charset="0"/>
                          <a:cs typeface="Arial" panose="020B0604020202020204" pitchFamily="34" charset="0"/>
                        </a:rPr>
                        <a:t>st</a:t>
                      </a:r>
                      <a:r>
                        <a:rPr lang="en-US" altLang="ko-KR" sz="500" b="1" smtClean="0">
                          <a:latin typeface="Arial" panose="020B0604020202020204" pitchFamily="34" charset="0"/>
                          <a:cs typeface="Arial" panose="020B0604020202020204" pitchFamily="34" charset="0"/>
                        </a:rPr>
                        <a:t> intron</a:t>
                      </a:r>
                      <a:endParaRPr lang="ko-KR" altLang="en-US" sz="500" b="1">
                        <a:latin typeface="Arial" panose="020B0604020202020204" pitchFamily="34" charset="0"/>
                        <a:cs typeface="Arial" panose="020B060402020202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700" b="1" smtClean="0">
                          <a:latin typeface="Arial" panose="020B0604020202020204" pitchFamily="34" charset="0"/>
                          <a:cs typeface="Arial" panose="020B0604020202020204" pitchFamily="34" charset="0"/>
                        </a:rPr>
                        <a:t>G2</a:t>
                      </a:r>
                    </a:p>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500" b="1" smtClean="0">
                          <a:latin typeface="Arial" panose="020B0604020202020204" pitchFamily="34" charset="0"/>
                          <a:cs typeface="Arial" panose="020B0604020202020204" pitchFamily="34" charset="0"/>
                        </a:rPr>
                        <a:t>(1</a:t>
                      </a:r>
                      <a:r>
                        <a:rPr lang="en-US" altLang="ko-KR" sz="500" b="1" baseline="30000" smtClean="0">
                          <a:latin typeface="Arial" panose="020B0604020202020204" pitchFamily="34" charset="0"/>
                          <a:cs typeface="Arial" panose="020B0604020202020204" pitchFamily="34" charset="0"/>
                        </a:rPr>
                        <a:t>st</a:t>
                      </a:r>
                      <a:r>
                        <a:rPr lang="en-US" altLang="ko-KR" sz="500" b="1" smtClean="0">
                          <a:latin typeface="Arial" panose="020B0604020202020204" pitchFamily="34" charset="0"/>
                          <a:cs typeface="Arial" panose="020B0604020202020204" pitchFamily="34" charset="0"/>
                        </a:rPr>
                        <a:t> ~2</a:t>
                      </a:r>
                      <a:r>
                        <a:rPr lang="en-US" altLang="ko-KR" sz="500" b="1" baseline="30000" smtClean="0">
                          <a:latin typeface="Arial" panose="020B0604020202020204" pitchFamily="34" charset="0"/>
                          <a:cs typeface="Arial" panose="020B0604020202020204" pitchFamily="34" charset="0"/>
                        </a:rPr>
                        <a:t>nd</a:t>
                      </a:r>
                      <a:r>
                        <a:rPr lang="en-US" altLang="ko-KR" sz="500" b="1" baseline="0" smtClean="0">
                          <a:latin typeface="Arial" panose="020B0604020202020204" pitchFamily="34" charset="0"/>
                          <a:cs typeface="Arial" panose="020B0604020202020204" pitchFamily="34" charset="0"/>
                        </a:rPr>
                        <a:t>)</a:t>
                      </a:r>
                      <a:r>
                        <a:rPr lang="en-US" altLang="ko-KR" sz="500" b="1" smtClean="0">
                          <a:latin typeface="Arial" panose="020B0604020202020204" pitchFamily="34" charset="0"/>
                          <a:cs typeface="Arial" panose="020B0604020202020204" pitchFamily="34" charset="0"/>
                        </a:rPr>
                        <a:t>introns</a:t>
                      </a:r>
                      <a:endParaRPr lang="ko-KR" altLang="en-US" sz="500" b="1" smtClean="0">
                        <a:latin typeface="Arial" panose="020B0604020202020204" pitchFamily="34" charset="0"/>
                        <a:cs typeface="Arial" panose="020B0604020202020204" pitchFamily="34" charset="0"/>
                      </a:endParaRPr>
                    </a:p>
                    <a:p>
                      <a:pPr algn="ctr" latinLnBrk="1"/>
                      <a:endParaRPr lang="ko-KR" altLang="en-US" sz="500" b="1">
                        <a:latin typeface="Arial" panose="020B0604020202020204" pitchFamily="34" charset="0"/>
                        <a:cs typeface="Arial" panose="020B060402020202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700" b="1" smtClean="0">
                          <a:latin typeface="Arial" panose="020B0604020202020204" pitchFamily="34" charset="0"/>
                          <a:cs typeface="Arial" panose="020B0604020202020204" pitchFamily="34" charset="0"/>
                        </a:rPr>
                        <a:t>G3</a:t>
                      </a:r>
                    </a:p>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500" b="1" smtClean="0">
                          <a:latin typeface="Arial" panose="020B0604020202020204" pitchFamily="34" charset="0"/>
                          <a:cs typeface="Arial" panose="020B0604020202020204" pitchFamily="34" charset="0"/>
                        </a:rPr>
                        <a:t>(1</a:t>
                      </a:r>
                      <a:r>
                        <a:rPr lang="en-US" altLang="ko-KR" sz="500" b="1" baseline="30000" smtClean="0">
                          <a:latin typeface="Arial" panose="020B0604020202020204" pitchFamily="34" charset="0"/>
                          <a:cs typeface="Arial" panose="020B0604020202020204" pitchFamily="34" charset="0"/>
                        </a:rPr>
                        <a:t>st</a:t>
                      </a:r>
                      <a:r>
                        <a:rPr lang="en-US" altLang="ko-KR" sz="500" b="1" smtClean="0">
                          <a:latin typeface="Arial" panose="020B0604020202020204" pitchFamily="34" charset="0"/>
                          <a:cs typeface="Arial" panose="020B0604020202020204" pitchFamily="34" charset="0"/>
                        </a:rPr>
                        <a:t> ~3</a:t>
                      </a:r>
                      <a:r>
                        <a:rPr lang="en-US" altLang="ko-KR" sz="500" b="1" baseline="30000" smtClean="0">
                          <a:latin typeface="Arial" panose="020B0604020202020204" pitchFamily="34" charset="0"/>
                          <a:cs typeface="Arial" panose="020B0604020202020204" pitchFamily="34" charset="0"/>
                        </a:rPr>
                        <a:t>rd</a:t>
                      </a:r>
                      <a:r>
                        <a:rPr lang="en-US" altLang="ko-KR" sz="500" b="1" baseline="0" smtClean="0">
                          <a:latin typeface="Arial" panose="020B0604020202020204" pitchFamily="34" charset="0"/>
                          <a:cs typeface="Arial" panose="020B0604020202020204" pitchFamily="34" charset="0"/>
                        </a:rPr>
                        <a:t>)</a:t>
                      </a:r>
                      <a:r>
                        <a:rPr lang="en-US" altLang="ko-KR" sz="500" b="1" smtClean="0">
                          <a:latin typeface="Arial" panose="020B0604020202020204" pitchFamily="34" charset="0"/>
                          <a:cs typeface="Arial" panose="020B0604020202020204" pitchFamily="34" charset="0"/>
                        </a:rPr>
                        <a:t>introns</a:t>
                      </a:r>
                      <a:endParaRPr lang="ko-KR" altLang="en-US" sz="500" b="1" smtClean="0">
                        <a:latin typeface="Arial" panose="020B0604020202020204" pitchFamily="34" charset="0"/>
                        <a:cs typeface="Arial" panose="020B0604020202020204" pitchFamily="34" charset="0"/>
                      </a:endParaRPr>
                    </a:p>
                    <a:p>
                      <a:pPr algn="ctr" latinLnBrk="1"/>
                      <a:endParaRPr lang="ko-KR" altLang="en-US" sz="500" b="1">
                        <a:latin typeface="Arial" panose="020B0604020202020204" pitchFamily="34" charset="0"/>
                        <a:cs typeface="Arial" panose="020B060402020202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700" b="1" smtClean="0">
                          <a:latin typeface="Arial" panose="020B0604020202020204" pitchFamily="34" charset="0"/>
                          <a:cs typeface="Arial" panose="020B0604020202020204" pitchFamily="34" charset="0"/>
                        </a:rPr>
                        <a:t>G4</a:t>
                      </a:r>
                    </a:p>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500" b="1" smtClean="0">
                          <a:latin typeface="Arial" panose="020B0604020202020204" pitchFamily="34" charset="0"/>
                          <a:cs typeface="Arial" panose="020B0604020202020204" pitchFamily="34" charset="0"/>
                        </a:rPr>
                        <a:t>(1</a:t>
                      </a:r>
                      <a:r>
                        <a:rPr lang="en-US" altLang="ko-KR" sz="500" b="1" baseline="30000" smtClean="0">
                          <a:latin typeface="Arial" panose="020B0604020202020204" pitchFamily="34" charset="0"/>
                          <a:cs typeface="Arial" panose="020B0604020202020204" pitchFamily="34" charset="0"/>
                        </a:rPr>
                        <a:t>st</a:t>
                      </a:r>
                      <a:r>
                        <a:rPr lang="en-US" altLang="ko-KR" sz="500" b="1" smtClean="0">
                          <a:latin typeface="Arial" panose="020B0604020202020204" pitchFamily="34" charset="0"/>
                          <a:cs typeface="Arial" panose="020B0604020202020204" pitchFamily="34" charset="0"/>
                        </a:rPr>
                        <a:t> ~4</a:t>
                      </a:r>
                      <a:r>
                        <a:rPr lang="en-US" altLang="ko-KR" sz="500" b="1" baseline="30000" smtClean="0">
                          <a:latin typeface="Arial" panose="020B0604020202020204" pitchFamily="34" charset="0"/>
                          <a:cs typeface="Arial" panose="020B0604020202020204" pitchFamily="34" charset="0"/>
                        </a:rPr>
                        <a:t>th</a:t>
                      </a:r>
                      <a:r>
                        <a:rPr lang="en-US" altLang="ko-KR" sz="500" b="1" baseline="0" smtClean="0">
                          <a:latin typeface="Arial" panose="020B0604020202020204" pitchFamily="34" charset="0"/>
                          <a:cs typeface="Arial" panose="020B0604020202020204" pitchFamily="34" charset="0"/>
                        </a:rPr>
                        <a:t>)</a:t>
                      </a:r>
                      <a:r>
                        <a:rPr lang="en-US" altLang="ko-KR" sz="500" b="1" smtClean="0">
                          <a:latin typeface="Arial" panose="020B0604020202020204" pitchFamily="34" charset="0"/>
                          <a:cs typeface="Arial" panose="020B0604020202020204" pitchFamily="34" charset="0"/>
                        </a:rPr>
                        <a:t>introns</a:t>
                      </a:r>
                      <a:endParaRPr lang="ko-KR" altLang="en-US" sz="500" b="1" smtClean="0">
                        <a:latin typeface="Arial" panose="020B0604020202020204" pitchFamily="34" charset="0"/>
                        <a:cs typeface="Arial" panose="020B0604020202020204" pitchFamily="34" charset="0"/>
                      </a:endParaRPr>
                    </a:p>
                    <a:p>
                      <a:pPr algn="ctr" latinLnBrk="1"/>
                      <a:endParaRPr lang="ko-KR" altLang="en-US" sz="500" b="1">
                        <a:latin typeface="Arial" panose="020B0604020202020204" pitchFamily="34" charset="0"/>
                        <a:cs typeface="Arial" panose="020B060402020202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700" b="1" smtClean="0">
                          <a:latin typeface="Arial" panose="020B0604020202020204" pitchFamily="34" charset="0"/>
                          <a:cs typeface="Arial" panose="020B0604020202020204" pitchFamily="34" charset="0"/>
                        </a:rPr>
                        <a:t>G5</a:t>
                      </a:r>
                    </a:p>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500" b="1" smtClean="0">
                          <a:latin typeface="Arial" panose="020B0604020202020204" pitchFamily="34" charset="0"/>
                          <a:cs typeface="Arial" panose="020B0604020202020204" pitchFamily="34" charset="0"/>
                        </a:rPr>
                        <a:t>(1</a:t>
                      </a:r>
                      <a:r>
                        <a:rPr lang="en-US" altLang="ko-KR" sz="500" b="1" baseline="30000" smtClean="0">
                          <a:latin typeface="Arial" panose="020B0604020202020204" pitchFamily="34" charset="0"/>
                          <a:cs typeface="Arial" panose="020B0604020202020204" pitchFamily="34" charset="0"/>
                        </a:rPr>
                        <a:t>st</a:t>
                      </a:r>
                      <a:r>
                        <a:rPr lang="en-US" altLang="ko-KR" sz="500" b="1" smtClean="0">
                          <a:latin typeface="Arial" panose="020B0604020202020204" pitchFamily="34" charset="0"/>
                          <a:cs typeface="Arial" panose="020B0604020202020204" pitchFamily="34" charset="0"/>
                        </a:rPr>
                        <a:t> ~5</a:t>
                      </a:r>
                      <a:r>
                        <a:rPr lang="en-US" altLang="ko-KR" sz="500" b="1" baseline="30000" smtClean="0">
                          <a:latin typeface="Arial" panose="020B0604020202020204" pitchFamily="34" charset="0"/>
                          <a:cs typeface="Arial" panose="020B0604020202020204" pitchFamily="34" charset="0"/>
                        </a:rPr>
                        <a:t>th</a:t>
                      </a:r>
                      <a:r>
                        <a:rPr lang="en-US" altLang="ko-KR" sz="500" b="1" baseline="0" smtClean="0">
                          <a:latin typeface="Arial" panose="020B0604020202020204" pitchFamily="34" charset="0"/>
                          <a:cs typeface="Arial" panose="020B0604020202020204" pitchFamily="34" charset="0"/>
                        </a:rPr>
                        <a:t>)</a:t>
                      </a:r>
                      <a:r>
                        <a:rPr lang="en-US" altLang="ko-KR" sz="500" b="1" smtClean="0">
                          <a:latin typeface="Arial" panose="020B0604020202020204" pitchFamily="34" charset="0"/>
                          <a:cs typeface="Arial" panose="020B0604020202020204" pitchFamily="34" charset="0"/>
                        </a:rPr>
                        <a:t>introns</a:t>
                      </a:r>
                      <a:endParaRPr lang="ko-KR" altLang="en-US" sz="500" b="1" smtClean="0">
                        <a:latin typeface="Arial" panose="020B0604020202020204" pitchFamily="34" charset="0"/>
                        <a:cs typeface="Arial" panose="020B0604020202020204" pitchFamily="34" charset="0"/>
                      </a:endParaRPr>
                    </a:p>
                    <a:p>
                      <a:pPr algn="ctr" latinLnBrk="1"/>
                      <a:endParaRPr lang="ko-KR" altLang="en-US" sz="500" b="1">
                        <a:latin typeface="Arial" panose="020B0604020202020204" pitchFamily="34" charset="0"/>
                        <a:cs typeface="Arial" panose="020B060402020202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993317">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700" b="1" smtClean="0">
                          <a:latin typeface="Arial" panose="020B0604020202020204" pitchFamily="34" charset="0"/>
                          <a:cs typeface="Arial" panose="020B0604020202020204" pitchFamily="34" charset="0"/>
                        </a:rPr>
                        <a:t>G6</a:t>
                      </a:r>
                    </a:p>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500" b="1" smtClean="0">
                          <a:latin typeface="Arial" panose="020B0604020202020204" pitchFamily="34" charset="0"/>
                          <a:cs typeface="Arial" panose="020B0604020202020204" pitchFamily="34" charset="0"/>
                        </a:rPr>
                        <a:t>(1</a:t>
                      </a:r>
                      <a:r>
                        <a:rPr lang="en-US" altLang="ko-KR" sz="500" b="1" baseline="30000" smtClean="0">
                          <a:latin typeface="Arial" panose="020B0604020202020204" pitchFamily="34" charset="0"/>
                          <a:cs typeface="Arial" panose="020B0604020202020204" pitchFamily="34" charset="0"/>
                        </a:rPr>
                        <a:t>st</a:t>
                      </a:r>
                      <a:r>
                        <a:rPr lang="en-US" altLang="ko-KR" sz="500" b="1" smtClean="0">
                          <a:latin typeface="Arial" panose="020B0604020202020204" pitchFamily="34" charset="0"/>
                          <a:cs typeface="Arial" panose="020B0604020202020204" pitchFamily="34" charset="0"/>
                        </a:rPr>
                        <a:t> ~6</a:t>
                      </a:r>
                      <a:r>
                        <a:rPr lang="en-US" altLang="ko-KR" sz="500" b="1" baseline="30000" smtClean="0">
                          <a:latin typeface="Arial" panose="020B0604020202020204" pitchFamily="34" charset="0"/>
                          <a:cs typeface="Arial" panose="020B0604020202020204" pitchFamily="34" charset="0"/>
                        </a:rPr>
                        <a:t>th</a:t>
                      </a:r>
                      <a:r>
                        <a:rPr lang="en-US" altLang="ko-KR" sz="500" b="1" baseline="0" smtClean="0">
                          <a:latin typeface="Arial" panose="020B0604020202020204" pitchFamily="34" charset="0"/>
                          <a:cs typeface="Arial" panose="020B0604020202020204" pitchFamily="34" charset="0"/>
                        </a:rPr>
                        <a:t>)</a:t>
                      </a:r>
                      <a:r>
                        <a:rPr lang="en-US" altLang="ko-KR" sz="500" b="1" smtClean="0">
                          <a:latin typeface="Arial" panose="020B0604020202020204" pitchFamily="34" charset="0"/>
                          <a:cs typeface="Arial" panose="020B0604020202020204" pitchFamily="34" charset="0"/>
                        </a:rPr>
                        <a:t>introns</a:t>
                      </a:r>
                      <a:endParaRPr lang="ko-KR" altLang="en-US" sz="500" b="1" smtClean="0">
                        <a:latin typeface="Arial" panose="020B0604020202020204" pitchFamily="34" charset="0"/>
                        <a:cs typeface="Arial" panose="020B0604020202020204" pitchFamily="34" charset="0"/>
                      </a:endParaRPr>
                    </a:p>
                    <a:p>
                      <a:pPr algn="l" latinLnBrk="1"/>
                      <a:endParaRPr lang="ko-KR" altLang="en-US" sz="500" b="1">
                        <a:latin typeface="Arial" panose="020B0604020202020204" pitchFamily="34" charset="0"/>
                        <a:cs typeface="Arial" panose="020B060402020202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700" b="1" smtClean="0">
                          <a:latin typeface="Arial" panose="020B0604020202020204" pitchFamily="34" charset="0"/>
                          <a:cs typeface="Arial" panose="020B0604020202020204" pitchFamily="34" charset="0"/>
                        </a:rPr>
                        <a:t>G7</a:t>
                      </a:r>
                    </a:p>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500" b="1" smtClean="0">
                          <a:latin typeface="Arial" panose="020B0604020202020204" pitchFamily="34" charset="0"/>
                          <a:cs typeface="Arial" panose="020B0604020202020204" pitchFamily="34" charset="0"/>
                        </a:rPr>
                        <a:t>(1</a:t>
                      </a:r>
                      <a:r>
                        <a:rPr lang="en-US" altLang="ko-KR" sz="500" b="1" baseline="30000" smtClean="0">
                          <a:latin typeface="Arial" panose="020B0604020202020204" pitchFamily="34" charset="0"/>
                          <a:cs typeface="Arial" panose="020B0604020202020204" pitchFamily="34" charset="0"/>
                        </a:rPr>
                        <a:t>st</a:t>
                      </a:r>
                      <a:r>
                        <a:rPr lang="en-US" altLang="ko-KR" sz="500" b="1" smtClean="0">
                          <a:latin typeface="Arial" panose="020B0604020202020204" pitchFamily="34" charset="0"/>
                          <a:cs typeface="Arial" panose="020B0604020202020204" pitchFamily="34" charset="0"/>
                        </a:rPr>
                        <a:t> ~7</a:t>
                      </a:r>
                      <a:r>
                        <a:rPr lang="en-US" altLang="ko-KR" sz="500" b="1" baseline="30000" smtClean="0">
                          <a:latin typeface="Arial" panose="020B0604020202020204" pitchFamily="34" charset="0"/>
                          <a:cs typeface="Arial" panose="020B0604020202020204" pitchFamily="34" charset="0"/>
                        </a:rPr>
                        <a:t>th</a:t>
                      </a:r>
                      <a:r>
                        <a:rPr lang="en-US" altLang="ko-KR" sz="500" b="1" baseline="0" smtClean="0">
                          <a:latin typeface="Arial" panose="020B0604020202020204" pitchFamily="34" charset="0"/>
                          <a:cs typeface="Arial" panose="020B0604020202020204" pitchFamily="34" charset="0"/>
                        </a:rPr>
                        <a:t>)</a:t>
                      </a:r>
                      <a:r>
                        <a:rPr lang="en-US" altLang="ko-KR" sz="500" b="1" smtClean="0">
                          <a:latin typeface="Arial" panose="020B0604020202020204" pitchFamily="34" charset="0"/>
                          <a:cs typeface="Arial" panose="020B0604020202020204" pitchFamily="34" charset="0"/>
                        </a:rPr>
                        <a:t>introns</a:t>
                      </a:r>
                      <a:endParaRPr lang="ko-KR" altLang="en-US" sz="500" b="1" smtClean="0">
                        <a:latin typeface="Arial" panose="020B0604020202020204" pitchFamily="34" charset="0"/>
                        <a:cs typeface="Arial" panose="020B0604020202020204" pitchFamily="34" charset="0"/>
                      </a:endParaRPr>
                    </a:p>
                    <a:p>
                      <a:pPr algn="ctr" latinLnBrk="1"/>
                      <a:endParaRPr lang="ko-KR" altLang="en-US" sz="500" b="1">
                        <a:latin typeface="Arial" panose="020B0604020202020204" pitchFamily="34" charset="0"/>
                        <a:cs typeface="Arial" panose="020B060402020202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700" b="1" smtClean="0">
                          <a:latin typeface="Arial" panose="020B0604020202020204" pitchFamily="34" charset="0"/>
                          <a:cs typeface="Arial" panose="020B0604020202020204" pitchFamily="34" charset="0"/>
                        </a:rPr>
                        <a:t>G8</a:t>
                      </a:r>
                    </a:p>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500" b="1" smtClean="0">
                          <a:latin typeface="Arial" panose="020B0604020202020204" pitchFamily="34" charset="0"/>
                          <a:cs typeface="Arial" panose="020B0604020202020204" pitchFamily="34" charset="0"/>
                        </a:rPr>
                        <a:t>(1</a:t>
                      </a:r>
                      <a:r>
                        <a:rPr lang="en-US" altLang="ko-KR" sz="500" b="1" baseline="30000" smtClean="0">
                          <a:latin typeface="Arial" panose="020B0604020202020204" pitchFamily="34" charset="0"/>
                          <a:cs typeface="Arial" panose="020B0604020202020204" pitchFamily="34" charset="0"/>
                        </a:rPr>
                        <a:t>st</a:t>
                      </a:r>
                      <a:r>
                        <a:rPr lang="en-US" altLang="ko-KR" sz="500" b="1" smtClean="0">
                          <a:latin typeface="Arial" panose="020B0604020202020204" pitchFamily="34" charset="0"/>
                          <a:cs typeface="Arial" panose="020B0604020202020204" pitchFamily="34" charset="0"/>
                        </a:rPr>
                        <a:t> ~8</a:t>
                      </a:r>
                      <a:r>
                        <a:rPr lang="en-US" altLang="ko-KR" sz="500" b="1" baseline="30000" smtClean="0">
                          <a:latin typeface="Arial" panose="020B0604020202020204" pitchFamily="34" charset="0"/>
                          <a:cs typeface="Arial" panose="020B0604020202020204" pitchFamily="34" charset="0"/>
                        </a:rPr>
                        <a:t>th</a:t>
                      </a:r>
                      <a:r>
                        <a:rPr lang="en-US" altLang="ko-KR" sz="500" b="1" baseline="0" smtClean="0">
                          <a:latin typeface="Arial" panose="020B0604020202020204" pitchFamily="34" charset="0"/>
                          <a:cs typeface="Arial" panose="020B0604020202020204" pitchFamily="34" charset="0"/>
                        </a:rPr>
                        <a:t>)</a:t>
                      </a:r>
                      <a:r>
                        <a:rPr lang="en-US" altLang="ko-KR" sz="500" b="1" smtClean="0">
                          <a:latin typeface="Arial" panose="020B0604020202020204" pitchFamily="34" charset="0"/>
                          <a:cs typeface="Arial" panose="020B0604020202020204" pitchFamily="34" charset="0"/>
                        </a:rPr>
                        <a:t>introns</a:t>
                      </a:r>
                      <a:endParaRPr lang="ko-KR" altLang="en-US" sz="500" b="1" smtClean="0">
                        <a:latin typeface="Arial" panose="020B0604020202020204" pitchFamily="34" charset="0"/>
                        <a:cs typeface="Arial" panose="020B0604020202020204" pitchFamily="34" charset="0"/>
                      </a:endParaRPr>
                    </a:p>
                    <a:p>
                      <a:pPr algn="ctr" latinLnBrk="1"/>
                      <a:endParaRPr lang="ko-KR" altLang="en-US" sz="500" b="1">
                        <a:latin typeface="Arial" panose="020B0604020202020204" pitchFamily="34" charset="0"/>
                        <a:cs typeface="Arial" panose="020B060402020202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700" b="1" smtClean="0">
                          <a:latin typeface="Arial" panose="020B0604020202020204" pitchFamily="34" charset="0"/>
                          <a:cs typeface="Arial" panose="020B0604020202020204" pitchFamily="34" charset="0"/>
                        </a:rPr>
                        <a:t>G9</a:t>
                      </a:r>
                    </a:p>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500" b="1" smtClean="0">
                          <a:latin typeface="Arial" panose="020B0604020202020204" pitchFamily="34" charset="0"/>
                          <a:cs typeface="Arial" panose="020B0604020202020204" pitchFamily="34" charset="0"/>
                        </a:rPr>
                        <a:t>(1</a:t>
                      </a:r>
                      <a:r>
                        <a:rPr lang="en-US" altLang="ko-KR" sz="500" b="1" baseline="30000" smtClean="0">
                          <a:latin typeface="Arial" panose="020B0604020202020204" pitchFamily="34" charset="0"/>
                          <a:cs typeface="Arial" panose="020B0604020202020204" pitchFamily="34" charset="0"/>
                        </a:rPr>
                        <a:t>st</a:t>
                      </a:r>
                      <a:r>
                        <a:rPr lang="en-US" altLang="ko-KR" sz="500" b="1" smtClean="0">
                          <a:latin typeface="Arial" panose="020B0604020202020204" pitchFamily="34" charset="0"/>
                          <a:cs typeface="Arial" panose="020B0604020202020204" pitchFamily="34" charset="0"/>
                        </a:rPr>
                        <a:t> ~9</a:t>
                      </a:r>
                      <a:r>
                        <a:rPr lang="en-US" altLang="ko-KR" sz="500" b="1" baseline="30000" smtClean="0">
                          <a:latin typeface="Arial" panose="020B0604020202020204" pitchFamily="34" charset="0"/>
                          <a:cs typeface="Arial" panose="020B0604020202020204" pitchFamily="34" charset="0"/>
                        </a:rPr>
                        <a:t>th</a:t>
                      </a:r>
                      <a:r>
                        <a:rPr lang="en-US" altLang="ko-KR" sz="500" b="1" baseline="0" smtClean="0">
                          <a:latin typeface="Arial" panose="020B0604020202020204" pitchFamily="34" charset="0"/>
                          <a:cs typeface="Arial" panose="020B0604020202020204" pitchFamily="34" charset="0"/>
                        </a:rPr>
                        <a:t>)</a:t>
                      </a:r>
                      <a:r>
                        <a:rPr lang="en-US" altLang="ko-KR" sz="500" b="1" smtClean="0">
                          <a:latin typeface="Arial" panose="020B0604020202020204" pitchFamily="34" charset="0"/>
                          <a:cs typeface="Arial" panose="020B0604020202020204" pitchFamily="34" charset="0"/>
                        </a:rPr>
                        <a:t>introns</a:t>
                      </a:r>
                      <a:endParaRPr lang="ko-KR" altLang="en-US" sz="500" b="1" smtClean="0">
                        <a:latin typeface="Arial" panose="020B0604020202020204" pitchFamily="34" charset="0"/>
                        <a:cs typeface="Arial" panose="020B0604020202020204" pitchFamily="34" charset="0"/>
                      </a:endParaRPr>
                    </a:p>
                    <a:p>
                      <a:pPr algn="ctr" latinLnBrk="1"/>
                      <a:endParaRPr lang="ko-KR" altLang="en-US" sz="500" b="1">
                        <a:latin typeface="Arial" panose="020B0604020202020204" pitchFamily="34" charset="0"/>
                        <a:cs typeface="Arial" panose="020B060402020202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700" b="1" smtClean="0">
                          <a:latin typeface="Arial" panose="020B0604020202020204" pitchFamily="34" charset="0"/>
                          <a:cs typeface="Arial" panose="020B0604020202020204" pitchFamily="34" charset="0"/>
                        </a:rPr>
                        <a:t>G10</a:t>
                      </a:r>
                    </a:p>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500" b="1" smtClean="0">
                          <a:latin typeface="Arial" panose="020B0604020202020204" pitchFamily="34" charset="0"/>
                          <a:cs typeface="Arial" panose="020B0604020202020204" pitchFamily="34" charset="0"/>
                        </a:rPr>
                        <a:t>(1</a:t>
                      </a:r>
                      <a:r>
                        <a:rPr lang="en-US" altLang="ko-KR" sz="500" b="1" baseline="30000" smtClean="0">
                          <a:latin typeface="Arial" panose="020B0604020202020204" pitchFamily="34" charset="0"/>
                          <a:cs typeface="Arial" panose="020B0604020202020204" pitchFamily="34" charset="0"/>
                        </a:rPr>
                        <a:t>st</a:t>
                      </a:r>
                      <a:r>
                        <a:rPr lang="en-US" altLang="ko-KR" sz="500" b="1" smtClean="0">
                          <a:latin typeface="Arial" panose="020B0604020202020204" pitchFamily="34" charset="0"/>
                          <a:cs typeface="Arial" panose="020B0604020202020204" pitchFamily="34" charset="0"/>
                        </a:rPr>
                        <a:t> ~10</a:t>
                      </a:r>
                      <a:r>
                        <a:rPr lang="en-US" altLang="ko-KR" sz="500" b="1" baseline="30000" smtClean="0">
                          <a:latin typeface="Arial" panose="020B0604020202020204" pitchFamily="34" charset="0"/>
                          <a:cs typeface="Arial" panose="020B0604020202020204" pitchFamily="34" charset="0"/>
                        </a:rPr>
                        <a:t>th</a:t>
                      </a:r>
                      <a:r>
                        <a:rPr lang="en-US" altLang="ko-KR" sz="500" b="1" baseline="0" smtClean="0">
                          <a:latin typeface="Arial" panose="020B0604020202020204" pitchFamily="34" charset="0"/>
                          <a:cs typeface="Arial" panose="020B0604020202020204" pitchFamily="34" charset="0"/>
                        </a:rPr>
                        <a:t>)</a:t>
                      </a:r>
                      <a:r>
                        <a:rPr lang="en-US" altLang="ko-KR" sz="500" b="1" smtClean="0">
                          <a:latin typeface="Arial" panose="020B0604020202020204" pitchFamily="34" charset="0"/>
                          <a:cs typeface="Arial" panose="020B0604020202020204" pitchFamily="34" charset="0"/>
                        </a:rPr>
                        <a:t>introns</a:t>
                      </a:r>
                      <a:endParaRPr lang="ko-KR" altLang="en-US" sz="500" b="1" smtClean="0">
                        <a:latin typeface="Arial" panose="020B0604020202020204" pitchFamily="34" charset="0"/>
                        <a:cs typeface="Arial" panose="020B0604020202020204" pitchFamily="34" charset="0"/>
                      </a:endParaRPr>
                    </a:p>
                    <a:p>
                      <a:pPr algn="ctr" latinLnBrk="1"/>
                      <a:endParaRPr lang="ko-KR" altLang="en-US" sz="500" b="1">
                        <a:latin typeface="Arial" panose="020B0604020202020204" pitchFamily="34" charset="0"/>
                        <a:cs typeface="Arial" panose="020B060402020202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993317">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700" b="1" smtClean="0">
                          <a:latin typeface="Arial" panose="020B0604020202020204" pitchFamily="34" charset="0"/>
                          <a:cs typeface="Arial" panose="020B0604020202020204" pitchFamily="34" charset="0"/>
                        </a:rPr>
                        <a:t>G11</a:t>
                      </a:r>
                    </a:p>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500" b="1" smtClean="0">
                          <a:latin typeface="Arial" panose="020B0604020202020204" pitchFamily="34" charset="0"/>
                          <a:cs typeface="Arial" panose="020B0604020202020204" pitchFamily="34" charset="0"/>
                        </a:rPr>
                        <a:t>(1</a:t>
                      </a:r>
                      <a:r>
                        <a:rPr lang="en-US" altLang="ko-KR" sz="500" b="1" baseline="30000" smtClean="0">
                          <a:latin typeface="Arial" panose="020B0604020202020204" pitchFamily="34" charset="0"/>
                          <a:cs typeface="Arial" panose="020B0604020202020204" pitchFamily="34" charset="0"/>
                        </a:rPr>
                        <a:t>st</a:t>
                      </a:r>
                      <a:r>
                        <a:rPr lang="en-US" altLang="ko-KR" sz="500" b="1" smtClean="0">
                          <a:latin typeface="Arial" panose="020B0604020202020204" pitchFamily="34" charset="0"/>
                          <a:cs typeface="Arial" panose="020B0604020202020204" pitchFamily="34" charset="0"/>
                        </a:rPr>
                        <a:t> ~11</a:t>
                      </a:r>
                      <a:r>
                        <a:rPr lang="en-US" altLang="ko-KR" sz="500" b="1" baseline="30000" smtClean="0">
                          <a:latin typeface="Arial" panose="020B0604020202020204" pitchFamily="34" charset="0"/>
                          <a:cs typeface="Arial" panose="020B0604020202020204" pitchFamily="34" charset="0"/>
                        </a:rPr>
                        <a:t>th</a:t>
                      </a:r>
                      <a:r>
                        <a:rPr lang="en-US" altLang="ko-KR" sz="500" b="1" baseline="0" smtClean="0">
                          <a:latin typeface="Arial" panose="020B0604020202020204" pitchFamily="34" charset="0"/>
                          <a:cs typeface="Arial" panose="020B0604020202020204" pitchFamily="34" charset="0"/>
                        </a:rPr>
                        <a:t>)</a:t>
                      </a:r>
                      <a:r>
                        <a:rPr lang="en-US" altLang="ko-KR" sz="500" b="1" smtClean="0">
                          <a:latin typeface="Arial" panose="020B0604020202020204" pitchFamily="34" charset="0"/>
                          <a:cs typeface="Arial" panose="020B0604020202020204" pitchFamily="34" charset="0"/>
                        </a:rPr>
                        <a:t>introns</a:t>
                      </a:r>
                      <a:endParaRPr lang="ko-KR" altLang="en-US" sz="500" b="1" smtClean="0">
                        <a:latin typeface="Arial" panose="020B0604020202020204" pitchFamily="34" charset="0"/>
                        <a:cs typeface="Arial" panose="020B060402020202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700" b="1" dirty="0" smtClean="0">
                          <a:latin typeface="Arial" panose="020B0604020202020204" pitchFamily="34" charset="0"/>
                          <a:cs typeface="Arial" panose="020B0604020202020204" pitchFamily="34" charset="0"/>
                        </a:rPr>
                        <a:t>G12</a:t>
                      </a:r>
                    </a:p>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500" b="1" dirty="0" smtClean="0">
                          <a:latin typeface="Arial" panose="020B0604020202020204" pitchFamily="34" charset="0"/>
                          <a:cs typeface="Arial" panose="020B0604020202020204" pitchFamily="34" charset="0"/>
                        </a:rPr>
                        <a:t>(1</a:t>
                      </a:r>
                      <a:r>
                        <a:rPr lang="en-US" altLang="ko-KR" sz="500" b="1" baseline="30000" dirty="0" smtClean="0">
                          <a:latin typeface="Arial" panose="020B0604020202020204" pitchFamily="34" charset="0"/>
                          <a:cs typeface="Arial" panose="020B0604020202020204" pitchFamily="34" charset="0"/>
                        </a:rPr>
                        <a:t>st</a:t>
                      </a:r>
                      <a:r>
                        <a:rPr lang="en-US" altLang="ko-KR" sz="500" b="1" dirty="0" smtClean="0">
                          <a:latin typeface="Arial" panose="020B0604020202020204" pitchFamily="34" charset="0"/>
                          <a:cs typeface="Arial" panose="020B0604020202020204" pitchFamily="34" charset="0"/>
                        </a:rPr>
                        <a:t> ~12</a:t>
                      </a:r>
                      <a:r>
                        <a:rPr lang="en-US" altLang="ko-KR" sz="500" b="1" baseline="30000" dirty="0" smtClean="0">
                          <a:latin typeface="Arial" panose="020B0604020202020204" pitchFamily="34" charset="0"/>
                          <a:cs typeface="Arial" panose="020B0604020202020204" pitchFamily="34" charset="0"/>
                        </a:rPr>
                        <a:t>th</a:t>
                      </a:r>
                      <a:r>
                        <a:rPr lang="en-US" altLang="ko-KR" sz="500" b="1" baseline="0" dirty="0" smtClean="0">
                          <a:latin typeface="Arial" panose="020B0604020202020204" pitchFamily="34" charset="0"/>
                          <a:cs typeface="Arial" panose="020B0604020202020204" pitchFamily="34" charset="0"/>
                        </a:rPr>
                        <a:t>)</a:t>
                      </a:r>
                      <a:r>
                        <a:rPr lang="en-US" altLang="ko-KR" sz="500" b="1" dirty="0" smtClean="0">
                          <a:latin typeface="Arial" panose="020B0604020202020204" pitchFamily="34" charset="0"/>
                          <a:cs typeface="Arial" panose="020B0604020202020204" pitchFamily="34" charset="0"/>
                        </a:rPr>
                        <a:t>introns</a:t>
                      </a:r>
                      <a:endParaRPr lang="ko-KR" altLang="en-US" sz="500" b="1" dirty="0" smtClean="0">
                        <a:latin typeface="Arial" panose="020B0604020202020204" pitchFamily="34" charset="0"/>
                        <a:cs typeface="Arial" panose="020B060402020202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700" b="1" smtClean="0">
                          <a:latin typeface="Arial" panose="020B0604020202020204" pitchFamily="34" charset="0"/>
                          <a:cs typeface="Arial" panose="020B0604020202020204" pitchFamily="34" charset="0"/>
                        </a:rPr>
                        <a:t>G13</a:t>
                      </a:r>
                    </a:p>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500" b="1" smtClean="0">
                          <a:latin typeface="Arial" panose="020B0604020202020204" pitchFamily="34" charset="0"/>
                          <a:cs typeface="Arial" panose="020B0604020202020204" pitchFamily="34" charset="0"/>
                        </a:rPr>
                        <a:t>(1</a:t>
                      </a:r>
                      <a:r>
                        <a:rPr lang="en-US" altLang="ko-KR" sz="500" b="1" baseline="30000" smtClean="0">
                          <a:latin typeface="Arial" panose="020B0604020202020204" pitchFamily="34" charset="0"/>
                          <a:cs typeface="Arial" panose="020B0604020202020204" pitchFamily="34" charset="0"/>
                        </a:rPr>
                        <a:t>st</a:t>
                      </a:r>
                      <a:r>
                        <a:rPr lang="en-US" altLang="ko-KR" sz="500" b="1" smtClean="0">
                          <a:latin typeface="Arial" panose="020B0604020202020204" pitchFamily="34" charset="0"/>
                          <a:cs typeface="Arial" panose="020B0604020202020204" pitchFamily="34" charset="0"/>
                        </a:rPr>
                        <a:t> ~13</a:t>
                      </a:r>
                      <a:r>
                        <a:rPr lang="en-US" altLang="ko-KR" sz="500" b="1" baseline="30000" smtClean="0">
                          <a:latin typeface="Arial" panose="020B0604020202020204" pitchFamily="34" charset="0"/>
                          <a:cs typeface="Arial" panose="020B0604020202020204" pitchFamily="34" charset="0"/>
                        </a:rPr>
                        <a:t>th</a:t>
                      </a:r>
                      <a:r>
                        <a:rPr lang="en-US" altLang="ko-KR" sz="500" b="1" baseline="0" smtClean="0">
                          <a:latin typeface="Arial" panose="020B0604020202020204" pitchFamily="34" charset="0"/>
                          <a:cs typeface="Arial" panose="020B0604020202020204" pitchFamily="34" charset="0"/>
                        </a:rPr>
                        <a:t>)</a:t>
                      </a:r>
                      <a:r>
                        <a:rPr lang="en-US" altLang="ko-KR" sz="500" b="1" smtClean="0">
                          <a:latin typeface="Arial" panose="020B0604020202020204" pitchFamily="34" charset="0"/>
                          <a:cs typeface="Arial" panose="020B0604020202020204" pitchFamily="34" charset="0"/>
                        </a:rPr>
                        <a:t>introns</a:t>
                      </a:r>
                      <a:endParaRPr lang="ko-KR" altLang="en-US" sz="500" b="1" smtClean="0">
                        <a:latin typeface="Arial" panose="020B0604020202020204" pitchFamily="34" charset="0"/>
                        <a:cs typeface="Arial" panose="020B060402020202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700" b="1" smtClean="0">
                          <a:latin typeface="Arial" panose="020B0604020202020204" pitchFamily="34" charset="0"/>
                          <a:cs typeface="Arial" panose="020B0604020202020204" pitchFamily="34" charset="0"/>
                        </a:rPr>
                        <a:t>G14</a:t>
                      </a:r>
                    </a:p>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500" b="1" smtClean="0">
                          <a:latin typeface="Arial" panose="020B0604020202020204" pitchFamily="34" charset="0"/>
                          <a:cs typeface="Arial" panose="020B0604020202020204" pitchFamily="34" charset="0"/>
                        </a:rPr>
                        <a:t>(1</a:t>
                      </a:r>
                      <a:r>
                        <a:rPr lang="en-US" altLang="ko-KR" sz="500" b="1" baseline="30000" smtClean="0">
                          <a:latin typeface="Arial" panose="020B0604020202020204" pitchFamily="34" charset="0"/>
                          <a:cs typeface="Arial" panose="020B0604020202020204" pitchFamily="34" charset="0"/>
                        </a:rPr>
                        <a:t>st</a:t>
                      </a:r>
                      <a:r>
                        <a:rPr lang="en-US" altLang="ko-KR" sz="500" b="1" smtClean="0">
                          <a:latin typeface="Arial" panose="020B0604020202020204" pitchFamily="34" charset="0"/>
                          <a:cs typeface="Arial" panose="020B0604020202020204" pitchFamily="34" charset="0"/>
                        </a:rPr>
                        <a:t> ~14</a:t>
                      </a:r>
                      <a:r>
                        <a:rPr lang="en-US" altLang="ko-KR" sz="500" b="1" baseline="30000" smtClean="0">
                          <a:latin typeface="Arial" panose="020B0604020202020204" pitchFamily="34" charset="0"/>
                          <a:cs typeface="Arial" panose="020B0604020202020204" pitchFamily="34" charset="0"/>
                        </a:rPr>
                        <a:t>th</a:t>
                      </a:r>
                      <a:r>
                        <a:rPr lang="en-US" altLang="ko-KR" sz="500" b="1" baseline="0" smtClean="0">
                          <a:latin typeface="Arial" panose="020B0604020202020204" pitchFamily="34" charset="0"/>
                          <a:cs typeface="Arial" panose="020B0604020202020204" pitchFamily="34" charset="0"/>
                        </a:rPr>
                        <a:t>)</a:t>
                      </a:r>
                      <a:r>
                        <a:rPr lang="en-US" altLang="ko-KR" sz="500" b="1" smtClean="0">
                          <a:latin typeface="Arial" panose="020B0604020202020204" pitchFamily="34" charset="0"/>
                          <a:cs typeface="Arial" panose="020B0604020202020204" pitchFamily="34" charset="0"/>
                        </a:rPr>
                        <a:t>introns</a:t>
                      </a:r>
                      <a:endParaRPr lang="ko-KR" altLang="en-US" sz="500" b="1" smtClean="0">
                        <a:latin typeface="Arial" panose="020B0604020202020204" pitchFamily="34" charset="0"/>
                        <a:cs typeface="Arial" panose="020B060402020202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700" b="1" smtClean="0">
                          <a:latin typeface="Arial" panose="020B0604020202020204" pitchFamily="34" charset="0"/>
                          <a:cs typeface="Arial" panose="020B0604020202020204" pitchFamily="34" charset="0"/>
                        </a:rPr>
                        <a:t>G15</a:t>
                      </a:r>
                    </a:p>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500" b="1" smtClean="0">
                          <a:latin typeface="Arial" panose="020B0604020202020204" pitchFamily="34" charset="0"/>
                          <a:cs typeface="Arial" panose="020B0604020202020204" pitchFamily="34" charset="0"/>
                        </a:rPr>
                        <a:t>(1</a:t>
                      </a:r>
                      <a:r>
                        <a:rPr lang="en-US" altLang="ko-KR" sz="500" b="1" baseline="30000" smtClean="0">
                          <a:latin typeface="Arial" panose="020B0604020202020204" pitchFamily="34" charset="0"/>
                          <a:cs typeface="Arial" panose="020B0604020202020204" pitchFamily="34" charset="0"/>
                        </a:rPr>
                        <a:t>st</a:t>
                      </a:r>
                      <a:r>
                        <a:rPr lang="en-US" altLang="ko-KR" sz="500" b="1" smtClean="0">
                          <a:latin typeface="Arial" panose="020B0604020202020204" pitchFamily="34" charset="0"/>
                          <a:cs typeface="Arial" panose="020B0604020202020204" pitchFamily="34" charset="0"/>
                        </a:rPr>
                        <a:t> ~15</a:t>
                      </a:r>
                      <a:r>
                        <a:rPr lang="en-US" altLang="ko-KR" sz="500" b="1" baseline="30000" smtClean="0">
                          <a:latin typeface="Arial" panose="020B0604020202020204" pitchFamily="34" charset="0"/>
                          <a:cs typeface="Arial" panose="020B0604020202020204" pitchFamily="34" charset="0"/>
                        </a:rPr>
                        <a:t>th</a:t>
                      </a:r>
                      <a:r>
                        <a:rPr lang="en-US" altLang="ko-KR" sz="500" b="1" baseline="0" smtClean="0">
                          <a:latin typeface="Arial" panose="020B0604020202020204" pitchFamily="34" charset="0"/>
                          <a:cs typeface="Arial" panose="020B0604020202020204" pitchFamily="34" charset="0"/>
                        </a:rPr>
                        <a:t>)</a:t>
                      </a:r>
                      <a:r>
                        <a:rPr lang="en-US" altLang="ko-KR" sz="500" b="1" smtClean="0">
                          <a:latin typeface="Arial" panose="020B0604020202020204" pitchFamily="34" charset="0"/>
                          <a:cs typeface="Arial" panose="020B0604020202020204" pitchFamily="34" charset="0"/>
                        </a:rPr>
                        <a:t>introns</a:t>
                      </a:r>
                      <a:endParaRPr lang="ko-KR" altLang="en-US" sz="500" b="1" smtClean="0">
                        <a:latin typeface="Arial" panose="020B0604020202020204" pitchFamily="34" charset="0"/>
                        <a:cs typeface="Arial" panose="020B060402020202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993317">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700" b="1" smtClean="0">
                          <a:latin typeface="Arial" panose="020B0604020202020204" pitchFamily="34" charset="0"/>
                          <a:cs typeface="Arial" panose="020B0604020202020204" pitchFamily="34" charset="0"/>
                        </a:rPr>
                        <a:t>G16</a:t>
                      </a:r>
                    </a:p>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500" b="1" smtClean="0">
                          <a:latin typeface="Arial" panose="020B0604020202020204" pitchFamily="34" charset="0"/>
                          <a:cs typeface="Arial" panose="020B0604020202020204" pitchFamily="34" charset="0"/>
                        </a:rPr>
                        <a:t>(1</a:t>
                      </a:r>
                      <a:r>
                        <a:rPr lang="en-US" altLang="ko-KR" sz="500" b="1" baseline="30000" smtClean="0">
                          <a:latin typeface="Arial" panose="020B0604020202020204" pitchFamily="34" charset="0"/>
                          <a:cs typeface="Arial" panose="020B0604020202020204" pitchFamily="34" charset="0"/>
                        </a:rPr>
                        <a:t>st</a:t>
                      </a:r>
                      <a:r>
                        <a:rPr lang="en-US" altLang="ko-KR" sz="500" b="1" smtClean="0">
                          <a:latin typeface="Arial" panose="020B0604020202020204" pitchFamily="34" charset="0"/>
                          <a:cs typeface="Arial" panose="020B0604020202020204" pitchFamily="34" charset="0"/>
                        </a:rPr>
                        <a:t> ~16</a:t>
                      </a:r>
                      <a:r>
                        <a:rPr lang="en-US" altLang="ko-KR" sz="500" b="1" baseline="30000" smtClean="0">
                          <a:latin typeface="Arial" panose="020B0604020202020204" pitchFamily="34" charset="0"/>
                          <a:cs typeface="Arial" panose="020B0604020202020204" pitchFamily="34" charset="0"/>
                        </a:rPr>
                        <a:t>th</a:t>
                      </a:r>
                      <a:r>
                        <a:rPr lang="en-US" altLang="ko-KR" sz="500" b="1" baseline="0" smtClean="0">
                          <a:latin typeface="Arial" panose="020B0604020202020204" pitchFamily="34" charset="0"/>
                          <a:cs typeface="Arial" panose="020B0604020202020204" pitchFamily="34" charset="0"/>
                        </a:rPr>
                        <a:t>)</a:t>
                      </a:r>
                      <a:r>
                        <a:rPr lang="en-US" altLang="ko-KR" sz="500" b="1" smtClean="0">
                          <a:latin typeface="Arial" panose="020B0604020202020204" pitchFamily="34" charset="0"/>
                          <a:cs typeface="Arial" panose="020B0604020202020204" pitchFamily="34" charset="0"/>
                        </a:rPr>
                        <a:t>introns</a:t>
                      </a:r>
                      <a:endParaRPr lang="ko-KR" altLang="en-US" sz="500" b="1" smtClean="0">
                        <a:latin typeface="Arial" panose="020B0604020202020204" pitchFamily="34" charset="0"/>
                        <a:cs typeface="Arial" panose="020B060402020202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700" b="1" smtClean="0">
                          <a:latin typeface="Arial" panose="020B0604020202020204" pitchFamily="34" charset="0"/>
                          <a:cs typeface="Arial" panose="020B0604020202020204" pitchFamily="34" charset="0"/>
                        </a:rPr>
                        <a:t>G17</a:t>
                      </a:r>
                    </a:p>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500" b="1" smtClean="0">
                          <a:latin typeface="Arial" panose="020B0604020202020204" pitchFamily="34" charset="0"/>
                          <a:cs typeface="Arial" panose="020B0604020202020204" pitchFamily="34" charset="0"/>
                        </a:rPr>
                        <a:t>(1</a:t>
                      </a:r>
                      <a:r>
                        <a:rPr lang="en-US" altLang="ko-KR" sz="500" b="1" baseline="30000" smtClean="0">
                          <a:latin typeface="Arial" panose="020B0604020202020204" pitchFamily="34" charset="0"/>
                          <a:cs typeface="Arial" panose="020B0604020202020204" pitchFamily="34" charset="0"/>
                        </a:rPr>
                        <a:t>st</a:t>
                      </a:r>
                      <a:r>
                        <a:rPr lang="en-US" altLang="ko-KR" sz="500" b="1" smtClean="0">
                          <a:latin typeface="Arial" panose="020B0604020202020204" pitchFamily="34" charset="0"/>
                          <a:cs typeface="Arial" panose="020B0604020202020204" pitchFamily="34" charset="0"/>
                        </a:rPr>
                        <a:t> ~17</a:t>
                      </a:r>
                      <a:r>
                        <a:rPr lang="en-US" altLang="ko-KR" sz="500" b="1" baseline="30000" smtClean="0">
                          <a:latin typeface="Arial" panose="020B0604020202020204" pitchFamily="34" charset="0"/>
                          <a:cs typeface="Arial" panose="020B0604020202020204" pitchFamily="34" charset="0"/>
                        </a:rPr>
                        <a:t>th</a:t>
                      </a:r>
                      <a:r>
                        <a:rPr lang="en-US" altLang="ko-KR" sz="500" b="1" baseline="0" smtClean="0">
                          <a:latin typeface="Arial" panose="020B0604020202020204" pitchFamily="34" charset="0"/>
                          <a:cs typeface="Arial" panose="020B0604020202020204" pitchFamily="34" charset="0"/>
                        </a:rPr>
                        <a:t>)</a:t>
                      </a:r>
                      <a:r>
                        <a:rPr lang="en-US" altLang="ko-KR" sz="500" b="1" smtClean="0">
                          <a:latin typeface="Arial" panose="020B0604020202020204" pitchFamily="34" charset="0"/>
                          <a:cs typeface="Arial" panose="020B0604020202020204" pitchFamily="34" charset="0"/>
                        </a:rPr>
                        <a:t>introns</a:t>
                      </a:r>
                      <a:endParaRPr lang="ko-KR" altLang="en-US" sz="500" b="1" smtClean="0">
                        <a:latin typeface="Arial" panose="020B0604020202020204" pitchFamily="34" charset="0"/>
                        <a:cs typeface="Arial" panose="020B060402020202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700" b="1" smtClean="0">
                          <a:latin typeface="Arial" panose="020B0604020202020204" pitchFamily="34" charset="0"/>
                          <a:cs typeface="Arial" panose="020B0604020202020204" pitchFamily="34" charset="0"/>
                        </a:rPr>
                        <a:t>G18</a:t>
                      </a:r>
                    </a:p>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500" b="1" smtClean="0">
                          <a:latin typeface="Arial" panose="020B0604020202020204" pitchFamily="34" charset="0"/>
                          <a:cs typeface="Arial" panose="020B0604020202020204" pitchFamily="34" charset="0"/>
                        </a:rPr>
                        <a:t>(1</a:t>
                      </a:r>
                      <a:r>
                        <a:rPr lang="en-US" altLang="ko-KR" sz="500" b="1" baseline="30000" smtClean="0">
                          <a:latin typeface="Arial" panose="020B0604020202020204" pitchFamily="34" charset="0"/>
                          <a:cs typeface="Arial" panose="020B0604020202020204" pitchFamily="34" charset="0"/>
                        </a:rPr>
                        <a:t>st</a:t>
                      </a:r>
                      <a:r>
                        <a:rPr lang="en-US" altLang="ko-KR" sz="500" b="1" smtClean="0">
                          <a:latin typeface="Arial" panose="020B0604020202020204" pitchFamily="34" charset="0"/>
                          <a:cs typeface="Arial" panose="020B0604020202020204" pitchFamily="34" charset="0"/>
                        </a:rPr>
                        <a:t> ~18</a:t>
                      </a:r>
                      <a:r>
                        <a:rPr lang="en-US" altLang="ko-KR" sz="500" b="1" baseline="30000" smtClean="0">
                          <a:latin typeface="Arial" panose="020B0604020202020204" pitchFamily="34" charset="0"/>
                          <a:cs typeface="Arial" panose="020B0604020202020204" pitchFamily="34" charset="0"/>
                        </a:rPr>
                        <a:t>th</a:t>
                      </a:r>
                      <a:r>
                        <a:rPr lang="en-US" altLang="ko-KR" sz="500" b="1" baseline="0" smtClean="0">
                          <a:latin typeface="Arial" panose="020B0604020202020204" pitchFamily="34" charset="0"/>
                          <a:cs typeface="Arial" panose="020B0604020202020204" pitchFamily="34" charset="0"/>
                        </a:rPr>
                        <a:t>)</a:t>
                      </a:r>
                      <a:r>
                        <a:rPr lang="en-US" altLang="ko-KR" sz="500" b="1" smtClean="0">
                          <a:latin typeface="Arial" panose="020B0604020202020204" pitchFamily="34" charset="0"/>
                          <a:cs typeface="Arial" panose="020B0604020202020204" pitchFamily="34" charset="0"/>
                        </a:rPr>
                        <a:t>introns</a:t>
                      </a:r>
                      <a:endParaRPr lang="ko-KR" altLang="en-US" sz="500" b="1" smtClean="0">
                        <a:latin typeface="Arial" panose="020B0604020202020204" pitchFamily="34" charset="0"/>
                        <a:cs typeface="Arial" panose="020B060402020202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700" b="1" smtClean="0">
                          <a:latin typeface="Arial" panose="020B0604020202020204" pitchFamily="34" charset="0"/>
                          <a:cs typeface="Arial" panose="020B0604020202020204" pitchFamily="34" charset="0"/>
                        </a:rPr>
                        <a:t>G19</a:t>
                      </a:r>
                    </a:p>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500" b="1" smtClean="0">
                          <a:latin typeface="Arial" panose="020B0604020202020204" pitchFamily="34" charset="0"/>
                          <a:cs typeface="Arial" panose="020B0604020202020204" pitchFamily="34" charset="0"/>
                        </a:rPr>
                        <a:t>(1</a:t>
                      </a:r>
                      <a:r>
                        <a:rPr lang="en-US" altLang="ko-KR" sz="500" b="1" baseline="30000" smtClean="0">
                          <a:latin typeface="Arial" panose="020B0604020202020204" pitchFamily="34" charset="0"/>
                          <a:cs typeface="Arial" panose="020B0604020202020204" pitchFamily="34" charset="0"/>
                        </a:rPr>
                        <a:t>st</a:t>
                      </a:r>
                      <a:r>
                        <a:rPr lang="en-US" altLang="ko-KR" sz="500" b="1" smtClean="0">
                          <a:latin typeface="Arial" panose="020B0604020202020204" pitchFamily="34" charset="0"/>
                          <a:cs typeface="Arial" panose="020B0604020202020204" pitchFamily="34" charset="0"/>
                        </a:rPr>
                        <a:t> ~19</a:t>
                      </a:r>
                      <a:r>
                        <a:rPr lang="en-US" altLang="ko-KR" sz="500" b="1" baseline="30000" smtClean="0">
                          <a:latin typeface="Arial" panose="020B0604020202020204" pitchFamily="34" charset="0"/>
                          <a:cs typeface="Arial" panose="020B0604020202020204" pitchFamily="34" charset="0"/>
                        </a:rPr>
                        <a:t>th</a:t>
                      </a:r>
                      <a:r>
                        <a:rPr lang="en-US" altLang="ko-KR" sz="500" b="1" baseline="0" smtClean="0">
                          <a:latin typeface="Arial" panose="020B0604020202020204" pitchFamily="34" charset="0"/>
                          <a:cs typeface="Arial" panose="020B0604020202020204" pitchFamily="34" charset="0"/>
                        </a:rPr>
                        <a:t>)</a:t>
                      </a:r>
                      <a:r>
                        <a:rPr lang="en-US" altLang="ko-KR" sz="500" b="1" smtClean="0">
                          <a:latin typeface="Arial" panose="020B0604020202020204" pitchFamily="34" charset="0"/>
                          <a:cs typeface="Arial" panose="020B0604020202020204" pitchFamily="34" charset="0"/>
                        </a:rPr>
                        <a:t>introns</a:t>
                      </a:r>
                      <a:endParaRPr lang="ko-KR" altLang="en-US" sz="500" b="1" smtClean="0">
                        <a:latin typeface="Arial" panose="020B0604020202020204" pitchFamily="34" charset="0"/>
                        <a:cs typeface="Arial" panose="020B060402020202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700" b="1" dirty="0" smtClean="0">
                          <a:latin typeface="Arial" panose="020B0604020202020204" pitchFamily="34" charset="0"/>
                          <a:cs typeface="Arial" panose="020B0604020202020204" pitchFamily="34" charset="0"/>
                        </a:rPr>
                        <a:t>G20</a:t>
                      </a:r>
                    </a:p>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500" b="1" dirty="0" smtClean="0">
                          <a:latin typeface="Arial" panose="020B0604020202020204" pitchFamily="34" charset="0"/>
                          <a:cs typeface="Arial" panose="020B0604020202020204" pitchFamily="34" charset="0"/>
                        </a:rPr>
                        <a:t>(1</a:t>
                      </a:r>
                      <a:r>
                        <a:rPr lang="en-US" altLang="ko-KR" sz="500" b="1" baseline="30000" dirty="0" smtClean="0">
                          <a:latin typeface="Arial" panose="020B0604020202020204" pitchFamily="34" charset="0"/>
                          <a:cs typeface="Arial" panose="020B0604020202020204" pitchFamily="34" charset="0"/>
                        </a:rPr>
                        <a:t>st</a:t>
                      </a:r>
                      <a:r>
                        <a:rPr lang="en-US" altLang="ko-KR" sz="500" b="1" dirty="0" smtClean="0">
                          <a:latin typeface="Arial" panose="020B0604020202020204" pitchFamily="34" charset="0"/>
                          <a:cs typeface="Arial" panose="020B0604020202020204" pitchFamily="34" charset="0"/>
                        </a:rPr>
                        <a:t> ~20</a:t>
                      </a:r>
                      <a:r>
                        <a:rPr lang="en-US" altLang="ko-KR" sz="500" b="1" baseline="30000" dirty="0" smtClean="0">
                          <a:latin typeface="Arial" panose="020B0604020202020204" pitchFamily="34" charset="0"/>
                          <a:cs typeface="Arial" panose="020B0604020202020204" pitchFamily="34" charset="0"/>
                        </a:rPr>
                        <a:t>th</a:t>
                      </a:r>
                      <a:r>
                        <a:rPr lang="en-US" altLang="ko-KR" sz="500" b="1" baseline="0" dirty="0" smtClean="0">
                          <a:latin typeface="Arial" panose="020B0604020202020204" pitchFamily="34" charset="0"/>
                          <a:cs typeface="Arial" panose="020B0604020202020204" pitchFamily="34" charset="0"/>
                        </a:rPr>
                        <a:t>)</a:t>
                      </a:r>
                      <a:r>
                        <a:rPr lang="en-US" altLang="ko-KR" sz="500" b="1" dirty="0" smtClean="0">
                          <a:latin typeface="Arial" panose="020B0604020202020204" pitchFamily="34" charset="0"/>
                          <a:cs typeface="Arial" panose="020B0604020202020204" pitchFamily="34" charset="0"/>
                        </a:rPr>
                        <a:t>introns</a:t>
                      </a:r>
                      <a:endParaRPr lang="ko-KR" altLang="en-US" sz="500" b="1" dirty="0" smtClean="0">
                        <a:latin typeface="Arial" panose="020B0604020202020204" pitchFamily="34" charset="0"/>
                        <a:cs typeface="Arial" panose="020B0604020202020204" pitchFamily="34" charset="0"/>
                      </a:endParaRPr>
                    </a:p>
                  </a:txBody>
                  <a:tcPr marL="68580" marR="68580" marT="34290" marB="3429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38" name="TextBox 37"/>
          <p:cNvSpPr txBox="1"/>
          <p:nvPr/>
        </p:nvSpPr>
        <p:spPr>
          <a:xfrm>
            <a:off x="4865108" y="7992380"/>
            <a:ext cx="1444212" cy="108012"/>
          </a:xfrm>
          <a:prstGeom prst="rect">
            <a:avLst/>
          </a:prstGeom>
          <a:noFill/>
        </p:spPr>
        <p:txBody>
          <a:bodyPr wrap="square" rtlCol="0" anchor="ctr" anchorCtr="0">
            <a:noAutofit/>
          </a:bodyPr>
          <a:lstStyle/>
          <a:p>
            <a:pPr marL="257175" indent="-257175" algn="r"/>
            <a:r>
              <a:rPr lang="en-US" altLang="ko-KR" sz="600" b="1">
                <a:solidFill>
                  <a:schemeClr val="tx1">
                    <a:lumMod val="85000"/>
                    <a:lumOff val="15000"/>
                  </a:schemeClr>
                </a:solidFill>
                <a:latin typeface="Arial" pitchFamily="34" charset="0"/>
                <a:cs typeface="Arial" pitchFamily="34" charset="0"/>
              </a:rPr>
              <a:t>Dark gray box = first intron</a:t>
            </a:r>
            <a:endParaRPr lang="ko-KR" altLang="en-US" sz="600" b="1">
              <a:solidFill>
                <a:schemeClr val="tx1">
                  <a:lumMod val="85000"/>
                  <a:lumOff val="15000"/>
                </a:schemeClr>
              </a:solidFill>
              <a:latin typeface="Arial" pitchFamily="34" charset="0"/>
              <a:cs typeface="Arial" pitchFamily="34" charset="0"/>
            </a:endParaRPr>
          </a:p>
        </p:txBody>
      </p:sp>
      <p:graphicFrame>
        <p:nvGraphicFramePr>
          <p:cNvPr id="39" name="표 38"/>
          <p:cNvGraphicFramePr>
            <a:graphicFrameLocks noGrp="1"/>
          </p:cNvGraphicFramePr>
          <p:nvPr>
            <p:extLst>
              <p:ext uri="{D42A27DB-BD31-4B8C-83A1-F6EECF244321}">
                <p14:modId xmlns:p14="http://schemas.microsoft.com/office/powerpoint/2010/main" val="4284369745"/>
              </p:ext>
            </p:extLst>
          </p:nvPr>
        </p:nvGraphicFramePr>
        <p:xfrm>
          <a:off x="854714" y="3707904"/>
          <a:ext cx="191727" cy="1324053"/>
        </p:xfrm>
        <a:graphic>
          <a:graphicData uri="http://schemas.openxmlformats.org/drawingml/2006/table">
            <a:tbl>
              <a:tblPr firstRow="1" bandRow="1">
                <a:tableStyleId>{2D5ABB26-0587-4C30-8999-92F81FD0307C}</a:tableStyleId>
              </a:tblPr>
              <a:tblGrid>
                <a:gridCol w="191727"/>
              </a:tblGrid>
              <a:tr h="441351">
                <a:tc>
                  <a:txBody>
                    <a:bodyPr/>
                    <a:lstStyle/>
                    <a:p>
                      <a:pPr algn="r" latinLnBrk="1"/>
                      <a:r>
                        <a:rPr lang="en-US" altLang="ko-KR" sz="800" dirty="0" smtClean="0">
                          <a:latin typeface="Arial" panose="020B0604020202020204" pitchFamily="34" charset="0"/>
                          <a:cs typeface="Arial" panose="020B0604020202020204" pitchFamily="34" charset="0"/>
                        </a:rPr>
                        <a:t>24</a:t>
                      </a:r>
                      <a:endParaRPr lang="ko-KR" altLang="en-US" sz="800" dirty="0">
                        <a:latin typeface="Arial" panose="020B0604020202020204" pitchFamily="34" charset="0"/>
                        <a:cs typeface="Arial" panose="020B0604020202020204" pitchFamily="34" charset="0"/>
                      </a:endParaRPr>
                    </a:p>
                  </a:txBody>
                  <a:tcPr marL="0" marR="0" marT="0" marB="0" anchor="ctr"/>
                </a:tc>
              </a:tr>
              <a:tr h="441351">
                <a:tc>
                  <a:txBody>
                    <a:bodyPr/>
                    <a:lstStyle/>
                    <a:p>
                      <a:pPr algn="r" latinLnBrk="1"/>
                      <a:r>
                        <a:rPr lang="en-US" altLang="ko-KR" sz="800" smtClean="0">
                          <a:latin typeface="Arial" panose="020B0604020202020204" pitchFamily="34" charset="0"/>
                          <a:cs typeface="Arial" panose="020B0604020202020204" pitchFamily="34" charset="0"/>
                        </a:rPr>
                        <a:t>12</a:t>
                      </a:r>
                      <a:endParaRPr lang="ko-KR" altLang="en-US" sz="800">
                        <a:latin typeface="Arial" panose="020B0604020202020204" pitchFamily="34" charset="0"/>
                        <a:cs typeface="Arial" panose="020B0604020202020204" pitchFamily="34" charset="0"/>
                      </a:endParaRPr>
                    </a:p>
                  </a:txBody>
                  <a:tcPr marL="0" marR="0" marT="0" marB="0" anchor="ctr"/>
                </a:tc>
              </a:tr>
              <a:tr h="441351">
                <a:tc>
                  <a:txBody>
                    <a:bodyPr/>
                    <a:lstStyle/>
                    <a:p>
                      <a:pPr algn="r" latinLnBrk="1"/>
                      <a:r>
                        <a:rPr lang="en-US" altLang="ko-KR" sz="800" smtClean="0">
                          <a:latin typeface="Arial" panose="020B0604020202020204" pitchFamily="34" charset="0"/>
                          <a:cs typeface="Arial" panose="020B0604020202020204" pitchFamily="34" charset="0"/>
                        </a:rPr>
                        <a:t>0</a:t>
                      </a:r>
                      <a:endParaRPr lang="ko-KR" altLang="en-US" sz="800">
                        <a:latin typeface="Arial" panose="020B0604020202020204" pitchFamily="34" charset="0"/>
                        <a:cs typeface="Arial" panose="020B0604020202020204" pitchFamily="34" charset="0"/>
                      </a:endParaRPr>
                    </a:p>
                  </a:txBody>
                  <a:tcPr marL="0" marR="0" marT="0" marB="0" anchor="ctr"/>
                </a:tc>
              </a:tr>
            </a:tbl>
          </a:graphicData>
        </a:graphic>
      </p:graphicFrame>
      <p:graphicFrame>
        <p:nvGraphicFramePr>
          <p:cNvPr id="40" name="표 39"/>
          <p:cNvGraphicFramePr>
            <a:graphicFrameLocks noGrp="1"/>
          </p:cNvGraphicFramePr>
          <p:nvPr>
            <p:extLst>
              <p:ext uri="{D42A27DB-BD31-4B8C-83A1-F6EECF244321}">
                <p14:modId xmlns:p14="http://schemas.microsoft.com/office/powerpoint/2010/main" val="3247060871"/>
              </p:ext>
            </p:extLst>
          </p:nvPr>
        </p:nvGraphicFramePr>
        <p:xfrm>
          <a:off x="854714" y="4782104"/>
          <a:ext cx="191727" cy="1324053"/>
        </p:xfrm>
        <a:graphic>
          <a:graphicData uri="http://schemas.openxmlformats.org/drawingml/2006/table">
            <a:tbl>
              <a:tblPr firstRow="1" bandRow="1">
                <a:tableStyleId>{2D5ABB26-0587-4C30-8999-92F81FD0307C}</a:tableStyleId>
              </a:tblPr>
              <a:tblGrid>
                <a:gridCol w="191727"/>
              </a:tblGrid>
              <a:tr h="441351">
                <a:tc>
                  <a:txBody>
                    <a:bodyPr/>
                    <a:lstStyle/>
                    <a:p>
                      <a:pPr algn="r" latinLnBrk="1"/>
                      <a:r>
                        <a:rPr lang="en-US" altLang="ko-KR" sz="800" smtClean="0">
                          <a:latin typeface="Arial" panose="020B0604020202020204" pitchFamily="34" charset="0"/>
                          <a:cs typeface="Arial" panose="020B0604020202020204" pitchFamily="34" charset="0"/>
                        </a:rPr>
                        <a:t>24</a:t>
                      </a:r>
                      <a:endParaRPr lang="ko-KR" altLang="en-US" sz="800">
                        <a:latin typeface="Arial" panose="020B0604020202020204" pitchFamily="34" charset="0"/>
                        <a:cs typeface="Arial" panose="020B0604020202020204" pitchFamily="34" charset="0"/>
                      </a:endParaRPr>
                    </a:p>
                  </a:txBody>
                  <a:tcPr marL="0" marR="0" marT="0" marB="0" anchor="ctr"/>
                </a:tc>
              </a:tr>
              <a:tr h="441351">
                <a:tc>
                  <a:txBody>
                    <a:bodyPr/>
                    <a:lstStyle/>
                    <a:p>
                      <a:pPr algn="r" latinLnBrk="1"/>
                      <a:r>
                        <a:rPr lang="en-US" altLang="ko-KR" sz="800" smtClean="0">
                          <a:latin typeface="Arial" panose="020B0604020202020204" pitchFamily="34" charset="0"/>
                          <a:cs typeface="Arial" panose="020B0604020202020204" pitchFamily="34" charset="0"/>
                        </a:rPr>
                        <a:t>12</a:t>
                      </a:r>
                      <a:endParaRPr lang="ko-KR" altLang="en-US" sz="800">
                        <a:latin typeface="Arial" panose="020B0604020202020204" pitchFamily="34" charset="0"/>
                        <a:cs typeface="Arial" panose="020B0604020202020204" pitchFamily="34" charset="0"/>
                      </a:endParaRPr>
                    </a:p>
                  </a:txBody>
                  <a:tcPr marL="0" marR="0" marT="0" marB="0" anchor="ctr"/>
                </a:tc>
              </a:tr>
              <a:tr h="441351">
                <a:tc>
                  <a:txBody>
                    <a:bodyPr/>
                    <a:lstStyle/>
                    <a:p>
                      <a:pPr algn="r" latinLnBrk="1"/>
                      <a:r>
                        <a:rPr lang="en-US" altLang="ko-KR" sz="800" smtClean="0">
                          <a:latin typeface="Arial" panose="020B0604020202020204" pitchFamily="34" charset="0"/>
                          <a:cs typeface="Arial" panose="020B0604020202020204" pitchFamily="34" charset="0"/>
                        </a:rPr>
                        <a:t>0</a:t>
                      </a:r>
                      <a:endParaRPr lang="ko-KR" altLang="en-US" sz="800">
                        <a:latin typeface="Arial" panose="020B0604020202020204" pitchFamily="34" charset="0"/>
                        <a:cs typeface="Arial" panose="020B0604020202020204" pitchFamily="34" charset="0"/>
                      </a:endParaRPr>
                    </a:p>
                  </a:txBody>
                  <a:tcPr marL="0" marR="0" marT="0" marB="0" anchor="ctr"/>
                </a:tc>
              </a:tr>
            </a:tbl>
          </a:graphicData>
        </a:graphic>
      </p:graphicFrame>
      <p:graphicFrame>
        <p:nvGraphicFramePr>
          <p:cNvPr id="41" name="표 40"/>
          <p:cNvGraphicFramePr>
            <a:graphicFrameLocks noGrp="1"/>
          </p:cNvGraphicFramePr>
          <p:nvPr>
            <p:extLst>
              <p:ext uri="{D42A27DB-BD31-4B8C-83A1-F6EECF244321}">
                <p14:modId xmlns:p14="http://schemas.microsoft.com/office/powerpoint/2010/main" val="1007918356"/>
              </p:ext>
            </p:extLst>
          </p:nvPr>
        </p:nvGraphicFramePr>
        <p:xfrm>
          <a:off x="854714" y="5770160"/>
          <a:ext cx="191727" cy="1324053"/>
        </p:xfrm>
        <a:graphic>
          <a:graphicData uri="http://schemas.openxmlformats.org/drawingml/2006/table">
            <a:tbl>
              <a:tblPr firstRow="1" bandRow="1">
                <a:tableStyleId>{2D5ABB26-0587-4C30-8999-92F81FD0307C}</a:tableStyleId>
              </a:tblPr>
              <a:tblGrid>
                <a:gridCol w="191727"/>
              </a:tblGrid>
              <a:tr h="441351">
                <a:tc>
                  <a:txBody>
                    <a:bodyPr/>
                    <a:lstStyle/>
                    <a:p>
                      <a:pPr algn="r" latinLnBrk="1"/>
                      <a:r>
                        <a:rPr lang="en-US" altLang="ko-KR" sz="800" smtClean="0">
                          <a:latin typeface="Arial" panose="020B0604020202020204" pitchFamily="34" charset="0"/>
                          <a:cs typeface="Arial" panose="020B0604020202020204" pitchFamily="34" charset="0"/>
                        </a:rPr>
                        <a:t>24</a:t>
                      </a:r>
                      <a:endParaRPr lang="ko-KR" altLang="en-US" sz="800">
                        <a:latin typeface="Arial" panose="020B0604020202020204" pitchFamily="34" charset="0"/>
                        <a:cs typeface="Arial" panose="020B0604020202020204" pitchFamily="34" charset="0"/>
                      </a:endParaRPr>
                    </a:p>
                  </a:txBody>
                  <a:tcPr marL="0" marR="0" marT="0" marB="0" anchor="ctr"/>
                </a:tc>
              </a:tr>
              <a:tr h="441351">
                <a:tc>
                  <a:txBody>
                    <a:bodyPr/>
                    <a:lstStyle/>
                    <a:p>
                      <a:pPr algn="r" latinLnBrk="1"/>
                      <a:r>
                        <a:rPr lang="en-US" altLang="ko-KR" sz="800" smtClean="0">
                          <a:latin typeface="Arial" panose="020B0604020202020204" pitchFamily="34" charset="0"/>
                          <a:cs typeface="Arial" panose="020B0604020202020204" pitchFamily="34" charset="0"/>
                        </a:rPr>
                        <a:t>12</a:t>
                      </a:r>
                      <a:endParaRPr lang="ko-KR" altLang="en-US" sz="800">
                        <a:latin typeface="Arial" panose="020B0604020202020204" pitchFamily="34" charset="0"/>
                        <a:cs typeface="Arial" panose="020B0604020202020204" pitchFamily="34" charset="0"/>
                      </a:endParaRPr>
                    </a:p>
                  </a:txBody>
                  <a:tcPr marL="0" marR="0" marT="0" marB="0" anchor="ctr"/>
                </a:tc>
              </a:tr>
              <a:tr h="441351">
                <a:tc>
                  <a:txBody>
                    <a:bodyPr/>
                    <a:lstStyle/>
                    <a:p>
                      <a:pPr algn="r" latinLnBrk="1"/>
                      <a:r>
                        <a:rPr lang="en-US" altLang="ko-KR" sz="800" smtClean="0">
                          <a:latin typeface="Arial" panose="020B0604020202020204" pitchFamily="34" charset="0"/>
                          <a:cs typeface="Arial" panose="020B0604020202020204" pitchFamily="34" charset="0"/>
                        </a:rPr>
                        <a:t>0</a:t>
                      </a:r>
                      <a:endParaRPr lang="ko-KR" altLang="en-US" sz="800">
                        <a:latin typeface="Arial" panose="020B0604020202020204" pitchFamily="34" charset="0"/>
                        <a:cs typeface="Arial" panose="020B0604020202020204" pitchFamily="34" charset="0"/>
                      </a:endParaRPr>
                    </a:p>
                  </a:txBody>
                  <a:tcPr marL="0" marR="0" marT="0" marB="0" anchor="ctr"/>
                </a:tc>
              </a:tr>
            </a:tbl>
          </a:graphicData>
        </a:graphic>
      </p:graphicFrame>
      <p:graphicFrame>
        <p:nvGraphicFramePr>
          <p:cNvPr id="42" name="표 41"/>
          <p:cNvGraphicFramePr>
            <a:graphicFrameLocks noGrp="1"/>
          </p:cNvGraphicFramePr>
          <p:nvPr>
            <p:extLst>
              <p:ext uri="{D42A27DB-BD31-4B8C-83A1-F6EECF244321}">
                <p14:modId xmlns:p14="http://schemas.microsoft.com/office/powerpoint/2010/main" val="2227779895"/>
              </p:ext>
            </p:extLst>
          </p:nvPr>
        </p:nvGraphicFramePr>
        <p:xfrm>
          <a:off x="854714" y="6776339"/>
          <a:ext cx="191727" cy="1324053"/>
        </p:xfrm>
        <a:graphic>
          <a:graphicData uri="http://schemas.openxmlformats.org/drawingml/2006/table">
            <a:tbl>
              <a:tblPr firstRow="1" bandRow="1">
                <a:tableStyleId>{2D5ABB26-0587-4C30-8999-92F81FD0307C}</a:tableStyleId>
              </a:tblPr>
              <a:tblGrid>
                <a:gridCol w="191727"/>
              </a:tblGrid>
              <a:tr h="441351">
                <a:tc>
                  <a:txBody>
                    <a:bodyPr/>
                    <a:lstStyle/>
                    <a:p>
                      <a:pPr algn="r" latinLnBrk="1"/>
                      <a:r>
                        <a:rPr lang="en-US" altLang="ko-KR" sz="800" smtClean="0">
                          <a:latin typeface="Arial" panose="020B0604020202020204" pitchFamily="34" charset="0"/>
                          <a:cs typeface="Arial" panose="020B0604020202020204" pitchFamily="34" charset="0"/>
                        </a:rPr>
                        <a:t>24</a:t>
                      </a:r>
                      <a:endParaRPr lang="ko-KR" altLang="en-US" sz="800">
                        <a:latin typeface="Arial" panose="020B0604020202020204" pitchFamily="34" charset="0"/>
                        <a:cs typeface="Arial" panose="020B0604020202020204" pitchFamily="34" charset="0"/>
                      </a:endParaRPr>
                    </a:p>
                  </a:txBody>
                  <a:tcPr marL="0" marR="0" marT="0" marB="0" anchor="ctr"/>
                </a:tc>
              </a:tr>
              <a:tr h="441351">
                <a:tc>
                  <a:txBody>
                    <a:bodyPr/>
                    <a:lstStyle/>
                    <a:p>
                      <a:pPr algn="r" latinLnBrk="1"/>
                      <a:r>
                        <a:rPr lang="en-US" altLang="ko-KR" sz="800" smtClean="0">
                          <a:latin typeface="Arial" panose="020B0604020202020204" pitchFamily="34" charset="0"/>
                          <a:cs typeface="Arial" panose="020B0604020202020204" pitchFamily="34" charset="0"/>
                        </a:rPr>
                        <a:t>12</a:t>
                      </a:r>
                      <a:endParaRPr lang="ko-KR" altLang="en-US" sz="800">
                        <a:latin typeface="Arial" panose="020B0604020202020204" pitchFamily="34" charset="0"/>
                        <a:cs typeface="Arial" panose="020B0604020202020204" pitchFamily="34" charset="0"/>
                      </a:endParaRPr>
                    </a:p>
                  </a:txBody>
                  <a:tcPr marL="0" marR="0" marT="0" marB="0" anchor="ctr"/>
                </a:tc>
              </a:tr>
              <a:tr h="441351">
                <a:tc>
                  <a:txBody>
                    <a:bodyPr/>
                    <a:lstStyle/>
                    <a:p>
                      <a:pPr algn="r" latinLnBrk="1"/>
                      <a:r>
                        <a:rPr lang="en-US" altLang="ko-KR" sz="800" smtClean="0">
                          <a:latin typeface="Arial" panose="020B0604020202020204" pitchFamily="34" charset="0"/>
                          <a:cs typeface="Arial" panose="020B0604020202020204" pitchFamily="34" charset="0"/>
                        </a:rPr>
                        <a:t>0</a:t>
                      </a:r>
                      <a:endParaRPr lang="ko-KR" altLang="en-US" sz="800">
                        <a:latin typeface="Arial" panose="020B0604020202020204" pitchFamily="34" charset="0"/>
                        <a:cs typeface="Arial" panose="020B0604020202020204" pitchFamily="34" charset="0"/>
                      </a:endParaRPr>
                    </a:p>
                  </a:txBody>
                  <a:tcPr marL="0" marR="0" marT="0" marB="0" anchor="ctr"/>
                </a:tc>
              </a:tr>
            </a:tbl>
          </a:graphicData>
        </a:graphic>
      </p:graphicFrame>
      <p:graphicFrame>
        <p:nvGraphicFramePr>
          <p:cNvPr id="43" name="표 42"/>
          <p:cNvGraphicFramePr>
            <a:graphicFrameLocks noGrp="1"/>
          </p:cNvGraphicFramePr>
          <p:nvPr>
            <p:extLst>
              <p:ext uri="{D42A27DB-BD31-4B8C-83A1-F6EECF244321}">
                <p14:modId xmlns:p14="http://schemas.microsoft.com/office/powerpoint/2010/main" val="699255757"/>
              </p:ext>
            </p:extLst>
          </p:nvPr>
        </p:nvGraphicFramePr>
        <p:xfrm>
          <a:off x="584684" y="4860032"/>
          <a:ext cx="182150" cy="2249982"/>
        </p:xfrm>
        <a:graphic>
          <a:graphicData uri="http://schemas.openxmlformats.org/drawingml/2006/table">
            <a:tbl>
              <a:tblPr firstRow="1" bandRow="1">
                <a:tableStyleId>{2D5ABB26-0587-4C30-8999-92F81FD0307C}</a:tableStyleId>
              </a:tblPr>
              <a:tblGrid>
                <a:gridCol w="182150"/>
              </a:tblGrid>
              <a:tr h="2249982">
                <a:tc>
                  <a:txBody>
                    <a:bodyPr/>
                    <a:lstStyle/>
                    <a:p>
                      <a:pPr algn="ctr" latinLnBrk="1"/>
                      <a:r>
                        <a:rPr lang="en-US" altLang="ko-KR" sz="900" b="1" smtClean="0">
                          <a:latin typeface="Arial" pitchFamily="34" charset="0"/>
                          <a:cs typeface="Arial" pitchFamily="34" charset="0"/>
                        </a:rPr>
                        <a:t>%Conserved</a:t>
                      </a:r>
                      <a:r>
                        <a:rPr lang="en-US" altLang="ko-KR" sz="900" b="1" baseline="0" smtClean="0">
                          <a:latin typeface="Arial" pitchFamily="34" charset="0"/>
                          <a:cs typeface="Arial" pitchFamily="34" charset="0"/>
                        </a:rPr>
                        <a:t> sites</a:t>
                      </a:r>
                      <a:endParaRPr lang="ko-KR" altLang="en-US" sz="900" b="1" dirty="0">
                        <a:latin typeface="Arial" pitchFamily="34" charset="0"/>
                        <a:cs typeface="Arial" pitchFamily="34" charset="0"/>
                      </a:endParaRPr>
                    </a:p>
                  </a:txBody>
                  <a:tcPr marL="68580" marR="68580" marT="34290" marB="34290" vert="vert27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tr>
            </a:tbl>
          </a:graphicData>
        </a:graphic>
      </p:graphicFrame>
      <p:sp>
        <p:nvSpPr>
          <p:cNvPr id="44" name="TextBox 43"/>
          <p:cNvSpPr txBox="1"/>
          <p:nvPr/>
        </p:nvSpPr>
        <p:spPr>
          <a:xfrm>
            <a:off x="260648" y="3955349"/>
            <a:ext cx="810090" cy="307777"/>
          </a:xfrm>
          <a:prstGeom prst="rect">
            <a:avLst/>
          </a:prstGeom>
          <a:noFill/>
        </p:spPr>
        <p:txBody>
          <a:bodyPr wrap="square" rtlCol="0">
            <a:spAutoFit/>
          </a:bodyPr>
          <a:lstStyle/>
          <a:p>
            <a:r>
              <a:rPr lang="en-US" sz="1400" b="1" dirty="0" smtClean="0">
                <a:latin typeface="Arial" panose="020B0604020202020204" pitchFamily="34" charset="0"/>
                <a:cs typeface="Arial" panose="020B0604020202020204" pitchFamily="34" charset="0"/>
              </a:rPr>
              <a:t>(B)</a:t>
            </a:r>
            <a:endParaRPr lang="en-US" sz="1400" b="1" dirty="0">
              <a:latin typeface="Arial" panose="020B0604020202020204" pitchFamily="34" charset="0"/>
              <a:cs typeface="Arial" panose="020B0604020202020204" pitchFamily="34" charset="0"/>
            </a:endParaRPr>
          </a:p>
        </p:txBody>
      </p:sp>
      <p:sp>
        <p:nvSpPr>
          <p:cNvPr id="45" name="직사각형 44"/>
          <p:cNvSpPr/>
          <p:nvPr/>
        </p:nvSpPr>
        <p:spPr>
          <a:xfrm>
            <a:off x="188640" y="8169785"/>
            <a:ext cx="6480720" cy="938719"/>
          </a:xfrm>
          <a:prstGeom prst="rect">
            <a:avLst/>
          </a:prstGeom>
        </p:spPr>
        <p:txBody>
          <a:bodyPr wrap="square">
            <a:spAutoFit/>
          </a:bodyPr>
          <a:lstStyle/>
          <a:p>
            <a:r>
              <a:rPr lang="en-US" sz="1100" b="1" dirty="0">
                <a:latin typeface="Times New Roman" panose="02020603050405020304" pitchFamily="18" charset="0"/>
                <a:ea typeface="맑은 고딕" panose="020B0503020000020004" pitchFamily="50" charset="-127"/>
              </a:rPr>
              <a:t>Figure S1.</a:t>
            </a:r>
            <a:r>
              <a:rPr lang="en-US" sz="1100" dirty="0">
                <a:latin typeface="Times New Roman" panose="02020603050405020304" pitchFamily="18" charset="0"/>
                <a:ea typeface="맑은 고딕" panose="020B0503020000020004" pitchFamily="50" charset="-127"/>
              </a:rPr>
              <a:t> Comparison of conservations in first introns with those in the other introns using an alternative grouping strategy. (A) Schematic of approach for preparing introns. The purpose of this analysis is the same as that of Figure S1, but using introns grouped by different strategy; Genes with two introns are used when first introns and second introns are compared, and genes with twenty introns are used when first, second, …, twentieth intron are compared. (B) Box plot analyses for the proportions of conservations in introns of different ordinal positions. </a:t>
            </a:r>
            <a:endParaRPr lang="en-US" sz="1100" dirty="0"/>
          </a:p>
        </p:txBody>
      </p:sp>
    </p:spTree>
    <p:extLst>
      <p:ext uri="{BB962C8B-B14F-4D97-AF65-F5344CB8AC3E}">
        <p14:creationId xmlns:p14="http://schemas.microsoft.com/office/powerpoint/2010/main" val="2262975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p:cNvPicPr>
            <a:picLocks noChangeAspect="1"/>
          </p:cNvPicPr>
          <p:nvPr/>
        </p:nvPicPr>
        <p:blipFill>
          <a:blip r:embed="rId2"/>
          <a:stretch>
            <a:fillRect/>
          </a:stretch>
        </p:blipFill>
        <p:spPr>
          <a:xfrm>
            <a:off x="3845163" y="1295420"/>
            <a:ext cx="2817450" cy="3460266"/>
          </a:xfrm>
          <a:prstGeom prst="rect">
            <a:avLst/>
          </a:prstGeom>
        </p:spPr>
      </p:pic>
      <p:pic>
        <p:nvPicPr>
          <p:cNvPr id="4" name="그림 3"/>
          <p:cNvPicPr>
            <a:picLocks noChangeAspect="1"/>
          </p:cNvPicPr>
          <p:nvPr/>
        </p:nvPicPr>
        <p:blipFill>
          <a:blip r:embed="rId3"/>
          <a:stretch>
            <a:fillRect/>
          </a:stretch>
        </p:blipFill>
        <p:spPr>
          <a:xfrm>
            <a:off x="328463" y="1288218"/>
            <a:ext cx="2811534" cy="3453001"/>
          </a:xfrm>
          <a:prstGeom prst="rect">
            <a:avLst/>
          </a:prstGeom>
        </p:spPr>
      </p:pic>
      <p:sp>
        <p:nvSpPr>
          <p:cNvPr id="5" name="TextBox 4"/>
          <p:cNvSpPr txBox="1"/>
          <p:nvPr/>
        </p:nvSpPr>
        <p:spPr>
          <a:xfrm>
            <a:off x="0" y="-4260"/>
            <a:ext cx="6858000" cy="204501"/>
          </a:xfrm>
          <a:prstGeom prst="rect">
            <a:avLst/>
          </a:prstGeom>
          <a:solidFill>
            <a:schemeClr val="accent1">
              <a:lumMod val="60000"/>
              <a:lumOff val="40000"/>
            </a:schemeClr>
          </a:solidFill>
        </p:spPr>
        <p:txBody>
          <a:bodyPr wrap="none" rtlCol="0" anchor="ctr" anchorCtr="0">
            <a:noAutofit/>
          </a:bodyPr>
          <a:lstStyle/>
          <a:p>
            <a:pPr marL="257175" indent="-257175"/>
            <a:r>
              <a:rPr lang="en-US" altLang="ko-KR" sz="1400" b="1" dirty="0">
                <a:solidFill>
                  <a:schemeClr val="tx1">
                    <a:lumMod val="85000"/>
                    <a:lumOff val="15000"/>
                  </a:schemeClr>
                </a:solidFill>
                <a:latin typeface="Arial" pitchFamily="34" charset="0"/>
                <a:cs typeface="Arial" pitchFamily="34" charset="0"/>
              </a:rPr>
              <a:t>Supplementary Figure </a:t>
            </a:r>
            <a:r>
              <a:rPr lang="en-US" altLang="ko-KR" sz="1400" b="1" dirty="0" smtClean="0">
                <a:solidFill>
                  <a:schemeClr val="tx1">
                    <a:lumMod val="85000"/>
                    <a:lumOff val="15000"/>
                  </a:schemeClr>
                </a:solidFill>
                <a:latin typeface="Arial" pitchFamily="34" charset="0"/>
                <a:cs typeface="Arial" pitchFamily="34" charset="0"/>
              </a:rPr>
              <a:t>2</a:t>
            </a:r>
            <a:endParaRPr lang="ko-KR" altLang="en-US" sz="1400" b="1" dirty="0">
              <a:solidFill>
                <a:schemeClr val="tx1">
                  <a:lumMod val="85000"/>
                  <a:lumOff val="15000"/>
                </a:schemeClr>
              </a:solidFill>
              <a:latin typeface="Arial" pitchFamily="34" charset="0"/>
              <a:cs typeface="Arial" pitchFamily="34" charset="0"/>
            </a:endParaRPr>
          </a:p>
        </p:txBody>
      </p:sp>
      <p:sp>
        <p:nvSpPr>
          <p:cNvPr id="81" name="TextBox 29"/>
          <p:cNvSpPr txBox="1"/>
          <p:nvPr/>
        </p:nvSpPr>
        <p:spPr>
          <a:xfrm rot="16200000">
            <a:off x="-549576" y="2994029"/>
            <a:ext cx="1512168" cy="216024"/>
          </a:xfrm>
          <a:prstGeom prst="rect">
            <a:avLst/>
          </a:prstGeom>
          <a:noFill/>
        </p:spPr>
        <p:txBody>
          <a:bodyPr wrap="square" rtlCol="0" anchor="ctr" anchorCtr="0">
            <a:noAutofit/>
          </a:bodyPr>
          <a:lstStyle>
            <a:defPPr>
              <a:defRPr lang="ko-KR"/>
            </a:defPPr>
            <a:lvl1pPr marL="0" algn="l" defTabSz="890991" rtl="0" eaLnBrk="1" latinLnBrk="1" hangingPunct="1">
              <a:defRPr sz="1754" kern="1200">
                <a:solidFill>
                  <a:schemeClr val="tx1"/>
                </a:solidFill>
                <a:latin typeface="+mn-lt"/>
                <a:ea typeface="+mn-ea"/>
                <a:cs typeface="+mn-cs"/>
              </a:defRPr>
            </a:lvl1pPr>
            <a:lvl2pPr marL="445496" algn="l" defTabSz="890991" rtl="0" eaLnBrk="1" latinLnBrk="1" hangingPunct="1">
              <a:defRPr sz="1754" kern="1200">
                <a:solidFill>
                  <a:schemeClr val="tx1"/>
                </a:solidFill>
                <a:latin typeface="+mn-lt"/>
                <a:ea typeface="+mn-ea"/>
                <a:cs typeface="+mn-cs"/>
              </a:defRPr>
            </a:lvl2pPr>
            <a:lvl3pPr marL="890991" algn="l" defTabSz="890991" rtl="0" eaLnBrk="1" latinLnBrk="1" hangingPunct="1">
              <a:defRPr sz="1754" kern="1200">
                <a:solidFill>
                  <a:schemeClr val="tx1"/>
                </a:solidFill>
                <a:latin typeface="+mn-lt"/>
                <a:ea typeface="+mn-ea"/>
                <a:cs typeface="+mn-cs"/>
              </a:defRPr>
            </a:lvl3pPr>
            <a:lvl4pPr marL="1336487" algn="l" defTabSz="890991" rtl="0" eaLnBrk="1" latinLnBrk="1" hangingPunct="1">
              <a:defRPr sz="1754" kern="1200">
                <a:solidFill>
                  <a:schemeClr val="tx1"/>
                </a:solidFill>
                <a:latin typeface="+mn-lt"/>
                <a:ea typeface="+mn-ea"/>
                <a:cs typeface="+mn-cs"/>
              </a:defRPr>
            </a:lvl4pPr>
            <a:lvl5pPr marL="1781983" algn="l" defTabSz="890991" rtl="0" eaLnBrk="1" latinLnBrk="1" hangingPunct="1">
              <a:defRPr sz="1754" kern="1200">
                <a:solidFill>
                  <a:schemeClr val="tx1"/>
                </a:solidFill>
                <a:latin typeface="+mn-lt"/>
                <a:ea typeface="+mn-ea"/>
                <a:cs typeface="+mn-cs"/>
              </a:defRPr>
            </a:lvl5pPr>
            <a:lvl6pPr marL="2227478" algn="l" defTabSz="890991" rtl="0" eaLnBrk="1" latinLnBrk="1" hangingPunct="1">
              <a:defRPr sz="1754" kern="1200">
                <a:solidFill>
                  <a:schemeClr val="tx1"/>
                </a:solidFill>
                <a:latin typeface="+mn-lt"/>
                <a:ea typeface="+mn-ea"/>
                <a:cs typeface="+mn-cs"/>
              </a:defRPr>
            </a:lvl6pPr>
            <a:lvl7pPr marL="2672974" algn="l" defTabSz="890991" rtl="0" eaLnBrk="1" latinLnBrk="1" hangingPunct="1">
              <a:defRPr sz="1754" kern="1200">
                <a:solidFill>
                  <a:schemeClr val="tx1"/>
                </a:solidFill>
                <a:latin typeface="+mn-lt"/>
                <a:ea typeface="+mn-ea"/>
                <a:cs typeface="+mn-cs"/>
              </a:defRPr>
            </a:lvl7pPr>
            <a:lvl8pPr marL="3118470" algn="l" defTabSz="890991" rtl="0" eaLnBrk="1" latinLnBrk="1" hangingPunct="1">
              <a:defRPr sz="1754" kern="1200">
                <a:solidFill>
                  <a:schemeClr val="tx1"/>
                </a:solidFill>
                <a:latin typeface="+mn-lt"/>
                <a:ea typeface="+mn-ea"/>
                <a:cs typeface="+mn-cs"/>
              </a:defRPr>
            </a:lvl8pPr>
            <a:lvl9pPr marL="3563965" algn="l" defTabSz="890991" rtl="0" eaLnBrk="1" latinLnBrk="1" hangingPunct="1">
              <a:defRPr sz="1754" kern="1200">
                <a:solidFill>
                  <a:schemeClr val="tx1"/>
                </a:solidFill>
                <a:latin typeface="+mn-lt"/>
                <a:ea typeface="+mn-ea"/>
                <a:cs typeface="+mn-cs"/>
              </a:defRPr>
            </a:lvl9pPr>
          </a:lstStyle>
          <a:p>
            <a:pPr marL="342903" indent="-342903" algn="ctr"/>
            <a:r>
              <a:rPr lang="en-US" sz="900" b="1" dirty="0">
                <a:solidFill>
                  <a:schemeClr val="tx1">
                    <a:lumMod val="85000"/>
                    <a:lumOff val="15000"/>
                  </a:schemeClr>
                </a:solidFill>
                <a:latin typeface="Arial" pitchFamily="34" charset="0"/>
                <a:cs typeface="Arial" pitchFamily="34" charset="0"/>
              </a:rPr>
              <a:t>% Signals</a:t>
            </a:r>
          </a:p>
        </p:txBody>
      </p:sp>
      <p:sp>
        <p:nvSpPr>
          <p:cNvPr id="82" name="TextBox 81"/>
          <p:cNvSpPr txBox="1"/>
          <p:nvPr/>
        </p:nvSpPr>
        <p:spPr>
          <a:xfrm>
            <a:off x="530958" y="4879598"/>
            <a:ext cx="2549538" cy="253952"/>
          </a:xfrm>
          <a:prstGeom prst="rect">
            <a:avLst/>
          </a:prstGeom>
          <a:noFill/>
        </p:spPr>
        <p:txBody>
          <a:bodyPr wrap="square" rtlCol="0" anchor="ctr" anchorCtr="0">
            <a:noAutofit/>
          </a:bodyPr>
          <a:lstStyle/>
          <a:p>
            <a:pPr marL="342900" indent="-342900" algn="ctr"/>
            <a:r>
              <a:rPr lang="en-US" sz="900" b="1" dirty="0" smtClean="0">
                <a:solidFill>
                  <a:schemeClr val="tx1">
                    <a:lumMod val="85000"/>
                    <a:lumOff val="15000"/>
                  </a:schemeClr>
                </a:solidFill>
                <a:latin typeface="Arial" pitchFamily="34" charset="0"/>
                <a:cs typeface="Arial" pitchFamily="34" charset="0"/>
              </a:rPr>
              <a:t>Introns grouped by their ordinal positions</a:t>
            </a:r>
          </a:p>
        </p:txBody>
      </p:sp>
      <p:sp>
        <p:nvSpPr>
          <p:cNvPr id="83" name="TextBox 82"/>
          <p:cNvSpPr txBox="1"/>
          <p:nvPr/>
        </p:nvSpPr>
        <p:spPr>
          <a:xfrm>
            <a:off x="297250" y="1305106"/>
            <a:ext cx="202181" cy="83227"/>
          </a:xfrm>
          <a:prstGeom prst="rect">
            <a:avLst/>
          </a:prstGeom>
          <a:noFill/>
        </p:spPr>
        <p:txBody>
          <a:bodyPr wrap="square" lIns="0" tIns="0" rIns="0" bIns="0" rtlCol="0" anchor="ctr" anchorCtr="0">
            <a:noAutofit/>
          </a:bodyPr>
          <a:lstStyle/>
          <a:p>
            <a:pPr marL="342900" indent="-342900" algn="r"/>
            <a:r>
              <a:rPr lang="en-US" sz="800" dirty="0" smtClean="0">
                <a:solidFill>
                  <a:schemeClr val="tx1">
                    <a:lumMod val="85000"/>
                    <a:lumOff val="15000"/>
                  </a:schemeClr>
                </a:solidFill>
                <a:latin typeface="Arial" pitchFamily="34" charset="0"/>
                <a:cs typeface="Arial" pitchFamily="34" charset="0"/>
              </a:rPr>
              <a:t>30</a:t>
            </a:r>
          </a:p>
        </p:txBody>
      </p:sp>
      <p:sp>
        <p:nvSpPr>
          <p:cNvPr id="84" name="TextBox 83"/>
          <p:cNvSpPr txBox="1"/>
          <p:nvPr/>
        </p:nvSpPr>
        <p:spPr>
          <a:xfrm>
            <a:off x="297375" y="1820606"/>
            <a:ext cx="202181" cy="83227"/>
          </a:xfrm>
          <a:prstGeom prst="rect">
            <a:avLst/>
          </a:prstGeom>
          <a:noFill/>
        </p:spPr>
        <p:txBody>
          <a:bodyPr wrap="square" lIns="0" tIns="0" rIns="0" bIns="0" rtlCol="0" anchor="ctr" anchorCtr="0">
            <a:noAutofit/>
          </a:bodyPr>
          <a:lstStyle/>
          <a:p>
            <a:pPr marL="342900" indent="-342900" algn="r"/>
            <a:r>
              <a:rPr lang="en-US" sz="800" dirty="0" smtClean="0">
                <a:solidFill>
                  <a:schemeClr val="tx1">
                    <a:lumMod val="85000"/>
                    <a:lumOff val="15000"/>
                  </a:schemeClr>
                </a:solidFill>
                <a:latin typeface="Arial" pitchFamily="34" charset="0"/>
                <a:cs typeface="Arial" pitchFamily="34" charset="0"/>
              </a:rPr>
              <a:t>15</a:t>
            </a:r>
          </a:p>
        </p:txBody>
      </p:sp>
      <p:sp>
        <p:nvSpPr>
          <p:cNvPr id="85" name="TextBox 84"/>
          <p:cNvSpPr txBox="1"/>
          <p:nvPr/>
        </p:nvSpPr>
        <p:spPr>
          <a:xfrm>
            <a:off x="297251" y="2334188"/>
            <a:ext cx="202181" cy="83227"/>
          </a:xfrm>
          <a:prstGeom prst="rect">
            <a:avLst/>
          </a:prstGeom>
          <a:noFill/>
        </p:spPr>
        <p:txBody>
          <a:bodyPr wrap="square" lIns="0" tIns="0" rIns="0" bIns="0" rtlCol="0" anchor="ctr" anchorCtr="0">
            <a:noAutofit/>
          </a:bodyPr>
          <a:lstStyle/>
          <a:p>
            <a:pPr marL="342900" indent="-342900" algn="r"/>
            <a:r>
              <a:rPr lang="en-US" sz="800" dirty="0" smtClean="0">
                <a:solidFill>
                  <a:schemeClr val="tx1">
                    <a:lumMod val="85000"/>
                    <a:lumOff val="15000"/>
                  </a:schemeClr>
                </a:solidFill>
                <a:latin typeface="Arial" pitchFamily="34" charset="0"/>
                <a:cs typeface="Arial" pitchFamily="34" charset="0"/>
              </a:rPr>
              <a:t>0</a:t>
            </a:r>
          </a:p>
        </p:txBody>
      </p:sp>
      <p:sp>
        <p:nvSpPr>
          <p:cNvPr id="86" name="TextBox 85"/>
          <p:cNvSpPr txBox="1"/>
          <p:nvPr/>
        </p:nvSpPr>
        <p:spPr>
          <a:xfrm>
            <a:off x="299281" y="2453701"/>
            <a:ext cx="202181" cy="83227"/>
          </a:xfrm>
          <a:prstGeom prst="rect">
            <a:avLst/>
          </a:prstGeom>
          <a:noFill/>
        </p:spPr>
        <p:txBody>
          <a:bodyPr wrap="square" lIns="0" tIns="0" rIns="0" bIns="0" rtlCol="0" anchor="ctr" anchorCtr="0">
            <a:noAutofit/>
          </a:bodyPr>
          <a:lstStyle/>
          <a:p>
            <a:pPr marL="342900" indent="-342900" algn="r"/>
            <a:r>
              <a:rPr lang="en-US" sz="800" dirty="0" smtClean="0">
                <a:solidFill>
                  <a:schemeClr val="tx1">
                    <a:lumMod val="85000"/>
                    <a:lumOff val="15000"/>
                  </a:schemeClr>
                </a:solidFill>
                <a:latin typeface="Arial" pitchFamily="34" charset="0"/>
                <a:cs typeface="Arial" pitchFamily="34" charset="0"/>
              </a:rPr>
              <a:t>100</a:t>
            </a:r>
          </a:p>
        </p:txBody>
      </p:sp>
      <p:sp>
        <p:nvSpPr>
          <p:cNvPr id="87" name="TextBox 86"/>
          <p:cNvSpPr txBox="1"/>
          <p:nvPr/>
        </p:nvSpPr>
        <p:spPr>
          <a:xfrm>
            <a:off x="299406" y="2969201"/>
            <a:ext cx="202181" cy="83227"/>
          </a:xfrm>
          <a:prstGeom prst="rect">
            <a:avLst/>
          </a:prstGeom>
          <a:noFill/>
        </p:spPr>
        <p:txBody>
          <a:bodyPr wrap="square" lIns="0" tIns="0" rIns="0" bIns="0" rtlCol="0" anchor="ctr" anchorCtr="0">
            <a:noAutofit/>
          </a:bodyPr>
          <a:lstStyle/>
          <a:p>
            <a:pPr marL="342900" indent="-342900" algn="r"/>
            <a:r>
              <a:rPr lang="en-US" sz="800" dirty="0" smtClean="0">
                <a:solidFill>
                  <a:schemeClr val="tx1">
                    <a:lumMod val="85000"/>
                    <a:lumOff val="15000"/>
                  </a:schemeClr>
                </a:solidFill>
                <a:latin typeface="Arial" pitchFamily="34" charset="0"/>
                <a:cs typeface="Arial" pitchFamily="34" charset="0"/>
              </a:rPr>
              <a:t>50</a:t>
            </a:r>
          </a:p>
        </p:txBody>
      </p:sp>
      <p:sp>
        <p:nvSpPr>
          <p:cNvPr id="88" name="TextBox 87"/>
          <p:cNvSpPr txBox="1"/>
          <p:nvPr/>
        </p:nvSpPr>
        <p:spPr>
          <a:xfrm>
            <a:off x="299282" y="3482783"/>
            <a:ext cx="202181" cy="83227"/>
          </a:xfrm>
          <a:prstGeom prst="rect">
            <a:avLst/>
          </a:prstGeom>
          <a:noFill/>
        </p:spPr>
        <p:txBody>
          <a:bodyPr wrap="square" lIns="0" tIns="0" rIns="0" bIns="0" rtlCol="0" anchor="ctr" anchorCtr="0">
            <a:noAutofit/>
          </a:bodyPr>
          <a:lstStyle/>
          <a:p>
            <a:pPr marL="342900" indent="-342900" algn="r"/>
            <a:r>
              <a:rPr lang="en-US" sz="800" dirty="0" smtClean="0">
                <a:solidFill>
                  <a:schemeClr val="tx1">
                    <a:lumMod val="85000"/>
                    <a:lumOff val="15000"/>
                  </a:schemeClr>
                </a:solidFill>
                <a:latin typeface="Arial" pitchFamily="34" charset="0"/>
                <a:cs typeface="Arial" pitchFamily="34" charset="0"/>
              </a:rPr>
              <a:t>0</a:t>
            </a:r>
          </a:p>
        </p:txBody>
      </p:sp>
      <p:sp>
        <p:nvSpPr>
          <p:cNvPr id="89" name="TextBox 88"/>
          <p:cNvSpPr txBox="1"/>
          <p:nvPr/>
        </p:nvSpPr>
        <p:spPr>
          <a:xfrm>
            <a:off x="1715563" y="2456394"/>
            <a:ext cx="202181" cy="83227"/>
          </a:xfrm>
          <a:prstGeom prst="rect">
            <a:avLst/>
          </a:prstGeom>
          <a:noFill/>
        </p:spPr>
        <p:txBody>
          <a:bodyPr wrap="square" lIns="0" tIns="0" rIns="0" bIns="0" rtlCol="0" anchor="ctr" anchorCtr="0">
            <a:noAutofit/>
          </a:bodyPr>
          <a:lstStyle/>
          <a:p>
            <a:pPr marL="342900" indent="-342900" algn="r"/>
            <a:r>
              <a:rPr lang="en-US" sz="800" dirty="0" smtClean="0">
                <a:solidFill>
                  <a:schemeClr val="tx1">
                    <a:lumMod val="85000"/>
                    <a:lumOff val="15000"/>
                  </a:schemeClr>
                </a:solidFill>
                <a:latin typeface="Arial" pitchFamily="34" charset="0"/>
                <a:cs typeface="Arial" pitchFamily="34" charset="0"/>
              </a:rPr>
              <a:t>100</a:t>
            </a:r>
          </a:p>
        </p:txBody>
      </p:sp>
      <p:sp>
        <p:nvSpPr>
          <p:cNvPr id="90" name="TextBox 89"/>
          <p:cNvSpPr txBox="1"/>
          <p:nvPr/>
        </p:nvSpPr>
        <p:spPr>
          <a:xfrm>
            <a:off x="1715688" y="2971894"/>
            <a:ext cx="202181" cy="83227"/>
          </a:xfrm>
          <a:prstGeom prst="rect">
            <a:avLst/>
          </a:prstGeom>
          <a:noFill/>
        </p:spPr>
        <p:txBody>
          <a:bodyPr wrap="square" lIns="0" tIns="0" rIns="0" bIns="0" rtlCol="0" anchor="ctr" anchorCtr="0">
            <a:noAutofit/>
          </a:bodyPr>
          <a:lstStyle/>
          <a:p>
            <a:pPr marL="342900" indent="-342900" algn="r"/>
            <a:r>
              <a:rPr lang="en-US" sz="800" dirty="0" smtClean="0">
                <a:solidFill>
                  <a:schemeClr val="tx1">
                    <a:lumMod val="85000"/>
                    <a:lumOff val="15000"/>
                  </a:schemeClr>
                </a:solidFill>
                <a:latin typeface="Arial" pitchFamily="34" charset="0"/>
                <a:cs typeface="Arial" pitchFamily="34" charset="0"/>
              </a:rPr>
              <a:t>50</a:t>
            </a:r>
          </a:p>
        </p:txBody>
      </p:sp>
      <p:sp>
        <p:nvSpPr>
          <p:cNvPr id="91" name="TextBox 90"/>
          <p:cNvSpPr txBox="1"/>
          <p:nvPr/>
        </p:nvSpPr>
        <p:spPr>
          <a:xfrm>
            <a:off x="1715564" y="3485476"/>
            <a:ext cx="202181" cy="83227"/>
          </a:xfrm>
          <a:prstGeom prst="rect">
            <a:avLst/>
          </a:prstGeom>
          <a:noFill/>
        </p:spPr>
        <p:txBody>
          <a:bodyPr wrap="square" lIns="0" tIns="0" rIns="0" bIns="0" rtlCol="0" anchor="ctr" anchorCtr="0">
            <a:noAutofit/>
          </a:bodyPr>
          <a:lstStyle/>
          <a:p>
            <a:pPr marL="342900" indent="-342900" algn="r"/>
            <a:r>
              <a:rPr lang="en-US" sz="800" dirty="0" smtClean="0">
                <a:solidFill>
                  <a:schemeClr val="tx1">
                    <a:lumMod val="85000"/>
                    <a:lumOff val="15000"/>
                  </a:schemeClr>
                </a:solidFill>
                <a:latin typeface="Arial" pitchFamily="34" charset="0"/>
                <a:cs typeface="Arial" pitchFamily="34" charset="0"/>
              </a:rPr>
              <a:t>0</a:t>
            </a:r>
          </a:p>
        </p:txBody>
      </p:sp>
      <p:sp>
        <p:nvSpPr>
          <p:cNvPr id="92" name="TextBox 91"/>
          <p:cNvSpPr txBox="1"/>
          <p:nvPr/>
        </p:nvSpPr>
        <p:spPr>
          <a:xfrm>
            <a:off x="1716593" y="3613929"/>
            <a:ext cx="202181" cy="83227"/>
          </a:xfrm>
          <a:prstGeom prst="rect">
            <a:avLst/>
          </a:prstGeom>
          <a:noFill/>
        </p:spPr>
        <p:txBody>
          <a:bodyPr wrap="square" lIns="0" tIns="0" rIns="0" bIns="0" rtlCol="0" anchor="ctr" anchorCtr="0">
            <a:noAutofit/>
          </a:bodyPr>
          <a:lstStyle/>
          <a:p>
            <a:pPr marL="342900" indent="-342900" algn="r"/>
            <a:r>
              <a:rPr lang="en-US" sz="800" dirty="0" smtClean="0">
                <a:solidFill>
                  <a:schemeClr val="tx1">
                    <a:lumMod val="85000"/>
                    <a:lumOff val="15000"/>
                  </a:schemeClr>
                </a:solidFill>
                <a:latin typeface="Arial" pitchFamily="34" charset="0"/>
                <a:cs typeface="Arial" pitchFamily="34" charset="0"/>
              </a:rPr>
              <a:t>12</a:t>
            </a:r>
          </a:p>
        </p:txBody>
      </p:sp>
      <p:sp>
        <p:nvSpPr>
          <p:cNvPr id="93" name="TextBox 92"/>
          <p:cNvSpPr txBox="1"/>
          <p:nvPr/>
        </p:nvSpPr>
        <p:spPr>
          <a:xfrm>
            <a:off x="1716718" y="4129429"/>
            <a:ext cx="202181" cy="83227"/>
          </a:xfrm>
          <a:prstGeom prst="rect">
            <a:avLst/>
          </a:prstGeom>
          <a:noFill/>
        </p:spPr>
        <p:txBody>
          <a:bodyPr wrap="square" lIns="0" tIns="0" rIns="0" bIns="0" rtlCol="0" anchor="ctr" anchorCtr="0">
            <a:noAutofit/>
          </a:bodyPr>
          <a:lstStyle/>
          <a:p>
            <a:pPr marL="342900" indent="-342900" algn="r"/>
            <a:r>
              <a:rPr lang="en-US" sz="800" dirty="0">
                <a:solidFill>
                  <a:schemeClr val="tx1">
                    <a:lumMod val="85000"/>
                    <a:lumOff val="15000"/>
                  </a:schemeClr>
                </a:solidFill>
                <a:latin typeface="Arial" pitchFamily="34" charset="0"/>
                <a:cs typeface="Arial" pitchFamily="34" charset="0"/>
              </a:rPr>
              <a:t>6</a:t>
            </a:r>
            <a:endParaRPr lang="en-US" sz="800" dirty="0" smtClean="0">
              <a:solidFill>
                <a:schemeClr val="tx1">
                  <a:lumMod val="85000"/>
                  <a:lumOff val="15000"/>
                </a:schemeClr>
              </a:solidFill>
              <a:latin typeface="Arial" pitchFamily="34" charset="0"/>
              <a:cs typeface="Arial" pitchFamily="34" charset="0"/>
            </a:endParaRPr>
          </a:p>
        </p:txBody>
      </p:sp>
      <p:sp>
        <p:nvSpPr>
          <p:cNvPr id="94" name="TextBox 93"/>
          <p:cNvSpPr txBox="1"/>
          <p:nvPr/>
        </p:nvSpPr>
        <p:spPr>
          <a:xfrm>
            <a:off x="1716594" y="4643011"/>
            <a:ext cx="202181" cy="83227"/>
          </a:xfrm>
          <a:prstGeom prst="rect">
            <a:avLst/>
          </a:prstGeom>
          <a:noFill/>
        </p:spPr>
        <p:txBody>
          <a:bodyPr wrap="square" lIns="0" tIns="0" rIns="0" bIns="0" rtlCol="0" anchor="ctr" anchorCtr="0">
            <a:noAutofit/>
          </a:bodyPr>
          <a:lstStyle/>
          <a:p>
            <a:pPr marL="342900" indent="-342900" algn="r"/>
            <a:r>
              <a:rPr lang="en-US" sz="800" dirty="0" smtClean="0">
                <a:solidFill>
                  <a:schemeClr val="tx1">
                    <a:lumMod val="85000"/>
                    <a:lumOff val="15000"/>
                  </a:schemeClr>
                </a:solidFill>
                <a:latin typeface="Arial" pitchFamily="34" charset="0"/>
                <a:cs typeface="Arial" pitchFamily="34" charset="0"/>
              </a:rPr>
              <a:t>0</a:t>
            </a:r>
          </a:p>
        </p:txBody>
      </p:sp>
      <p:sp>
        <p:nvSpPr>
          <p:cNvPr id="95" name="TextBox 94"/>
          <p:cNvSpPr txBox="1"/>
          <p:nvPr/>
        </p:nvSpPr>
        <p:spPr>
          <a:xfrm>
            <a:off x="1715563" y="1304266"/>
            <a:ext cx="202181" cy="83227"/>
          </a:xfrm>
          <a:prstGeom prst="rect">
            <a:avLst/>
          </a:prstGeom>
          <a:noFill/>
        </p:spPr>
        <p:txBody>
          <a:bodyPr wrap="square" lIns="0" tIns="0" rIns="0" bIns="0" rtlCol="0" anchor="ctr" anchorCtr="0">
            <a:noAutofit/>
          </a:bodyPr>
          <a:lstStyle/>
          <a:p>
            <a:pPr marL="342900" indent="-342900" algn="r"/>
            <a:r>
              <a:rPr lang="en-US" sz="800" dirty="0">
                <a:solidFill>
                  <a:schemeClr val="tx1">
                    <a:lumMod val="85000"/>
                    <a:lumOff val="15000"/>
                  </a:schemeClr>
                </a:solidFill>
                <a:latin typeface="Arial" pitchFamily="34" charset="0"/>
                <a:cs typeface="Arial" pitchFamily="34" charset="0"/>
              </a:rPr>
              <a:t>4</a:t>
            </a:r>
            <a:r>
              <a:rPr lang="en-US" sz="800" dirty="0" smtClean="0">
                <a:solidFill>
                  <a:schemeClr val="tx1">
                    <a:lumMod val="85000"/>
                    <a:lumOff val="15000"/>
                  </a:schemeClr>
                </a:solidFill>
                <a:latin typeface="Arial" pitchFamily="34" charset="0"/>
                <a:cs typeface="Arial" pitchFamily="34" charset="0"/>
              </a:rPr>
              <a:t>0</a:t>
            </a:r>
          </a:p>
        </p:txBody>
      </p:sp>
      <p:sp>
        <p:nvSpPr>
          <p:cNvPr id="96" name="TextBox 95"/>
          <p:cNvSpPr txBox="1"/>
          <p:nvPr/>
        </p:nvSpPr>
        <p:spPr>
          <a:xfrm>
            <a:off x="1715688" y="1819766"/>
            <a:ext cx="202181" cy="83227"/>
          </a:xfrm>
          <a:prstGeom prst="rect">
            <a:avLst/>
          </a:prstGeom>
          <a:noFill/>
        </p:spPr>
        <p:txBody>
          <a:bodyPr wrap="square" lIns="0" tIns="0" rIns="0" bIns="0" rtlCol="0" anchor="ctr" anchorCtr="0">
            <a:noAutofit/>
          </a:bodyPr>
          <a:lstStyle/>
          <a:p>
            <a:pPr marL="342900" indent="-342900" algn="r"/>
            <a:r>
              <a:rPr lang="en-US" sz="800" dirty="0">
                <a:solidFill>
                  <a:schemeClr val="tx1">
                    <a:lumMod val="85000"/>
                    <a:lumOff val="15000"/>
                  </a:schemeClr>
                </a:solidFill>
                <a:latin typeface="Arial" pitchFamily="34" charset="0"/>
                <a:cs typeface="Arial" pitchFamily="34" charset="0"/>
              </a:rPr>
              <a:t>2</a:t>
            </a:r>
            <a:r>
              <a:rPr lang="en-US" sz="800" dirty="0" smtClean="0">
                <a:solidFill>
                  <a:schemeClr val="tx1">
                    <a:lumMod val="85000"/>
                    <a:lumOff val="15000"/>
                  </a:schemeClr>
                </a:solidFill>
                <a:latin typeface="Arial" pitchFamily="34" charset="0"/>
                <a:cs typeface="Arial" pitchFamily="34" charset="0"/>
              </a:rPr>
              <a:t>0</a:t>
            </a:r>
          </a:p>
        </p:txBody>
      </p:sp>
      <p:sp>
        <p:nvSpPr>
          <p:cNvPr id="97" name="TextBox 96"/>
          <p:cNvSpPr txBox="1"/>
          <p:nvPr/>
        </p:nvSpPr>
        <p:spPr>
          <a:xfrm>
            <a:off x="1715564" y="2333348"/>
            <a:ext cx="202181" cy="83227"/>
          </a:xfrm>
          <a:prstGeom prst="rect">
            <a:avLst/>
          </a:prstGeom>
          <a:noFill/>
        </p:spPr>
        <p:txBody>
          <a:bodyPr wrap="square" lIns="0" tIns="0" rIns="0" bIns="0" rtlCol="0" anchor="ctr" anchorCtr="0">
            <a:noAutofit/>
          </a:bodyPr>
          <a:lstStyle/>
          <a:p>
            <a:pPr marL="342900" indent="-342900" algn="r"/>
            <a:r>
              <a:rPr lang="en-US" sz="800" dirty="0" smtClean="0">
                <a:solidFill>
                  <a:schemeClr val="tx1">
                    <a:lumMod val="85000"/>
                    <a:lumOff val="15000"/>
                  </a:schemeClr>
                </a:solidFill>
                <a:latin typeface="Arial" pitchFamily="34" charset="0"/>
                <a:cs typeface="Arial" pitchFamily="34" charset="0"/>
              </a:rPr>
              <a:t>0</a:t>
            </a:r>
          </a:p>
        </p:txBody>
      </p:sp>
      <p:sp>
        <p:nvSpPr>
          <p:cNvPr id="98" name="TextBox 97"/>
          <p:cNvSpPr txBox="1"/>
          <p:nvPr/>
        </p:nvSpPr>
        <p:spPr>
          <a:xfrm>
            <a:off x="299281" y="3613929"/>
            <a:ext cx="202181" cy="83227"/>
          </a:xfrm>
          <a:prstGeom prst="rect">
            <a:avLst/>
          </a:prstGeom>
          <a:noFill/>
        </p:spPr>
        <p:txBody>
          <a:bodyPr wrap="square" lIns="0" tIns="0" rIns="0" bIns="0" rtlCol="0" anchor="ctr" anchorCtr="0">
            <a:noAutofit/>
          </a:bodyPr>
          <a:lstStyle/>
          <a:p>
            <a:pPr marL="342900" indent="-342900" algn="r"/>
            <a:r>
              <a:rPr lang="en-US" sz="800" dirty="0" smtClean="0">
                <a:solidFill>
                  <a:schemeClr val="tx1">
                    <a:lumMod val="85000"/>
                    <a:lumOff val="15000"/>
                  </a:schemeClr>
                </a:solidFill>
                <a:latin typeface="Arial" pitchFamily="34" charset="0"/>
                <a:cs typeface="Arial" pitchFamily="34" charset="0"/>
              </a:rPr>
              <a:t>12</a:t>
            </a:r>
          </a:p>
        </p:txBody>
      </p:sp>
      <p:sp>
        <p:nvSpPr>
          <p:cNvPr id="99" name="TextBox 98"/>
          <p:cNvSpPr txBox="1"/>
          <p:nvPr/>
        </p:nvSpPr>
        <p:spPr>
          <a:xfrm>
            <a:off x="299406" y="4129429"/>
            <a:ext cx="202181" cy="83227"/>
          </a:xfrm>
          <a:prstGeom prst="rect">
            <a:avLst/>
          </a:prstGeom>
          <a:noFill/>
        </p:spPr>
        <p:txBody>
          <a:bodyPr wrap="square" lIns="0" tIns="0" rIns="0" bIns="0" rtlCol="0" anchor="ctr" anchorCtr="0">
            <a:noAutofit/>
          </a:bodyPr>
          <a:lstStyle/>
          <a:p>
            <a:pPr marL="342900" indent="-342900" algn="r"/>
            <a:r>
              <a:rPr lang="en-US" sz="800" dirty="0" smtClean="0">
                <a:solidFill>
                  <a:schemeClr val="tx1">
                    <a:lumMod val="85000"/>
                    <a:lumOff val="15000"/>
                  </a:schemeClr>
                </a:solidFill>
                <a:latin typeface="Arial" pitchFamily="34" charset="0"/>
                <a:cs typeface="Arial" pitchFamily="34" charset="0"/>
              </a:rPr>
              <a:t>6</a:t>
            </a:r>
          </a:p>
        </p:txBody>
      </p:sp>
      <p:sp>
        <p:nvSpPr>
          <p:cNvPr id="100" name="TextBox 99"/>
          <p:cNvSpPr txBox="1"/>
          <p:nvPr/>
        </p:nvSpPr>
        <p:spPr>
          <a:xfrm>
            <a:off x="299282" y="4643011"/>
            <a:ext cx="202181" cy="83227"/>
          </a:xfrm>
          <a:prstGeom prst="rect">
            <a:avLst/>
          </a:prstGeom>
          <a:noFill/>
        </p:spPr>
        <p:txBody>
          <a:bodyPr wrap="square" lIns="0" tIns="0" rIns="0" bIns="0" rtlCol="0" anchor="ctr" anchorCtr="0">
            <a:noAutofit/>
          </a:bodyPr>
          <a:lstStyle/>
          <a:p>
            <a:pPr marL="342900" indent="-342900" algn="r"/>
            <a:r>
              <a:rPr lang="en-US" sz="800" dirty="0" smtClean="0">
                <a:solidFill>
                  <a:schemeClr val="tx1">
                    <a:lumMod val="85000"/>
                    <a:lumOff val="15000"/>
                  </a:schemeClr>
                </a:solidFill>
                <a:latin typeface="Arial" pitchFamily="34" charset="0"/>
                <a:cs typeface="Arial" pitchFamily="34" charset="0"/>
              </a:rPr>
              <a:t>0</a:t>
            </a:r>
          </a:p>
        </p:txBody>
      </p:sp>
      <p:sp>
        <p:nvSpPr>
          <p:cNvPr id="101" name="TextBox 100"/>
          <p:cNvSpPr txBox="1"/>
          <p:nvPr/>
        </p:nvSpPr>
        <p:spPr>
          <a:xfrm>
            <a:off x="1917744" y="1304266"/>
            <a:ext cx="1223224" cy="206192"/>
          </a:xfrm>
          <a:prstGeom prst="rect">
            <a:avLst/>
          </a:prstGeom>
          <a:noFill/>
        </p:spPr>
        <p:txBody>
          <a:bodyPr wrap="square" rtlCol="0" anchor="ctr" anchorCtr="0">
            <a:noAutofit/>
          </a:bodyPr>
          <a:lstStyle/>
          <a:p>
            <a:pPr marL="342900" indent="-342900" algn="ctr"/>
            <a:r>
              <a:rPr lang="en-US" sz="800" b="1" dirty="0" smtClean="0">
                <a:solidFill>
                  <a:schemeClr val="tx1">
                    <a:lumMod val="85000"/>
                    <a:lumOff val="15000"/>
                  </a:schemeClr>
                </a:solidFill>
                <a:latin typeface="Arial" pitchFamily="34" charset="0"/>
                <a:cs typeface="Arial" pitchFamily="34" charset="0"/>
              </a:rPr>
              <a:t>TFBS</a:t>
            </a:r>
          </a:p>
        </p:txBody>
      </p:sp>
      <p:sp>
        <p:nvSpPr>
          <p:cNvPr id="102" name="TextBox 101"/>
          <p:cNvSpPr txBox="1"/>
          <p:nvPr/>
        </p:nvSpPr>
        <p:spPr>
          <a:xfrm>
            <a:off x="507629" y="1301930"/>
            <a:ext cx="1223224" cy="206192"/>
          </a:xfrm>
          <a:prstGeom prst="rect">
            <a:avLst/>
          </a:prstGeom>
          <a:noFill/>
        </p:spPr>
        <p:txBody>
          <a:bodyPr wrap="square" rtlCol="0" anchor="ctr" anchorCtr="0">
            <a:noAutofit/>
          </a:bodyPr>
          <a:lstStyle/>
          <a:p>
            <a:pPr marL="342900" indent="-342900" algn="ctr"/>
            <a:r>
              <a:rPr lang="en-US" sz="800" b="1" dirty="0" smtClean="0">
                <a:solidFill>
                  <a:schemeClr val="tx1">
                    <a:lumMod val="85000"/>
                    <a:lumOff val="15000"/>
                  </a:schemeClr>
                </a:solidFill>
                <a:latin typeface="Arial" pitchFamily="34" charset="0"/>
                <a:cs typeface="Arial" pitchFamily="34" charset="0"/>
              </a:rPr>
              <a:t>DHS</a:t>
            </a:r>
          </a:p>
        </p:txBody>
      </p:sp>
      <p:sp>
        <p:nvSpPr>
          <p:cNvPr id="103" name="TextBox 102"/>
          <p:cNvSpPr txBox="1"/>
          <p:nvPr/>
        </p:nvSpPr>
        <p:spPr>
          <a:xfrm>
            <a:off x="1917744" y="2528402"/>
            <a:ext cx="1223224" cy="206192"/>
          </a:xfrm>
          <a:prstGeom prst="rect">
            <a:avLst/>
          </a:prstGeom>
          <a:noFill/>
        </p:spPr>
        <p:txBody>
          <a:bodyPr wrap="square" rtlCol="0" anchor="ctr" anchorCtr="0">
            <a:noAutofit/>
          </a:bodyPr>
          <a:lstStyle/>
          <a:p>
            <a:pPr marL="342900" indent="-342900" algn="ctr"/>
            <a:r>
              <a:rPr lang="en-US" sz="800" b="1" dirty="0" smtClean="0">
                <a:solidFill>
                  <a:schemeClr val="tx1">
                    <a:lumMod val="85000"/>
                    <a:lumOff val="15000"/>
                  </a:schemeClr>
                </a:solidFill>
                <a:latin typeface="Arial" pitchFamily="34" charset="0"/>
                <a:cs typeface="Arial" pitchFamily="34" charset="0"/>
              </a:rPr>
              <a:t>H3K4me3</a:t>
            </a:r>
          </a:p>
        </p:txBody>
      </p:sp>
      <p:sp>
        <p:nvSpPr>
          <p:cNvPr id="104" name="TextBox 103"/>
          <p:cNvSpPr txBox="1"/>
          <p:nvPr/>
        </p:nvSpPr>
        <p:spPr>
          <a:xfrm>
            <a:off x="507629" y="2526066"/>
            <a:ext cx="1223224" cy="206192"/>
          </a:xfrm>
          <a:prstGeom prst="rect">
            <a:avLst/>
          </a:prstGeom>
          <a:noFill/>
        </p:spPr>
        <p:txBody>
          <a:bodyPr wrap="square" rtlCol="0" anchor="ctr" anchorCtr="0">
            <a:noAutofit/>
          </a:bodyPr>
          <a:lstStyle/>
          <a:p>
            <a:pPr marL="342900" indent="-342900" algn="ctr"/>
            <a:r>
              <a:rPr lang="en-US" sz="800" b="1" dirty="0" smtClean="0">
                <a:solidFill>
                  <a:schemeClr val="tx1">
                    <a:lumMod val="85000"/>
                    <a:lumOff val="15000"/>
                  </a:schemeClr>
                </a:solidFill>
                <a:latin typeface="Arial" pitchFamily="34" charset="0"/>
                <a:cs typeface="Arial" pitchFamily="34" charset="0"/>
              </a:rPr>
              <a:t>H3K4me1</a:t>
            </a:r>
          </a:p>
        </p:txBody>
      </p:sp>
      <p:sp>
        <p:nvSpPr>
          <p:cNvPr id="105" name="TextBox 104"/>
          <p:cNvSpPr txBox="1"/>
          <p:nvPr/>
        </p:nvSpPr>
        <p:spPr>
          <a:xfrm>
            <a:off x="1917744" y="3665448"/>
            <a:ext cx="1223224" cy="206192"/>
          </a:xfrm>
          <a:prstGeom prst="rect">
            <a:avLst/>
          </a:prstGeom>
          <a:noFill/>
        </p:spPr>
        <p:txBody>
          <a:bodyPr wrap="square" rtlCol="0" anchor="ctr" anchorCtr="0">
            <a:noAutofit/>
          </a:bodyPr>
          <a:lstStyle/>
          <a:p>
            <a:pPr marL="342900" indent="-342900" algn="ctr"/>
            <a:r>
              <a:rPr lang="en-US" sz="800" b="1" dirty="0" smtClean="0">
                <a:solidFill>
                  <a:schemeClr val="tx1">
                    <a:lumMod val="85000"/>
                    <a:lumOff val="15000"/>
                  </a:schemeClr>
                </a:solidFill>
                <a:latin typeface="Arial" pitchFamily="34" charset="0"/>
                <a:cs typeface="Arial" pitchFamily="34" charset="0"/>
              </a:rPr>
              <a:t>H3K9me3</a:t>
            </a:r>
          </a:p>
        </p:txBody>
      </p:sp>
      <p:sp>
        <p:nvSpPr>
          <p:cNvPr id="106" name="TextBox 105"/>
          <p:cNvSpPr txBox="1"/>
          <p:nvPr/>
        </p:nvSpPr>
        <p:spPr>
          <a:xfrm>
            <a:off x="507629" y="3663112"/>
            <a:ext cx="1223224" cy="206192"/>
          </a:xfrm>
          <a:prstGeom prst="rect">
            <a:avLst/>
          </a:prstGeom>
          <a:noFill/>
        </p:spPr>
        <p:txBody>
          <a:bodyPr wrap="square" rtlCol="0" anchor="ctr" anchorCtr="0">
            <a:noAutofit/>
          </a:bodyPr>
          <a:lstStyle/>
          <a:p>
            <a:pPr marL="342900" indent="-342900" algn="ctr"/>
            <a:r>
              <a:rPr lang="en-US" sz="800" b="1" dirty="0" smtClean="0">
                <a:solidFill>
                  <a:schemeClr val="tx1">
                    <a:lumMod val="85000"/>
                    <a:lumOff val="15000"/>
                  </a:schemeClr>
                </a:solidFill>
                <a:latin typeface="Arial" pitchFamily="34" charset="0"/>
                <a:cs typeface="Arial" pitchFamily="34" charset="0"/>
              </a:rPr>
              <a:t>CTCF</a:t>
            </a:r>
          </a:p>
        </p:txBody>
      </p:sp>
      <p:graphicFrame>
        <p:nvGraphicFramePr>
          <p:cNvPr id="107" name="표 106"/>
          <p:cNvGraphicFramePr>
            <a:graphicFrameLocks noGrp="1"/>
          </p:cNvGraphicFramePr>
          <p:nvPr>
            <p:extLst>
              <p:ext uri="{D42A27DB-BD31-4B8C-83A1-F6EECF244321}">
                <p14:modId xmlns:p14="http://schemas.microsoft.com/office/powerpoint/2010/main" val="798174937"/>
              </p:ext>
            </p:extLst>
          </p:nvPr>
        </p:nvGraphicFramePr>
        <p:xfrm>
          <a:off x="569180" y="4766693"/>
          <a:ext cx="1097020" cy="212443"/>
        </p:xfrm>
        <a:graphic>
          <a:graphicData uri="http://schemas.openxmlformats.org/drawingml/2006/table">
            <a:tbl>
              <a:tblPr firstRow="1" bandRow="1">
                <a:tableStyleId>{2D5ABB26-0587-4C30-8999-92F81FD0307C}</a:tableStyleId>
              </a:tblPr>
              <a:tblGrid>
                <a:gridCol w="109702"/>
                <a:gridCol w="109702"/>
                <a:gridCol w="109702"/>
                <a:gridCol w="109702"/>
                <a:gridCol w="109702"/>
                <a:gridCol w="109702"/>
                <a:gridCol w="109702"/>
                <a:gridCol w="109702"/>
                <a:gridCol w="109702"/>
                <a:gridCol w="109702"/>
              </a:tblGrid>
              <a:tr h="212443">
                <a:tc>
                  <a:txBody>
                    <a:bodyPr/>
                    <a:lstStyle/>
                    <a:p>
                      <a:pPr algn="r" latinLnBrk="1"/>
                      <a:r>
                        <a:rPr lang="en-US" altLang="ko-KR" sz="700" dirty="0" smtClean="0">
                          <a:latin typeface="Arial" pitchFamily="34" charset="0"/>
                          <a:cs typeface="Arial" pitchFamily="34" charset="0"/>
                        </a:rPr>
                        <a:t>1</a:t>
                      </a:r>
                      <a:r>
                        <a:rPr lang="en-US" altLang="ko-KR" sz="700" baseline="30000" dirty="0" smtClean="0">
                          <a:latin typeface="Arial" pitchFamily="34" charset="0"/>
                          <a:cs typeface="Arial" pitchFamily="34" charset="0"/>
                        </a:rPr>
                        <a:t>st</a:t>
                      </a:r>
                      <a:endParaRPr lang="ko-KR" altLang="en-US" sz="700" dirty="0">
                        <a:latin typeface="Arial" pitchFamily="34" charset="0"/>
                        <a:cs typeface="Arial" pitchFamily="34" charset="0"/>
                      </a:endParaRPr>
                    </a:p>
                  </a:txBody>
                  <a:tcPr marL="0" marR="0" marT="27000" marB="0" vert="vert270" anchor="ctr">
                    <a:solidFill>
                      <a:schemeClr val="bg1"/>
                    </a:solidFill>
                  </a:tcPr>
                </a:tc>
                <a:tc>
                  <a:txBody>
                    <a:bodyPr/>
                    <a:lstStyle/>
                    <a:p>
                      <a:pPr algn="r" latinLnBrk="1"/>
                      <a:r>
                        <a:rPr lang="en-US" altLang="ko-KR" sz="700" dirty="0" smtClean="0">
                          <a:latin typeface="Arial" pitchFamily="34" charset="0"/>
                          <a:cs typeface="Arial" pitchFamily="34" charset="0"/>
                        </a:rPr>
                        <a:t>2</a:t>
                      </a:r>
                      <a:r>
                        <a:rPr lang="en-US" altLang="ko-KR" sz="700" baseline="30000" dirty="0" smtClean="0">
                          <a:latin typeface="Arial" pitchFamily="34" charset="0"/>
                          <a:cs typeface="Arial" pitchFamily="34" charset="0"/>
                        </a:rPr>
                        <a:t>nd</a:t>
                      </a:r>
                      <a:endParaRPr lang="ko-KR" altLang="en-US" sz="700" dirty="0">
                        <a:latin typeface="Arial" pitchFamily="34" charset="0"/>
                        <a:cs typeface="Arial" pitchFamily="34" charset="0"/>
                      </a:endParaRPr>
                    </a:p>
                  </a:txBody>
                  <a:tcPr marL="0" marR="0" marT="27000" marB="0" vert="vert270" anchor="ctr">
                    <a:solidFill>
                      <a:schemeClr val="bg1"/>
                    </a:solidFill>
                  </a:tcPr>
                </a:tc>
                <a:tc>
                  <a:txBody>
                    <a:bodyPr/>
                    <a:lstStyle/>
                    <a:p>
                      <a:pPr algn="r" latinLnBrk="1"/>
                      <a:r>
                        <a:rPr lang="en-US" altLang="ko-KR" sz="700" dirty="0" smtClean="0">
                          <a:latin typeface="Arial" pitchFamily="34" charset="0"/>
                          <a:cs typeface="Arial" pitchFamily="34" charset="0"/>
                        </a:rPr>
                        <a:t>3</a:t>
                      </a:r>
                      <a:r>
                        <a:rPr lang="en-US" altLang="ko-KR" sz="700" baseline="30000" dirty="0" smtClean="0">
                          <a:latin typeface="Arial" pitchFamily="34" charset="0"/>
                          <a:cs typeface="Arial" pitchFamily="34" charset="0"/>
                        </a:rPr>
                        <a:t>rd</a:t>
                      </a:r>
                      <a:endParaRPr lang="ko-KR" altLang="en-US" sz="700" dirty="0">
                        <a:latin typeface="Arial" pitchFamily="34" charset="0"/>
                        <a:cs typeface="Arial" pitchFamily="34" charset="0"/>
                      </a:endParaRPr>
                    </a:p>
                  </a:txBody>
                  <a:tcPr marL="0" marR="0" marT="27000" marB="0" vert="vert270" anchor="ctr">
                    <a:solidFill>
                      <a:schemeClr val="bg1"/>
                    </a:solidFill>
                  </a:tcPr>
                </a:tc>
                <a:tc>
                  <a:txBody>
                    <a:bodyPr/>
                    <a:lstStyle/>
                    <a:p>
                      <a:pPr algn="r" latinLnBrk="1"/>
                      <a:r>
                        <a:rPr lang="en-US" altLang="ko-KR" sz="700" dirty="0" smtClean="0">
                          <a:latin typeface="Arial" pitchFamily="34" charset="0"/>
                          <a:cs typeface="Arial" pitchFamily="34" charset="0"/>
                        </a:rPr>
                        <a:t>4</a:t>
                      </a:r>
                      <a:r>
                        <a:rPr lang="en-US" altLang="ko-KR" sz="700" baseline="30000" dirty="0" smtClean="0">
                          <a:latin typeface="Arial" pitchFamily="34" charset="0"/>
                          <a:cs typeface="Arial" pitchFamily="34" charset="0"/>
                        </a:rPr>
                        <a:t>th</a:t>
                      </a:r>
                      <a:endParaRPr lang="ko-KR" altLang="en-US" sz="700" dirty="0">
                        <a:latin typeface="Arial" pitchFamily="34" charset="0"/>
                        <a:cs typeface="Arial" pitchFamily="34" charset="0"/>
                      </a:endParaRPr>
                    </a:p>
                  </a:txBody>
                  <a:tcPr marL="0" marR="0" marT="27000" marB="0" vert="vert270" anchor="ctr">
                    <a:solidFill>
                      <a:schemeClr val="bg1"/>
                    </a:solidFill>
                  </a:tcPr>
                </a:tc>
                <a:tc>
                  <a:txBody>
                    <a:bodyPr/>
                    <a:lstStyle/>
                    <a:p>
                      <a:pPr algn="r" latinLnBrk="1"/>
                      <a:r>
                        <a:rPr lang="en-US" altLang="ko-KR" sz="700" dirty="0" smtClean="0">
                          <a:latin typeface="Arial" pitchFamily="34" charset="0"/>
                          <a:cs typeface="Arial" pitchFamily="34" charset="0"/>
                        </a:rPr>
                        <a:t>5</a:t>
                      </a:r>
                      <a:r>
                        <a:rPr lang="en-US" altLang="ko-KR" sz="700" baseline="30000" dirty="0" smtClean="0">
                          <a:latin typeface="Arial" pitchFamily="34" charset="0"/>
                          <a:cs typeface="Arial" pitchFamily="34" charset="0"/>
                        </a:rPr>
                        <a:t>th</a:t>
                      </a:r>
                      <a:endParaRPr lang="ko-KR" altLang="en-US" sz="700" dirty="0">
                        <a:latin typeface="Arial" pitchFamily="34" charset="0"/>
                        <a:cs typeface="Arial" pitchFamily="34" charset="0"/>
                      </a:endParaRPr>
                    </a:p>
                  </a:txBody>
                  <a:tcPr marL="0" marR="0" marT="27000" marB="0" vert="vert270" anchor="ctr">
                    <a:solidFill>
                      <a:schemeClr val="bg1"/>
                    </a:solidFill>
                  </a:tcPr>
                </a:tc>
                <a:tc>
                  <a:txBody>
                    <a:bodyPr/>
                    <a:lstStyle/>
                    <a:p>
                      <a:pPr algn="r" latinLnBrk="1"/>
                      <a:r>
                        <a:rPr lang="en-US" altLang="ko-KR" sz="700" dirty="0" smtClean="0">
                          <a:latin typeface="Arial" pitchFamily="34" charset="0"/>
                          <a:cs typeface="Arial" pitchFamily="34" charset="0"/>
                        </a:rPr>
                        <a:t>6</a:t>
                      </a:r>
                      <a:r>
                        <a:rPr lang="en-US" altLang="ko-KR" sz="700" baseline="30000" dirty="0" smtClean="0">
                          <a:latin typeface="Arial" pitchFamily="34" charset="0"/>
                          <a:cs typeface="Arial" pitchFamily="34" charset="0"/>
                        </a:rPr>
                        <a:t>th</a:t>
                      </a:r>
                      <a:endParaRPr lang="ko-KR" altLang="en-US" sz="700" dirty="0">
                        <a:latin typeface="Arial" pitchFamily="34" charset="0"/>
                        <a:cs typeface="Arial" pitchFamily="34" charset="0"/>
                      </a:endParaRPr>
                    </a:p>
                  </a:txBody>
                  <a:tcPr marL="0" marR="0" marT="27000" marB="0" vert="vert270" anchor="ctr">
                    <a:solidFill>
                      <a:schemeClr val="bg1"/>
                    </a:solidFill>
                  </a:tcPr>
                </a:tc>
                <a:tc>
                  <a:txBody>
                    <a:bodyPr/>
                    <a:lstStyle/>
                    <a:p>
                      <a:pPr algn="r" latinLnBrk="1"/>
                      <a:r>
                        <a:rPr lang="en-US" altLang="ko-KR" sz="700" dirty="0" smtClean="0">
                          <a:latin typeface="Arial" pitchFamily="34" charset="0"/>
                          <a:cs typeface="Arial" pitchFamily="34" charset="0"/>
                        </a:rPr>
                        <a:t>7</a:t>
                      </a:r>
                      <a:r>
                        <a:rPr lang="en-US" altLang="ko-KR" sz="700" baseline="30000" dirty="0" smtClean="0">
                          <a:latin typeface="Arial" pitchFamily="34" charset="0"/>
                          <a:cs typeface="Arial" pitchFamily="34" charset="0"/>
                        </a:rPr>
                        <a:t>th</a:t>
                      </a:r>
                      <a:endParaRPr lang="ko-KR" altLang="en-US" sz="700" dirty="0">
                        <a:latin typeface="Arial" pitchFamily="34" charset="0"/>
                        <a:cs typeface="Arial" pitchFamily="34" charset="0"/>
                      </a:endParaRPr>
                    </a:p>
                  </a:txBody>
                  <a:tcPr marL="0" marR="0" marT="27000" marB="0" vert="vert270" anchor="ctr">
                    <a:solidFill>
                      <a:schemeClr val="bg1"/>
                    </a:solidFill>
                  </a:tcPr>
                </a:tc>
                <a:tc>
                  <a:txBody>
                    <a:bodyPr/>
                    <a:lstStyle/>
                    <a:p>
                      <a:pPr algn="r" latinLnBrk="1"/>
                      <a:r>
                        <a:rPr lang="en-US" altLang="ko-KR" sz="700" dirty="0" smtClean="0">
                          <a:latin typeface="Arial" pitchFamily="34" charset="0"/>
                          <a:cs typeface="Arial" pitchFamily="34" charset="0"/>
                        </a:rPr>
                        <a:t>8</a:t>
                      </a:r>
                      <a:r>
                        <a:rPr lang="en-US" altLang="ko-KR" sz="700" baseline="30000" dirty="0" smtClean="0">
                          <a:latin typeface="Arial" pitchFamily="34" charset="0"/>
                          <a:cs typeface="Arial" pitchFamily="34" charset="0"/>
                        </a:rPr>
                        <a:t>th</a:t>
                      </a:r>
                      <a:endParaRPr lang="ko-KR" altLang="en-US" sz="700" dirty="0">
                        <a:latin typeface="Arial" pitchFamily="34" charset="0"/>
                        <a:cs typeface="Arial" pitchFamily="34" charset="0"/>
                      </a:endParaRPr>
                    </a:p>
                  </a:txBody>
                  <a:tcPr marL="0" marR="0" marT="27000" marB="0" vert="vert270" anchor="ctr">
                    <a:solidFill>
                      <a:schemeClr val="bg1"/>
                    </a:solidFill>
                  </a:tcPr>
                </a:tc>
                <a:tc>
                  <a:txBody>
                    <a:bodyPr/>
                    <a:lstStyle/>
                    <a:p>
                      <a:pPr algn="r" latinLnBrk="1"/>
                      <a:r>
                        <a:rPr lang="en-US" altLang="ko-KR" sz="700" dirty="0" smtClean="0">
                          <a:latin typeface="Arial" pitchFamily="34" charset="0"/>
                          <a:cs typeface="Arial" pitchFamily="34" charset="0"/>
                        </a:rPr>
                        <a:t>9</a:t>
                      </a:r>
                      <a:r>
                        <a:rPr lang="en-US" altLang="ko-KR" sz="700" baseline="30000" dirty="0" smtClean="0">
                          <a:latin typeface="Arial" pitchFamily="34" charset="0"/>
                          <a:cs typeface="Arial" pitchFamily="34" charset="0"/>
                        </a:rPr>
                        <a:t>th</a:t>
                      </a:r>
                      <a:endParaRPr lang="ko-KR" altLang="en-US" sz="700" dirty="0">
                        <a:latin typeface="Arial" pitchFamily="34" charset="0"/>
                        <a:cs typeface="Arial" pitchFamily="34" charset="0"/>
                      </a:endParaRPr>
                    </a:p>
                  </a:txBody>
                  <a:tcPr marL="0" marR="0" marT="27000" marB="0" vert="vert270" anchor="ctr">
                    <a:solidFill>
                      <a:schemeClr val="bg1"/>
                    </a:solidFill>
                  </a:tcPr>
                </a:tc>
                <a:tc>
                  <a:txBody>
                    <a:bodyPr/>
                    <a:lstStyle/>
                    <a:p>
                      <a:pPr algn="r" latinLnBrk="1"/>
                      <a:r>
                        <a:rPr lang="en-US" altLang="ko-KR" sz="700" dirty="0" smtClean="0">
                          <a:latin typeface="Arial" pitchFamily="34" charset="0"/>
                          <a:cs typeface="Arial" pitchFamily="34" charset="0"/>
                        </a:rPr>
                        <a:t>10</a:t>
                      </a:r>
                      <a:r>
                        <a:rPr lang="en-US" altLang="ko-KR" sz="700" baseline="30000" dirty="0" smtClean="0">
                          <a:latin typeface="Arial" pitchFamily="34" charset="0"/>
                          <a:cs typeface="Arial" pitchFamily="34" charset="0"/>
                        </a:rPr>
                        <a:t>th</a:t>
                      </a:r>
                      <a:endParaRPr lang="ko-KR" altLang="en-US" sz="700" dirty="0">
                        <a:latin typeface="Arial" pitchFamily="34" charset="0"/>
                        <a:cs typeface="Arial" pitchFamily="34" charset="0"/>
                      </a:endParaRPr>
                    </a:p>
                  </a:txBody>
                  <a:tcPr marL="0" marR="0" marT="27000" marB="0" vert="vert270" anchor="ctr">
                    <a:solidFill>
                      <a:schemeClr val="bg1"/>
                    </a:solidFill>
                  </a:tcPr>
                </a:tc>
              </a:tr>
            </a:tbl>
          </a:graphicData>
        </a:graphic>
      </p:graphicFrame>
      <p:graphicFrame>
        <p:nvGraphicFramePr>
          <p:cNvPr id="108" name="표 107"/>
          <p:cNvGraphicFramePr>
            <a:graphicFrameLocks noGrp="1"/>
          </p:cNvGraphicFramePr>
          <p:nvPr>
            <p:extLst>
              <p:ext uri="{D42A27DB-BD31-4B8C-83A1-F6EECF244321}">
                <p14:modId xmlns:p14="http://schemas.microsoft.com/office/powerpoint/2010/main" val="841362392"/>
              </p:ext>
            </p:extLst>
          </p:nvPr>
        </p:nvGraphicFramePr>
        <p:xfrm>
          <a:off x="1990286" y="4766693"/>
          <a:ext cx="1097020" cy="212443"/>
        </p:xfrm>
        <a:graphic>
          <a:graphicData uri="http://schemas.openxmlformats.org/drawingml/2006/table">
            <a:tbl>
              <a:tblPr firstRow="1" bandRow="1">
                <a:tableStyleId>{2D5ABB26-0587-4C30-8999-92F81FD0307C}</a:tableStyleId>
              </a:tblPr>
              <a:tblGrid>
                <a:gridCol w="109702"/>
                <a:gridCol w="109702"/>
                <a:gridCol w="109702"/>
                <a:gridCol w="109702"/>
                <a:gridCol w="109702"/>
                <a:gridCol w="109702"/>
                <a:gridCol w="109702"/>
                <a:gridCol w="109702"/>
                <a:gridCol w="109702"/>
                <a:gridCol w="109702"/>
              </a:tblGrid>
              <a:tr h="212443">
                <a:tc>
                  <a:txBody>
                    <a:bodyPr/>
                    <a:lstStyle/>
                    <a:p>
                      <a:pPr algn="r" latinLnBrk="1"/>
                      <a:r>
                        <a:rPr lang="en-US" altLang="ko-KR" sz="700" dirty="0" smtClean="0">
                          <a:latin typeface="Arial" pitchFamily="34" charset="0"/>
                          <a:cs typeface="Arial" pitchFamily="34" charset="0"/>
                        </a:rPr>
                        <a:t>1</a:t>
                      </a:r>
                      <a:r>
                        <a:rPr lang="en-US" altLang="ko-KR" sz="700" baseline="30000" dirty="0" smtClean="0">
                          <a:latin typeface="Arial" pitchFamily="34" charset="0"/>
                          <a:cs typeface="Arial" pitchFamily="34" charset="0"/>
                        </a:rPr>
                        <a:t>st</a:t>
                      </a:r>
                      <a:endParaRPr lang="ko-KR" altLang="en-US" sz="700" dirty="0">
                        <a:latin typeface="Arial" pitchFamily="34" charset="0"/>
                        <a:cs typeface="Arial" pitchFamily="34" charset="0"/>
                      </a:endParaRPr>
                    </a:p>
                  </a:txBody>
                  <a:tcPr marL="0" marR="0" marT="27000" marB="0" vert="vert270" anchor="ctr">
                    <a:solidFill>
                      <a:schemeClr val="bg1"/>
                    </a:solidFill>
                  </a:tcPr>
                </a:tc>
                <a:tc>
                  <a:txBody>
                    <a:bodyPr/>
                    <a:lstStyle/>
                    <a:p>
                      <a:pPr algn="r" latinLnBrk="1"/>
                      <a:r>
                        <a:rPr lang="en-US" altLang="ko-KR" sz="700" dirty="0" smtClean="0">
                          <a:latin typeface="Arial" pitchFamily="34" charset="0"/>
                          <a:cs typeface="Arial" pitchFamily="34" charset="0"/>
                        </a:rPr>
                        <a:t>2</a:t>
                      </a:r>
                      <a:r>
                        <a:rPr lang="en-US" altLang="ko-KR" sz="700" baseline="30000" dirty="0" smtClean="0">
                          <a:latin typeface="Arial" pitchFamily="34" charset="0"/>
                          <a:cs typeface="Arial" pitchFamily="34" charset="0"/>
                        </a:rPr>
                        <a:t>nd</a:t>
                      </a:r>
                      <a:endParaRPr lang="ko-KR" altLang="en-US" sz="700" dirty="0">
                        <a:latin typeface="Arial" pitchFamily="34" charset="0"/>
                        <a:cs typeface="Arial" pitchFamily="34" charset="0"/>
                      </a:endParaRPr>
                    </a:p>
                  </a:txBody>
                  <a:tcPr marL="0" marR="0" marT="27000" marB="0" vert="vert270" anchor="ctr">
                    <a:solidFill>
                      <a:schemeClr val="bg1"/>
                    </a:solidFill>
                  </a:tcPr>
                </a:tc>
                <a:tc>
                  <a:txBody>
                    <a:bodyPr/>
                    <a:lstStyle/>
                    <a:p>
                      <a:pPr algn="r" latinLnBrk="1"/>
                      <a:r>
                        <a:rPr lang="en-US" altLang="ko-KR" sz="700" dirty="0" smtClean="0">
                          <a:latin typeface="Arial" pitchFamily="34" charset="0"/>
                          <a:cs typeface="Arial" pitchFamily="34" charset="0"/>
                        </a:rPr>
                        <a:t>3</a:t>
                      </a:r>
                      <a:r>
                        <a:rPr lang="en-US" altLang="ko-KR" sz="700" baseline="30000" dirty="0" smtClean="0">
                          <a:latin typeface="Arial" pitchFamily="34" charset="0"/>
                          <a:cs typeface="Arial" pitchFamily="34" charset="0"/>
                        </a:rPr>
                        <a:t>rd</a:t>
                      </a:r>
                      <a:endParaRPr lang="ko-KR" altLang="en-US" sz="700" dirty="0">
                        <a:latin typeface="Arial" pitchFamily="34" charset="0"/>
                        <a:cs typeface="Arial" pitchFamily="34" charset="0"/>
                      </a:endParaRPr>
                    </a:p>
                  </a:txBody>
                  <a:tcPr marL="0" marR="0" marT="27000" marB="0" vert="vert270" anchor="ctr">
                    <a:solidFill>
                      <a:schemeClr val="bg1"/>
                    </a:solidFill>
                  </a:tcPr>
                </a:tc>
                <a:tc>
                  <a:txBody>
                    <a:bodyPr/>
                    <a:lstStyle/>
                    <a:p>
                      <a:pPr algn="r" latinLnBrk="1"/>
                      <a:r>
                        <a:rPr lang="en-US" altLang="ko-KR" sz="700" dirty="0" smtClean="0">
                          <a:latin typeface="Arial" pitchFamily="34" charset="0"/>
                          <a:cs typeface="Arial" pitchFamily="34" charset="0"/>
                        </a:rPr>
                        <a:t>4</a:t>
                      </a:r>
                      <a:r>
                        <a:rPr lang="en-US" altLang="ko-KR" sz="700" baseline="30000" dirty="0" smtClean="0">
                          <a:latin typeface="Arial" pitchFamily="34" charset="0"/>
                          <a:cs typeface="Arial" pitchFamily="34" charset="0"/>
                        </a:rPr>
                        <a:t>th</a:t>
                      </a:r>
                      <a:endParaRPr lang="ko-KR" altLang="en-US" sz="700" dirty="0">
                        <a:latin typeface="Arial" pitchFamily="34" charset="0"/>
                        <a:cs typeface="Arial" pitchFamily="34" charset="0"/>
                      </a:endParaRPr>
                    </a:p>
                  </a:txBody>
                  <a:tcPr marL="0" marR="0" marT="27000" marB="0" vert="vert270" anchor="ctr">
                    <a:solidFill>
                      <a:schemeClr val="bg1"/>
                    </a:solidFill>
                  </a:tcPr>
                </a:tc>
                <a:tc>
                  <a:txBody>
                    <a:bodyPr/>
                    <a:lstStyle/>
                    <a:p>
                      <a:pPr algn="r" latinLnBrk="1"/>
                      <a:r>
                        <a:rPr lang="en-US" altLang="ko-KR" sz="700" dirty="0" smtClean="0">
                          <a:latin typeface="Arial" pitchFamily="34" charset="0"/>
                          <a:cs typeface="Arial" pitchFamily="34" charset="0"/>
                        </a:rPr>
                        <a:t>5</a:t>
                      </a:r>
                      <a:r>
                        <a:rPr lang="en-US" altLang="ko-KR" sz="700" baseline="30000" dirty="0" smtClean="0">
                          <a:latin typeface="Arial" pitchFamily="34" charset="0"/>
                          <a:cs typeface="Arial" pitchFamily="34" charset="0"/>
                        </a:rPr>
                        <a:t>th</a:t>
                      </a:r>
                      <a:endParaRPr lang="ko-KR" altLang="en-US" sz="700" dirty="0">
                        <a:latin typeface="Arial" pitchFamily="34" charset="0"/>
                        <a:cs typeface="Arial" pitchFamily="34" charset="0"/>
                      </a:endParaRPr>
                    </a:p>
                  </a:txBody>
                  <a:tcPr marL="0" marR="0" marT="27000" marB="0" vert="vert270" anchor="ctr">
                    <a:solidFill>
                      <a:schemeClr val="bg1"/>
                    </a:solidFill>
                  </a:tcPr>
                </a:tc>
                <a:tc>
                  <a:txBody>
                    <a:bodyPr/>
                    <a:lstStyle/>
                    <a:p>
                      <a:pPr algn="r" latinLnBrk="1"/>
                      <a:r>
                        <a:rPr lang="en-US" altLang="ko-KR" sz="700" dirty="0" smtClean="0">
                          <a:latin typeface="Arial" pitchFamily="34" charset="0"/>
                          <a:cs typeface="Arial" pitchFamily="34" charset="0"/>
                        </a:rPr>
                        <a:t>6</a:t>
                      </a:r>
                      <a:r>
                        <a:rPr lang="en-US" altLang="ko-KR" sz="700" baseline="30000" dirty="0" smtClean="0">
                          <a:latin typeface="Arial" pitchFamily="34" charset="0"/>
                          <a:cs typeface="Arial" pitchFamily="34" charset="0"/>
                        </a:rPr>
                        <a:t>th</a:t>
                      </a:r>
                      <a:endParaRPr lang="ko-KR" altLang="en-US" sz="700" dirty="0">
                        <a:latin typeface="Arial" pitchFamily="34" charset="0"/>
                        <a:cs typeface="Arial" pitchFamily="34" charset="0"/>
                      </a:endParaRPr>
                    </a:p>
                  </a:txBody>
                  <a:tcPr marL="0" marR="0" marT="27000" marB="0" vert="vert270" anchor="ctr">
                    <a:solidFill>
                      <a:schemeClr val="bg1"/>
                    </a:solidFill>
                  </a:tcPr>
                </a:tc>
                <a:tc>
                  <a:txBody>
                    <a:bodyPr/>
                    <a:lstStyle/>
                    <a:p>
                      <a:pPr algn="r" latinLnBrk="1"/>
                      <a:r>
                        <a:rPr lang="en-US" altLang="ko-KR" sz="700" dirty="0" smtClean="0">
                          <a:latin typeface="Arial" pitchFamily="34" charset="0"/>
                          <a:cs typeface="Arial" pitchFamily="34" charset="0"/>
                        </a:rPr>
                        <a:t>7</a:t>
                      </a:r>
                      <a:r>
                        <a:rPr lang="en-US" altLang="ko-KR" sz="700" baseline="30000" dirty="0" smtClean="0">
                          <a:latin typeface="Arial" pitchFamily="34" charset="0"/>
                          <a:cs typeface="Arial" pitchFamily="34" charset="0"/>
                        </a:rPr>
                        <a:t>th</a:t>
                      </a:r>
                      <a:endParaRPr lang="ko-KR" altLang="en-US" sz="700" dirty="0">
                        <a:latin typeface="Arial" pitchFamily="34" charset="0"/>
                        <a:cs typeface="Arial" pitchFamily="34" charset="0"/>
                      </a:endParaRPr>
                    </a:p>
                  </a:txBody>
                  <a:tcPr marL="0" marR="0" marT="27000" marB="0" vert="vert270" anchor="ctr">
                    <a:solidFill>
                      <a:schemeClr val="bg1"/>
                    </a:solidFill>
                  </a:tcPr>
                </a:tc>
                <a:tc>
                  <a:txBody>
                    <a:bodyPr/>
                    <a:lstStyle/>
                    <a:p>
                      <a:pPr algn="r" latinLnBrk="1"/>
                      <a:r>
                        <a:rPr lang="en-US" altLang="ko-KR" sz="700" dirty="0" smtClean="0">
                          <a:latin typeface="Arial" pitchFamily="34" charset="0"/>
                          <a:cs typeface="Arial" pitchFamily="34" charset="0"/>
                        </a:rPr>
                        <a:t>8</a:t>
                      </a:r>
                      <a:r>
                        <a:rPr lang="en-US" altLang="ko-KR" sz="700" baseline="30000" dirty="0" smtClean="0">
                          <a:latin typeface="Arial" pitchFamily="34" charset="0"/>
                          <a:cs typeface="Arial" pitchFamily="34" charset="0"/>
                        </a:rPr>
                        <a:t>th</a:t>
                      </a:r>
                      <a:endParaRPr lang="ko-KR" altLang="en-US" sz="700" dirty="0">
                        <a:latin typeface="Arial" pitchFamily="34" charset="0"/>
                        <a:cs typeface="Arial" pitchFamily="34" charset="0"/>
                      </a:endParaRPr>
                    </a:p>
                  </a:txBody>
                  <a:tcPr marL="0" marR="0" marT="27000" marB="0" vert="vert270" anchor="ctr">
                    <a:solidFill>
                      <a:schemeClr val="bg1"/>
                    </a:solidFill>
                  </a:tcPr>
                </a:tc>
                <a:tc>
                  <a:txBody>
                    <a:bodyPr/>
                    <a:lstStyle/>
                    <a:p>
                      <a:pPr algn="r" latinLnBrk="1"/>
                      <a:r>
                        <a:rPr lang="en-US" altLang="ko-KR" sz="700" dirty="0" smtClean="0">
                          <a:latin typeface="Arial" pitchFamily="34" charset="0"/>
                          <a:cs typeface="Arial" pitchFamily="34" charset="0"/>
                        </a:rPr>
                        <a:t>9</a:t>
                      </a:r>
                      <a:r>
                        <a:rPr lang="en-US" altLang="ko-KR" sz="700" baseline="30000" dirty="0" smtClean="0">
                          <a:latin typeface="Arial" pitchFamily="34" charset="0"/>
                          <a:cs typeface="Arial" pitchFamily="34" charset="0"/>
                        </a:rPr>
                        <a:t>th</a:t>
                      </a:r>
                      <a:endParaRPr lang="ko-KR" altLang="en-US" sz="700" dirty="0">
                        <a:latin typeface="Arial" pitchFamily="34" charset="0"/>
                        <a:cs typeface="Arial" pitchFamily="34" charset="0"/>
                      </a:endParaRPr>
                    </a:p>
                  </a:txBody>
                  <a:tcPr marL="0" marR="0" marT="27000" marB="0" vert="vert270" anchor="ctr">
                    <a:solidFill>
                      <a:schemeClr val="bg1"/>
                    </a:solidFill>
                  </a:tcPr>
                </a:tc>
                <a:tc>
                  <a:txBody>
                    <a:bodyPr/>
                    <a:lstStyle/>
                    <a:p>
                      <a:pPr algn="r" latinLnBrk="1"/>
                      <a:r>
                        <a:rPr lang="en-US" altLang="ko-KR" sz="700" dirty="0" smtClean="0">
                          <a:latin typeface="Arial" pitchFamily="34" charset="0"/>
                          <a:cs typeface="Arial" pitchFamily="34" charset="0"/>
                        </a:rPr>
                        <a:t>10</a:t>
                      </a:r>
                      <a:r>
                        <a:rPr lang="en-US" altLang="ko-KR" sz="700" baseline="30000" dirty="0" smtClean="0">
                          <a:latin typeface="Arial" pitchFamily="34" charset="0"/>
                          <a:cs typeface="Arial" pitchFamily="34" charset="0"/>
                        </a:rPr>
                        <a:t>th</a:t>
                      </a:r>
                      <a:endParaRPr lang="ko-KR" altLang="en-US" sz="700" dirty="0">
                        <a:latin typeface="Arial" pitchFamily="34" charset="0"/>
                        <a:cs typeface="Arial" pitchFamily="34" charset="0"/>
                      </a:endParaRPr>
                    </a:p>
                  </a:txBody>
                  <a:tcPr marL="0" marR="0" marT="27000" marB="0" vert="vert270" anchor="ctr">
                    <a:solidFill>
                      <a:schemeClr val="bg1"/>
                    </a:solidFill>
                  </a:tcPr>
                </a:tc>
              </a:tr>
            </a:tbl>
          </a:graphicData>
        </a:graphic>
      </p:graphicFrame>
      <p:sp>
        <p:nvSpPr>
          <p:cNvPr id="110" name="TextBox 29"/>
          <p:cNvSpPr txBox="1"/>
          <p:nvPr/>
        </p:nvSpPr>
        <p:spPr>
          <a:xfrm rot="16200000">
            <a:off x="2972633" y="3008543"/>
            <a:ext cx="1512168" cy="216024"/>
          </a:xfrm>
          <a:prstGeom prst="rect">
            <a:avLst/>
          </a:prstGeom>
          <a:noFill/>
        </p:spPr>
        <p:txBody>
          <a:bodyPr wrap="square" rtlCol="0" anchor="ctr" anchorCtr="0">
            <a:noAutofit/>
          </a:bodyPr>
          <a:lstStyle>
            <a:defPPr>
              <a:defRPr lang="ko-KR"/>
            </a:defPPr>
            <a:lvl1pPr marL="0" algn="l" defTabSz="890991" rtl="0" eaLnBrk="1" latinLnBrk="1" hangingPunct="1">
              <a:defRPr sz="1754" kern="1200">
                <a:solidFill>
                  <a:schemeClr val="tx1"/>
                </a:solidFill>
                <a:latin typeface="+mn-lt"/>
                <a:ea typeface="+mn-ea"/>
                <a:cs typeface="+mn-cs"/>
              </a:defRPr>
            </a:lvl1pPr>
            <a:lvl2pPr marL="445496" algn="l" defTabSz="890991" rtl="0" eaLnBrk="1" latinLnBrk="1" hangingPunct="1">
              <a:defRPr sz="1754" kern="1200">
                <a:solidFill>
                  <a:schemeClr val="tx1"/>
                </a:solidFill>
                <a:latin typeface="+mn-lt"/>
                <a:ea typeface="+mn-ea"/>
                <a:cs typeface="+mn-cs"/>
              </a:defRPr>
            </a:lvl2pPr>
            <a:lvl3pPr marL="890991" algn="l" defTabSz="890991" rtl="0" eaLnBrk="1" latinLnBrk="1" hangingPunct="1">
              <a:defRPr sz="1754" kern="1200">
                <a:solidFill>
                  <a:schemeClr val="tx1"/>
                </a:solidFill>
                <a:latin typeface="+mn-lt"/>
                <a:ea typeface="+mn-ea"/>
                <a:cs typeface="+mn-cs"/>
              </a:defRPr>
            </a:lvl3pPr>
            <a:lvl4pPr marL="1336487" algn="l" defTabSz="890991" rtl="0" eaLnBrk="1" latinLnBrk="1" hangingPunct="1">
              <a:defRPr sz="1754" kern="1200">
                <a:solidFill>
                  <a:schemeClr val="tx1"/>
                </a:solidFill>
                <a:latin typeface="+mn-lt"/>
                <a:ea typeface="+mn-ea"/>
                <a:cs typeface="+mn-cs"/>
              </a:defRPr>
            </a:lvl4pPr>
            <a:lvl5pPr marL="1781983" algn="l" defTabSz="890991" rtl="0" eaLnBrk="1" latinLnBrk="1" hangingPunct="1">
              <a:defRPr sz="1754" kern="1200">
                <a:solidFill>
                  <a:schemeClr val="tx1"/>
                </a:solidFill>
                <a:latin typeface="+mn-lt"/>
                <a:ea typeface="+mn-ea"/>
                <a:cs typeface="+mn-cs"/>
              </a:defRPr>
            </a:lvl5pPr>
            <a:lvl6pPr marL="2227478" algn="l" defTabSz="890991" rtl="0" eaLnBrk="1" latinLnBrk="1" hangingPunct="1">
              <a:defRPr sz="1754" kern="1200">
                <a:solidFill>
                  <a:schemeClr val="tx1"/>
                </a:solidFill>
                <a:latin typeface="+mn-lt"/>
                <a:ea typeface="+mn-ea"/>
                <a:cs typeface="+mn-cs"/>
              </a:defRPr>
            </a:lvl6pPr>
            <a:lvl7pPr marL="2672974" algn="l" defTabSz="890991" rtl="0" eaLnBrk="1" latinLnBrk="1" hangingPunct="1">
              <a:defRPr sz="1754" kern="1200">
                <a:solidFill>
                  <a:schemeClr val="tx1"/>
                </a:solidFill>
                <a:latin typeface="+mn-lt"/>
                <a:ea typeface="+mn-ea"/>
                <a:cs typeface="+mn-cs"/>
              </a:defRPr>
            </a:lvl7pPr>
            <a:lvl8pPr marL="3118470" algn="l" defTabSz="890991" rtl="0" eaLnBrk="1" latinLnBrk="1" hangingPunct="1">
              <a:defRPr sz="1754" kern="1200">
                <a:solidFill>
                  <a:schemeClr val="tx1"/>
                </a:solidFill>
                <a:latin typeface="+mn-lt"/>
                <a:ea typeface="+mn-ea"/>
                <a:cs typeface="+mn-cs"/>
              </a:defRPr>
            </a:lvl8pPr>
            <a:lvl9pPr marL="3563965" algn="l" defTabSz="890991" rtl="0" eaLnBrk="1" latinLnBrk="1" hangingPunct="1">
              <a:defRPr sz="1754" kern="1200">
                <a:solidFill>
                  <a:schemeClr val="tx1"/>
                </a:solidFill>
                <a:latin typeface="+mn-lt"/>
                <a:ea typeface="+mn-ea"/>
                <a:cs typeface="+mn-cs"/>
              </a:defRPr>
            </a:lvl9pPr>
          </a:lstStyle>
          <a:p>
            <a:pPr marL="342903" indent="-342903" algn="ctr"/>
            <a:r>
              <a:rPr lang="en-US" sz="900" b="1" dirty="0">
                <a:solidFill>
                  <a:schemeClr val="tx1">
                    <a:lumMod val="85000"/>
                    <a:lumOff val="15000"/>
                  </a:schemeClr>
                </a:solidFill>
                <a:latin typeface="Arial" pitchFamily="34" charset="0"/>
                <a:cs typeface="Arial" pitchFamily="34" charset="0"/>
              </a:rPr>
              <a:t>% Signals</a:t>
            </a:r>
          </a:p>
        </p:txBody>
      </p:sp>
      <p:sp>
        <p:nvSpPr>
          <p:cNvPr id="111" name="TextBox 110"/>
          <p:cNvSpPr txBox="1"/>
          <p:nvPr/>
        </p:nvSpPr>
        <p:spPr>
          <a:xfrm>
            <a:off x="4053167" y="4894112"/>
            <a:ext cx="2549538" cy="253952"/>
          </a:xfrm>
          <a:prstGeom prst="rect">
            <a:avLst/>
          </a:prstGeom>
          <a:noFill/>
        </p:spPr>
        <p:txBody>
          <a:bodyPr wrap="square" rtlCol="0" anchor="ctr" anchorCtr="0">
            <a:noAutofit/>
          </a:bodyPr>
          <a:lstStyle/>
          <a:p>
            <a:pPr marL="342900" indent="-342900" algn="ctr"/>
            <a:r>
              <a:rPr lang="en-US" sz="900" b="1" dirty="0" smtClean="0">
                <a:solidFill>
                  <a:schemeClr val="tx1">
                    <a:lumMod val="85000"/>
                    <a:lumOff val="15000"/>
                  </a:schemeClr>
                </a:solidFill>
                <a:latin typeface="Arial" pitchFamily="34" charset="0"/>
                <a:cs typeface="Arial" pitchFamily="34" charset="0"/>
              </a:rPr>
              <a:t>Introns grouped by their ordinal positions</a:t>
            </a:r>
          </a:p>
        </p:txBody>
      </p:sp>
      <p:sp>
        <p:nvSpPr>
          <p:cNvPr id="112" name="TextBox 111"/>
          <p:cNvSpPr txBox="1"/>
          <p:nvPr/>
        </p:nvSpPr>
        <p:spPr>
          <a:xfrm>
            <a:off x="3819459" y="1319620"/>
            <a:ext cx="202181" cy="83227"/>
          </a:xfrm>
          <a:prstGeom prst="rect">
            <a:avLst/>
          </a:prstGeom>
          <a:noFill/>
        </p:spPr>
        <p:txBody>
          <a:bodyPr wrap="square" lIns="0" tIns="0" rIns="0" bIns="0" rtlCol="0" anchor="ctr" anchorCtr="0">
            <a:noAutofit/>
          </a:bodyPr>
          <a:lstStyle/>
          <a:p>
            <a:pPr marL="342900" indent="-342900" algn="r"/>
            <a:r>
              <a:rPr lang="en-US" sz="800" dirty="0" smtClean="0">
                <a:solidFill>
                  <a:schemeClr val="tx1">
                    <a:lumMod val="85000"/>
                    <a:lumOff val="15000"/>
                  </a:schemeClr>
                </a:solidFill>
                <a:latin typeface="Arial" pitchFamily="34" charset="0"/>
                <a:cs typeface="Arial" pitchFamily="34" charset="0"/>
              </a:rPr>
              <a:t>30</a:t>
            </a:r>
          </a:p>
        </p:txBody>
      </p:sp>
      <p:sp>
        <p:nvSpPr>
          <p:cNvPr id="113" name="TextBox 112"/>
          <p:cNvSpPr txBox="1"/>
          <p:nvPr/>
        </p:nvSpPr>
        <p:spPr>
          <a:xfrm>
            <a:off x="3819584" y="1835120"/>
            <a:ext cx="202181" cy="83227"/>
          </a:xfrm>
          <a:prstGeom prst="rect">
            <a:avLst/>
          </a:prstGeom>
          <a:noFill/>
        </p:spPr>
        <p:txBody>
          <a:bodyPr wrap="square" lIns="0" tIns="0" rIns="0" bIns="0" rtlCol="0" anchor="ctr" anchorCtr="0">
            <a:noAutofit/>
          </a:bodyPr>
          <a:lstStyle/>
          <a:p>
            <a:pPr marL="342900" indent="-342900" algn="r"/>
            <a:r>
              <a:rPr lang="en-US" sz="800" dirty="0" smtClean="0">
                <a:solidFill>
                  <a:schemeClr val="tx1">
                    <a:lumMod val="85000"/>
                    <a:lumOff val="15000"/>
                  </a:schemeClr>
                </a:solidFill>
                <a:latin typeface="Arial" pitchFamily="34" charset="0"/>
                <a:cs typeface="Arial" pitchFamily="34" charset="0"/>
              </a:rPr>
              <a:t>15</a:t>
            </a:r>
          </a:p>
        </p:txBody>
      </p:sp>
      <p:sp>
        <p:nvSpPr>
          <p:cNvPr id="114" name="TextBox 113"/>
          <p:cNvSpPr txBox="1"/>
          <p:nvPr/>
        </p:nvSpPr>
        <p:spPr>
          <a:xfrm>
            <a:off x="3819460" y="2348702"/>
            <a:ext cx="202181" cy="83227"/>
          </a:xfrm>
          <a:prstGeom prst="rect">
            <a:avLst/>
          </a:prstGeom>
          <a:noFill/>
        </p:spPr>
        <p:txBody>
          <a:bodyPr wrap="square" lIns="0" tIns="0" rIns="0" bIns="0" rtlCol="0" anchor="ctr" anchorCtr="0">
            <a:noAutofit/>
          </a:bodyPr>
          <a:lstStyle/>
          <a:p>
            <a:pPr marL="342900" indent="-342900" algn="r"/>
            <a:r>
              <a:rPr lang="en-US" sz="800" dirty="0" smtClean="0">
                <a:solidFill>
                  <a:schemeClr val="tx1">
                    <a:lumMod val="85000"/>
                    <a:lumOff val="15000"/>
                  </a:schemeClr>
                </a:solidFill>
                <a:latin typeface="Arial" pitchFamily="34" charset="0"/>
                <a:cs typeface="Arial" pitchFamily="34" charset="0"/>
              </a:rPr>
              <a:t>0</a:t>
            </a:r>
          </a:p>
        </p:txBody>
      </p:sp>
      <p:sp>
        <p:nvSpPr>
          <p:cNvPr id="115" name="TextBox 114"/>
          <p:cNvSpPr txBox="1"/>
          <p:nvPr/>
        </p:nvSpPr>
        <p:spPr>
          <a:xfrm>
            <a:off x="3821490" y="2468215"/>
            <a:ext cx="202181" cy="83227"/>
          </a:xfrm>
          <a:prstGeom prst="rect">
            <a:avLst/>
          </a:prstGeom>
          <a:noFill/>
        </p:spPr>
        <p:txBody>
          <a:bodyPr wrap="square" lIns="0" tIns="0" rIns="0" bIns="0" rtlCol="0" anchor="ctr" anchorCtr="0">
            <a:noAutofit/>
          </a:bodyPr>
          <a:lstStyle/>
          <a:p>
            <a:pPr marL="342900" indent="-342900" algn="r"/>
            <a:r>
              <a:rPr lang="en-US" sz="800" dirty="0" smtClean="0">
                <a:solidFill>
                  <a:schemeClr val="tx1">
                    <a:lumMod val="85000"/>
                    <a:lumOff val="15000"/>
                  </a:schemeClr>
                </a:solidFill>
                <a:latin typeface="Arial" pitchFamily="34" charset="0"/>
                <a:cs typeface="Arial" pitchFamily="34" charset="0"/>
              </a:rPr>
              <a:t>100</a:t>
            </a:r>
          </a:p>
        </p:txBody>
      </p:sp>
      <p:sp>
        <p:nvSpPr>
          <p:cNvPr id="116" name="TextBox 115"/>
          <p:cNvSpPr txBox="1"/>
          <p:nvPr/>
        </p:nvSpPr>
        <p:spPr>
          <a:xfrm>
            <a:off x="3821615" y="2983715"/>
            <a:ext cx="202181" cy="83227"/>
          </a:xfrm>
          <a:prstGeom prst="rect">
            <a:avLst/>
          </a:prstGeom>
          <a:noFill/>
        </p:spPr>
        <p:txBody>
          <a:bodyPr wrap="square" lIns="0" tIns="0" rIns="0" bIns="0" rtlCol="0" anchor="ctr" anchorCtr="0">
            <a:noAutofit/>
          </a:bodyPr>
          <a:lstStyle/>
          <a:p>
            <a:pPr marL="342900" indent="-342900" algn="r"/>
            <a:r>
              <a:rPr lang="en-US" sz="800" dirty="0" smtClean="0">
                <a:solidFill>
                  <a:schemeClr val="tx1">
                    <a:lumMod val="85000"/>
                    <a:lumOff val="15000"/>
                  </a:schemeClr>
                </a:solidFill>
                <a:latin typeface="Arial" pitchFamily="34" charset="0"/>
                <a:cs typeface="Arial" pitchFamily="34" charset="0"/>
              </a:rPr>
              <a:t>50</a:t>
            </a:r>
          </a:p>
        </p:txBody>
      </p:sp>
      <p:sp>
        <p:nvSpPr>
          <p:cNvPr id="117" name="TextBox 116"/>
          <p:cNvSpPr txBox="1"/>
          <p:nvPr/>
        </p:nvSpPr>
        <p:spPr>
          <a:xfrm>
            <a:off x="3821491" y="3497297"/>
            <a:ext cx="202181" cy="83227"/>
          </a:xfrm>
          <a:prstGeom prst="rect">
            <a:avLst/>
          </a:prstGeom>
          <a:noFill/>
        </p:spPr>
        <p:txBody>
          <a:bodyPr wrap="square" lIns="0" tIns="0" rIns="0" bIns="0" rtlCol="0" anchor="ctr" anchorCtr="0">
            <a:noAutofit/>
          </a:bodyPr>
          <a:lstStyle/>
          <a:p>
            <a:pPr marL="342900" indent="-342900" algn="r"/>
            <a:r>
              <a:rPr lang="en-US" sz="800" dirty="0" smtClean="0">
                <a:solidFill>
                  <a:schemeClr val="tx1">
                    <a:lumMod val="85000"/>
                    <a:lumOff val="15000"/>
                  </a:schemeClr>
                </a:solidFill>
                <a:latin typeface="Arial" pitchFamily="34" charset="0"/>
                <a:cs typeface="Arial" pitchFamily="34" charset="0"/>
              </a:rPr>
              <a:t>0</a:t>
            </a:r>
          </a:p>
        </p:txBody>
      </p:sp>
      <p:sp>
        <p:nvSpPr>
          <p:cNvPr id="118" name="TextBox 117"/>
          <p:cNvSpPr txBox="1"/>
          <p:nvPr/>
        </p:nvSpPr>
        <p:spPr>
          <a:xfrm>
            <a:off x="5237772" y="2470908"/>
            <a:ext cx="202181" cy="83227"/>
          </a:xfrm>
          <a:prstGeom prst="rect">
            <a:avLst/>
          </a:prstGeom>
          <a:noFill/>
        </p:spPr>
        <p:txBody>
          <a:bodyPr wrap="square" lIns="0" tIns="0" rIns="0" bIns="0" rtlCol="0" anchor="ctr" anchorCtr="0">
            <a:noAutofit/>
          </a:bodyPr>
          <a:lstStyle/>
          <a:p>
            <a:pPr marL="342900" indent="-342900" algn="r"/>
            <a:r>
              <a:rPr lang="en-US" sz="800" dirty="0" smtClean="0">
                <a:solidFill>
                  <a:schemeClr val="tx1">
                    <a:lumMod val="85000"/>
                    <a:lumOff val="15000"/>
                  </a:schemeClr>
                </a:solidFill>
                <a:latin typeface="Arial" pitchFamily="34" charset="0"/>
                <a:cs typeface="Arial" pitchFamily="34" charset="0"/>
              </a:rPr>
              <a:t>100</a:t>
            </a:r>
          </a:p>
        </p:txBody>
      </p:sp>
      <p:sp>
        <p:nvSpPr>
          <p:cNvPr id="119" name="TextBox 118"/>
          <p:cNvSpPr txBox="1"/>
          <p:nvPr/>
        </p:nvSpPr>
        <p:spPr>
          <a:xfrm>
            <a:off x="5237897" y="2986408"/>
            <a:ext cx="202181" cy="83227"/>
          </a:xfrm>
          <a:prstGeom prst="rect">
            <a:avLst/>
          </a:prstGeom>
          <a:noFill/>
        </p:spPr>
        <p:txBody>
          <a:bodyPr wrap="square" lIns="0" tIns="0" rIns="0" bIns="0" rtlCol="0" anchor="ctr" anchorCtr="0">
            <a:noAutofit/>
          </a:bodyPr>
          <a:lstStyle/>
          <a:p>
            <a:pPr marL="342900" indent="-342900" algn="r"/>
            <a:r>
              <a:rPr lang="en-US" sz="800" dirty="0" smtClean="0">
                <a:solidFill>
                  <a:schemeClr val="tx1">
                    <a:lumMod val="85000"/>
                    <a:lumOff val="15000"/>
                  </a:schemeClr>
                </a:solidFill>
                <a:latin typeface="Arial" pitchFamily="34" charset="0"/>
                <a:cs typeface="Arial" pitchFamily="34" charset="0"/>
              </a:rPr>
              <a:t>50</a:t>
            </a:r>
          </a:p>
        </p:txBody>
      </p:sp>
      <p:sp>
        <p:nvSpPr>
          <p:cNvPr id="120" name="TextBox 119"/>
          <p:cNvSpPr txBox="1"/>
          <p:nvPr/>
        </p:nvSpPr>
        <p:spPr>
          <a:xfrm>
            <a:off x="5237773" y="3499990"/>
            <a:ext cx="202181" cy="83227"/>
          </a:xfrm>
          <a:prstGeom prst="rect">
            <a:avLst/>
          </a:prstGeom>
          <a:noFill/>
        </p:spPr>
        <p:txBody>
          <a:bodyPr wrap="square" lIns="0" tIns="0" rIns="0" bIns="0" rtlCol="0" anchor="ctr" anchorCtr="0">
            <a:noAutofit/>
          </a:bodyPr>
          <a:lstStyle/>
          <a:p>
            <a:pPr marL="342900" indent="-342900" algn="r"/>
            <a:r>
              <a:rPr lang="en-US" sz="800" dirty="0" smtClean="0">
                <a:solidFill>
                  <a:schemeClr val="tx1">
                    <a:lumMod val="85000"/>
                    <a:lumOff val="15000"/>
                  </a:schemeClr>
                </a:solidFill>
                <a:latin typeface="Arial" pitchFamily="34" charset="0"/>
                <a:cs typeface="Arial" pitchFamily="34" charset="0"/>
              </a:rPr>
              <a:t>0</a:t>
            </a:r>
          </a:p>
        </p:txBody>
      </p:sp>
      <p:sp>
        <p:nvSpPr>
          <p:cNvPr id="121" name="TextBox 120"/>
          <p:cNvSpPr txBox="1"/>
          <p:nvPr/>
        </p:nvSpPr>
        <p:spPr>
          <a:xfrm>
            <a:off x="5238802" y="3628443"/>
            <a:ext cx="202181" cy="83227"/>
          </a:xfrm>
          <a:prstGeom prst="rect">
            <a:avLst/>
          </a:prstGeom>
          <a:noFill/>
        </p:spPr>
        <p:txBody>
          <a:bodyPr wrap="square" lIns="0" tIns="0" rIns="0" bIns="0" rtlCol="0" anchor="ctr" anchorCtr="0">
            <a:noAutofit/>
          </a:bodyPr>
          <a:lstStyle/>
          <a:p>
            <a:pPr marL="342900" indent="-342900" algn="r"/>
            <a:r>
              <a:rPr lang="en-US" sz="800" dirty="0" smtClean="0">
                <a:solidFill>
                  <a:schemeClr val="tx1">
                    <a:lumMod val="85000"/>
                    <a:lumOff val="15000"/>
                  </a:schemeClr>
                </a:solidFill>
                <a:latin typeface="Arial" pitchFamily="34" charset="0"/>
                <a:cs typeface="Arial" pitchFamily="34" charset="0"/>
              </a:rPr>
              <a:t>100</a:t>
            </a:r>
          </a:p>
        </p:txBody>
      </p:sp>
      <p:sp>
        <p:nvSpPr>
          <p:cNvPr id="122" name="TextBox 121"/>
          <p:cNvSpPr txBox="1"/>
          <p:nvPr/>
        </p:nvSpPr>
        <p:spPr>
          <a:xfrm>
            <a:off x="5238927" y="4143943"/>
            <a:ext cx="202181" cy="83227"/>
          </a:xfrm>
          <a:prstGeom prst="rect">
            <a:avLst/>
          </a:prstGeom>
          <a:noFill/>
        </p:spPr>
        <p:txBody>
          <a:bodyPr wrap="square" lIns="0" tIns="0" rIns="0" bIns="0" rtlCol="0" anchor="ctr" anchorCtr="0">
            <a:noAutofit/>
          </a:bodyPr>
          <a:lstStyle/>
          <a:p>
            <a:pPr marL="342900" indent="-342900" algn="r"/>
            <a:r>
              <a:rPr lang="en-US" sz="800" dirty="0" smtClean="0">
                <a:solidFill>
                  <a:schemeClr val="tx1">
                    <a:lumMod val="85000"/>
                    <a:lumOff val="15000"/>
                  </a:schemeClr>
                </a:solidFill>
                <a:latin typeface="Arial" pitchFamily="34" charset="0"/>
                <a:cs typeface="Arial" pitchFamily="34" charset="0"/>
              </a:rPr>
              <a:t>50</a:t>
            </a:r>
          </a:p>
        </p:txBody>
      </p:sp>
      <p:sp>
        <p:nvSpPr>
          <p:cNvPr id="123" name="TextBox 122"/>
          <p:cNvSpPr txBox="1"/>
          <p:nvPr/>
        </p:nvSpPr>
        <p:spPr>
          <a:xfrm>
            <a:off x="5238803" y="4657525"/>
            <a:ext cx="202181" cy="83227"/>
          </a:xfrm>
          <a:prstGeom prst="rect">
            <a:avLst/>
          </a:prstGeom>
          <a:noFill/>
        </p:spPr>
        <p:txBody>
          <a:bodyPr wrap="square" lIns="0" tIns="0" rIns="0" bIns="0" rtlCol="0" anchor="ctr" anchorCtr="0">
            <a:noAutofit/>
          </a:bodyPr>
          <a:lstStyle/>
          <a:p>
            <a:pPr marL="342900" indent="-342900" algn="r"/>
            <a:r>
              <a:rPr lang="en-US" sz="800" dirty="0" smtClean="0">
                <a:solidFill>
                  <a:schemeClr val="tx1">
                    <a:lumMod val="85000"/>
                    <a:lumOff val="15000"/>
                  </a:schemeClr>
                </a:solidFill>
                <a:latin typeface="Arial" pitchFamily="34" charset="0"/>
                <a:cs typeface="Arial" pitchFamily="34" charset="0"/>
              </a:rPr>
              <a:t>0</a:t>
            </a:r>
          </a:p>
        </p:txBody>
      </p:sp>
      <p:sp>
        <p:nvSpPr>
          <p:cNvPr id="124" name="TextBox 123"/>
          <p:cNvSpPr txBox="1"/>
          <p:nvPr/>
        </p:nvSpPr>
        <p:spPr>
          <a:xfrm>
            <a:off x="5237772" y="1318780"/>
            <a:ext cx="202181" cy="83227"/>
          </a:xfrm>
          <a:prstGeom prst="rect">
            <a:avLst/>
          </a:prstGeom>
          <a:noFill/>
        </p:spPr>
        <p:txBody>
          <a:bodyPr wrap="square" lIns="0" tIns="0" rIns="0" bIns="0" rtlCol="0" anchor="ctr" anchorCtr="0">
            <a:noAutofit/>
          </a:bodyPr>
          <a:lstStyle/>
          <a:p>
            <a:pPr marL="342900" indent="-342900" algn="r"/>
            <a:r>
              <a:rPr lang="en-US" sz="800" dirty="0">
                <a:solidFill>
                  <a:schemeClr val="tx1">
                    <a:lumMod val="85000"/>
                    <a:lumOff val="15000"/>
                  </a:schemeClr>
                </a:solidFill>
                <a:latin typeface="Arial" pitchFamily="34" charset="0"/>
                <a:cs typeface="Arial" pitchFamily="34" charset="0"/>
              </a:rPr>
              <a:t>7</a:t>
            </a:r>
            <a:r>
              <a:rPr lang="en-US" sz="800" dirty="0" smtClean="0">
                <a:solidFill>
                  <a:schemeClr val="tx1">
                    <a:lumMod val="85000"/>
                    <a:lumOff val="15000"/>
                  </a:schemeClr>
                </a:solidFill>
                <a:latin typeface="Arial" pitchFamily="34" charset="0"/>
                <a:cs typeface="Arial" pitchFamily="34" charset="0"/>
              </a:rPr>
              <a:t>0</a:t>
            </a:r>
          </a:p>
        </p:txBody>
      </p:sp>
      <p:sp>
        <p:nvSpPr>
          <p:cNvPr id="125" name="TextBox 124"/>
          <p:cNvSpPr txBox="1"/>
          <p:nvPr/>
        </p:nvSpPr>
        <p:spPr>
          <a:xfrm>
            <a:off x="5237897" y="1834280"/>
            <a:ext cx="202181" cy="83227"/>
          </a:xfrm>
          <a:prstGeom prst="rect">
            <a:avLst/>
          </a:prstGeom>
          <a:noFill/>
        </p:spPr>
        <p:txBody>
          <a:bodyPr wrap="square" lIns="0" tIns="0" rIns="0" bIns="0" rtlCol="0" anchor="ctr" anchorCtr="0">
            <a:noAutofit/>
          </a:bodyPr>
          <a:lstStyle/>
          <a:p>
            <a:pPr marL="342900" indent="-342900" algn="r"/>
            <a:r>
              <a:rPr lang="en-US" sz="800" dirty="0" smtClean="0">
                <a:solidFill>
                  <a:schemeClr val="tx1">
                    <a:lumMod val="85000"/>
                    <a:lumOff val="15000"/>
                  </a:schemeClr>
                </a:solidFill>
                <a:latin typeface="Arial" pitchFamily="34" charset="0"/>
                <a:cs typeface="Arial" pitchFamily="34" charset="0"/>
              </a:rPr>
              <a:t>35</a:t>
            </a:r>
          </a:p>
        </p:txBody>
      </p:sp>
      <p:sp>
        <p:nvSpPr>
          <p:cNvPr id="126" name="TextBox 125"/>
          <p:cNvSpPr txBox="1"/>
          <p:nvPr/>
        </p:nvSpPr>
        <p:spPr>
          <a:xfrm>
            <a:off x="5237773" y="2347862"/>
            <a:ext cx="202181" cy="83227"/>
          </a:xfrm>
          <a:prstGeom prst="rect">
            <a:avLst/>
          </a:prstGeom>
          <a:noFill/>
        </p:spPr>
        <p:txBody>
          <a:bodyPr wrap="square" lIns="0" tIns="0" rIns="0" bIns="0" rtlCol="0" anchor="ctr" anchorCtr="0">
            <a:noAutofit/>
          </a:bodyPr>
          <a:lstStyle/>
          <a:p>
            <a:pPr marL="342900" indent="-342900" algn="r"/>
            <a:r>
              <a:rPr lang="en-US" sz="800" dirty="0" smtClean="0">
                <a:solidFill>
                  <a:schemeClr val="tx1">
                    <a:lumMod val="85000"/>
                    <a:lumOff val="15000"/>
                  </a:schemeClr>
                </a:solidFill>
                <a:latin typeface="Arial" pitchFamily="34" charset="0"/>
                <a:cs typeface="Arial" pitchFamily="34" charset="0"/>
              </a:rPr>
              <a:t>0</a:t>
            </a:r>
          </a:p>
        </p:txBody>
      </p:sp>
      <p:sp>
        <p:nvSpPr>
          <p:cNvPr id="127" name="TextBox 126"/>
          <p:cNvSpPr txBox="1"/>
          <p:nvPr/>
        </p:nvSpPr>
        <p:spPr>
          <a:xfrm>
            <a:off x="3821490" y="3628443"/>
            <a:ext cx="202181" cy="83227"/>
          </a:xfrm>
          <a:prstGeom prst="rect">
            <a:avLst/>
          </a:prstGeom>
          <a:noFill/>
        </p:spPr>
        <p:txBody>
          <a:bodyPr wrap="square" lIns="0" tIns="0" rIns="0" bIns="0" rtlCol="0" anchor="ctr" anchorCtr="0">
            <a:noAutofit/>
          </a:bodyPr>
          <a:lstStyle/>
          <a:p>
            <a:pPr marL="342900" indent="-342900" algn="r"/>
            <a:r>
              <a:rPr lang="en-US" sz="800" dirty="0" smtClean="0">
                <a:solidFill>
                  <a:schemeClr val="tx1">
                    <a:lumMod val="85000"/>
                    <a:lumOff val="15000"/>
                  </a:schemeClr>
                </a:solidFill>
                <a:latin typeface="Arial" pitchFamily="34" charset="0"/>
                <a:cs typeface="Arial" pitchFamily="34" charset="0"/>
              </a:rPr>
              <a:t>50</a:t>
            </a:r>
          </a:p>
        </p:txBody>
      </p:sp>
      <p:sp>
        <p:nvSpPr>
          <p:cNvPr id="128" name="TextBox 127"/>
          <p:cNvSpPr txBox="1"/>
          <p:nvPr/>
        </p:nvSpPr>
        <p:spPr>
          <a:xfrm>
            <a:off x="3821615" y="4143943"/>
            <a:ext cx="202181" cy="83227"/>
          </a:xfrm>
          <a:prstGeom prst="rect">
            <a:avLst/>
          </a:prstGeom>
          <a:noFill/>
        </p:spPr>
        <p:txBody>
          <a:bodyPr wrap="square" lIns="0" tIns="0" rIns="0" bIns="0" rtlCol="0" anchor="ctr" anchorCtr="0">
            <a:noAutofit/>
          </a:bodyPr>
          <a:lstStyle/>
          <a:p>
            <a:pPr marL="342900" indent="-342900" algn="r"/>
            <a:r>
              <a:rPr lang="en-US" sz="800" dirty="0" smtClean="0">
                <a:solidFill>
                  <a:schemeClr val="tx1">
                    <a:lumMod val="85000"/>
                    <a:lumOff val="15000"/>
                  </a:schemeClr>
                </a:solidFill>
                <a:latin typeface="Arial" pitchFamily="34" charset="0"/>
                <a:cs typeface="Arial" pitchFamily="34" charset="0"/>
              </a:rPr>
              <a:t>25</a:t>
            </a:r>
          </a:p>
        </p:txBody>
      </p:sp>
      <p:sp>
        <p:nvSpPr>
          <p:cNvPr id="129" name="TextBox 128"/>
          <p:cNvSpPr txBox="1"/>
          <p:nvPr/>
        </p:nvSpPr>
        <p:spPr>
          <a:xfrm>
            <a:off x="3821491" y="4657525"/>
            <a:ext cx="202181" cy="83227"/>
          </a:xfrm>
          <a:prstGeom prst="rect">
            <a:avLst/>
          </a:prstGeom>
          <a:noFill/>
        </p:spPr>
        <p:txBody>
          <a:bodyPr wrap="square" lIns="0" tIns="0" rIns="0" bIns="0" rtlCol="0" anchor="ctr" anchorCtr="0">
            <a:noAutofit/>
          </a:bodyPr>
          <a:lstStyle/>
          <a:p>
            <a:pPr marL="342900" indent="-342900" algn="r"/>
            <a:r>
              <a:rPr lang="en-US" sz="800" dirty="0" smtClean="0">
                <a:solidFill>
                  <a:schemeClr val="tx1">
                    <a:lumMod val="85000"/>
                    <a:lumOff val="15000"/>
                  </a:schemeClr>
                </a:solidFill>
                <a:latin typeface="Arial" pitchFamily="34" charset="0"/>
                <a:cs typeface="Arial" pitchFamily="34" charset="0"/>
              </a:rPr>
              <a:t>0</a:t>
            </a:r>
          </a:p>
        </p:txBody>
      </p:sp>
      <p:sp>
        <p:nvSpPr>
          <p:cNvPr id="130" name="TextBox 129"/>
          <p:cNvSpPr txBox="1"/>
          <p:nvPr/>
        </p:nvSpPr>
        <p:spPr>
          <a:xfrm>
            <a:off x="5439953" y="1318780"/>
            <a:ext cx="1223224" cy="206192"/>
          </a:xfrm>
          <a:prstGeom prst="rect">
            <a:avLst/>
          </a:prstGeom>
          <a:noFill/>
        </p:spPr>
        <p:txBody>
          <a:bodyPr wrap="square" rtlCol="0" anchor="ctr" anchorCtr="0">
            <a:noAutofit/>
          </a:bodyPr>
          <a:lstStyle/>
          <a:p>
            <a:pPr marL="342900" indent="-342900" algn="ctr"/>
            <a:r>
              <a:rPr lang="en-US" sz="800" b="1" dirty="0" smtClean="0">
                <a:solidFill>
                  <a:schemeClr val="tx1">
                    <a:lumMod val="85000"/>
                    <a:lumOff val="15000"/>
                  </a:schemeClr>
                </a:solidFill>
                <a:latin typeface="Arial" pitchFamily="34" charset="0"/>
                <a:cs typeface="Arial" pitchFamily="34" charset="0"/>
              </a:rPr>
              <a:t>TFBS</a:t>
            </a:r>
          </a:p>
        </p:txBody>
      </p:sp>
      <p:sp>
        <p:nvSpPr>
          <p:cNvPr id="131" name="TextBox 130"/>
          <p:cNvSpPr txBox="1"/>
          <p:nvPr/>
        </p:nvSpPr>
        <p:spPr>
          <a:xfrm>
            <a:off x="4029838" y="1316444"/>
            <a:ext cx="1223224" cy="206192"/>
          </a:xfrm>
          <a:prstGeom prst="rect">
            <a:avLst/>
          </a:prstGeom>
          <a:noFill/>
        </p:spPr>
        <p:txBody>
          <a:bodyPr wrap="square" rtlCol="0" anchor="ctr" anchorCtr="0">
            <a:noAutofit/>
          </a:bodyPr>
          <a:lstStyle/>
          <a:p>
            <a:pPr marL="342900" indent="-342900" algn="ctr"/>
            <a:r>
              <a:rPr lang="en-US" sz="800" b="1" dirty="0" smtClean="0">
                <a:solidFill>
                  <a:schemeClr val="tx1">
                    <a:lumMod val="85000"/>
                    <a:lumOff val="15000"/>
                  </a:schemeClr>
                </a:solidFill>
                <a:latin typeface="Arial" pitchFamily="34" charset="0"/>
                <a:cs typeface="Arial" pitchFamily="34" charset="0"/>
              </a:rPr>
              <a:t>DHS</a:t>
            </a:r>
          </a:p>
        </p:txBody>
      </p:sp>
      <p:sp>
        <p:nvSpPr>
          <p:cNvPr id="132" name="TextBox 131"/>
          <p:cNvSpPr txBox="1"/>
          <p:nvPr/>
        </p:nvSpPr>
        <p:spPr>
          <a:xfrm>
            <a:off x="5439953" y="2542916"/>
            <a:ext cx="1223224" cy="206192"/>
          </a:xfrm>
          <a:prstGeom prst="rect">
            <a:avLst/>
          </a:prstGeom>
          <a:noFill/>
        </p:spPr>
        <p:txBody>
          <a:bodyPr wrap="square" rtlCol="0" anchor="ctr" anchorCtr="0">
            <a:noAutofit/>
          </a:bodyPr>
          <a:lstStyle/>
          <a:p>
            <a:pPr marL="342900" indent="-342900" algn="ctr"/>
            <a:r>
              <a:rPr lang="en-US" sz="800" b="1" dirty="0" smtClean="0">
                <a:solidFill>
                  <a:schemeClr val="tx1">
                    <a:lumMod val="85000"/>
                    <a:lumOff val="15000"/>
                  </a:schemeClr>
                </a:solidFill>
                <a:latin typeface="Arial" pitchFamily="34" charset="0"/>
                <a:cs typeface="Arial" pitchFamily="34" charset="0"/>
              </a:rPr>
              <a:t>H3K4me3</a:t>
            </a:r>
          </a:p>
        </p:txBody>
      </p:sp>
      <p:sp>
        <p:nvSpPr>
          <p:cNvPr id="133" name="TextBox 132"/>
          <p:cNvSpPr txBox="1"/>
          <p:nvPr/>
        </p:nvSpPr>
        <p:spPr>
          <a:xfrm>
            <a:off x="4029838" y="2540580"/>
            <a:ext cx="1223224" cy="206192"/>
          </a:xfrm>
          <a:prstGeom prst="rect">
            <a:avLst/>
          </a:prstGeom>
          <a:noFill/>
        </p:spPr>
        <p:txBody>
          <a:bodyPr wrap="square" rtlCol="0" anchor="ctr" anchorCtr="0">
            <a:noAutofit/>
          </a:bodyPr>
          <a:lstStyle/>
          <a:p>
            <a:pPr marL="342900" indent="-342900" algn="ctr"/>
            <a:r>
              <a:rPr lang="en-US" sz="800" b="1" dirty="0" smtClean="0">
                <a:solidFill>
                  <a:schemeClr val="tx1">
                    <a:lumMod val="85000"/>
                    <a:lumOff val="15000"/>
                  </a:schemeClr>
                </a:solidFill>
                <a:latin typeface="Arial" pitchFamily="34" charset="0"/>
                <a:cs typeface="Arial" pitchFamily="34" charset="0"/>
              </a:rPr>
              <a:t>H3K4me1</a:t>
            </a:r>
          </a:p>
        </p:txBody>
      </p:sp>
      <p:sp>
        <p:nvSpPr>
          <p:cNvPr id="134" name="TextBox 133"/>
          <p:cNvSpPr txBox="1"/>
          <p:nvPr/>
        </p:nvSpPr>
        <p:spPr>
          <a:xfrm>
            <a:off x="5439953" y="3679962"/>
            <a:ext cx="1223224" cy="206192"/>
          </a:xfrm>
          <a:prstGeom prst="rect">
            <a:avLst/>
          </a:prstGeom>
          <a:noFill/>
        </p:spPr>
        <p:txBody>
          <a:bodyPr wrap="square" rtlCol="0" anchor="ctr" anchorCtr="0">
            <a:noAutofit/>
          </a:bodyPr>
          <a:lstStyle/>
          <a:p>
            <a:pPr marL="342900" indent="-342900" algn="ctr"/>
            <a:r>
              <a:rPr lang="en-US" sz="800" b="1" dirty="0" smtClean="0">
                <a:solidFill>
                  <a:schemeClr val="tx1">
                    <a:lumMod val="85000"/>
                    <a:lumOff val="15000"/>
                  </a:schemeClr>
                </a:solidFill>
                <a:latin typeface="Arial" pitchFamily="34" charset="0"/>
                <a:cs typeface="Arial" pitchFamily="34" charset="0"/>
              </a:rPr>
              <a:t>H3K9me3</a:t>
            </a:r>
          </a:p>
        </p:txBody>
      </p:sp>
      <p:sp>
        <p:nvSpPr>
          <p:cNvPr id="135" name="TextBox 134"/>
          <p:cNvSpPr txBox="1"/>
          <p:nvPr/>
        </p:nvSpPr>
        <p:spPr>
          <a:xfrm>
            <a:off x="4029838" y="3677626"/>
            <a:ext cx="1223224" cy="206192"/>
          </a:xfrm>
          <a:prstGeom prst="rect">
            <a:avLst/>
          </a:prstGeom>
          <a:noFill/>
        </p:spPr>
        <p:txBody>
          <a:bodyPr wrap="square" rtlCol="0" anchor="ctr" anchorCtr="0">
            <a:noAutofit/>
          </a:bodyPr>
          <a:lstStyle/>
          <a:p>
            <a:pPr marL="342900" indent="-342900" algn="ctr"/>
            <a:r>
              <a:rPr lang="en-US" sz="800" b="1" dirty="0" smtClean="0">
                <a:solidFill>
                  <a:schemeClr val="tx1">
                    <a:lumMod val="85000"/>
                    <a:lumOff val="15000"/>
                  </a:schemeClr>
                </a:solidFill>
                <a:latin typeface="Arial" pitchFamily="34" charset="0"/>
                <a:cs typeface="Arial" pitchFamily="34" charset="0"/>
              </a:rPr>
              <a:t>CTCF</a:t>
            </a:r>
          </a:p>
        </p:txBody>
      </p:sp>
      <p:graphicFrame>
        <p:nvGraphicFramePr>
          <p:cNvPr id="136" name="표 135"/>
          <p:cNvGraphicFramePr>
            <a:graphicFrameLocks noGrp="1"/>
          </p:cNvGraphicFramePr>
          <p:nvPr>
            <p:extLst>
              <p:ext uri="{D42A27DB-BD31-4B8C-83A1-F6EECF244321}">
                <p14:modId xmlns:p14="http://schemas.microsoft.com/office/powerpoint/2010/main" val="4066454822"/>
              </p:ext>
            </p:extLst>
          </p:nvPr>
        </p:nvGraphicFramePr>
        <p:xfrm>
          <a:off x="4114249" y="4773587"/>
          <a:ext cx="1097020" cy="212443"/>
        </p:xfrm>
        <a:graphic>
          <a:graphicData uri="http://schemas.openxmlformats.org/drawingml/2006/table">
            <a:tbl>
              <a:tblPr firstRow="1" bandRow="1">
                <a:tableStyleId>{2D5ABB26-0587-4C30-8999-92F81FD0307C}</a:tableStyleId>
              </a:tblPr>
              <a:tblGrid>
                <a:gridCol w="109702"/>
                <a:gridCol w="109702"/>
                <a:gridCol w="109702"/>
                <a:gridCol w="109702"/>
                <a:gridCol w="109702"/>
                <a:gridCol w="109702"/>
                <a:gridCol w="109702"/>
                <a:gridCol w="109702"/>
                <a:gridCol w="109702"/>
                <a:gridCol w="109702"/>
              </a:tblGrid>
              <a:tr h="212443">
                <a:tc>
                  <a:txBody>
                    <a:bodyPr/>
                    <a:lstStyle/>
                    <a:p>
                      <a:pPr algn="r" latinLnBrk="1"/>
                      <a:r>
                        <a:rPr lang="en-US" altLang="ko-KR" sz="700" dirty="0" smtClean="0">
                          <a:latin typeface="Arial" pitchFamily="34" charset="0"/>
                          <a:cs typeface="Arial" pitchFamily="34" charset="0"/>
                        </a:rPr>
                        <a:t>1</a:t>
                      </a:r>
                      <a:r>
                        <a:rPr lang="en-US" altLang="ko-KR" sz="700" baseline="30000" dirty="0" smtClean="0">
                          <a:latin typeface="Arial" pitchFamily="34" charset="0"/>
                          <a:cs typeface="Arial" pitchFamily="34" charset="0"/>
                        </a:rPr>
                        <a:t>st</a:t>
                      </a:r>
                      <a:endParaRPr lang="ko-KR" altLang="en-US" sz="700" dirty="0">
                        <a:latin typeface="Arial" pitchFamily="34" charset="0"/>
                        <a:cs typeface="Arial" pitchFamily="34" charset="0"/>
                      </a:endParaRPr>
                    </a:p>
                  </a:txBody>
                  <a:tcPr marL="0" marR="0" marT="27000" marB="0" vert="vert270" anchor="ctr">
                    <a:solidFill>
                      <a:schemeClr val="bg1"/>
                    </a:solidFill>
                  </a:tcPr>
                </a:tc>
                <a:tc>
                  <a:txBody>
                    <a:bodyPr/>
                    <a:lstStyle/>
                    <a:p>
                      <a:pPr algn="r" latinLnBrk="1"/>
                      <a:r>
                        <a:rPr lang="en-US" altLang="ko-KR" sz="700" dirty="0" smtClean="0">
                          <a:latin typeface="Arial" pitchFamily="34" charset="0"/>
                          <a:cs typeface="Arial" pitchFamily="34" charset="0"/>
                        </a:rPr>
                        <a:t>2</a:t>
                      </a:r>
                      <a:r>
                        <a:rPr lang="en-US" altLang="ko-KR" sz="700" baseline="30000" dirty="0" smtClean="0">
                          <a:latin typeface="Arial" pitchFamily="34" charset="0"/>
                          <a:cs typeface="Arial" pitchFamily="34" charset="0"/>
                        </a:rPr>
                        <a:t>nd</a:t>
                      </a:r>
                      <a:endParaRPr lang="ko-KR" altLang="en-US" sz="700" dirty="0">
                        <a:latin typeface="Arial" pitchFamily="34" charset="0"/>
                        <a:cs typeface="Arial" pitchFamily="34" charset="0"/>
                      </a:endParaRPr>
                    </a:p>
                  </a:txBody>
                  <a:tcPr marL="0" marR="0" marT="27000" marB="0" vert="vert270" anchor="ctr">
                    <a:solidFill>
                      <a:schemeClr val="bg1"/>
                    </a:solidFill>
                  </a:tcPr>
                </a:tc>
                <a:tc>
                  <a:txBody>
                    <a:bodyPr/>
                    <a:lstStyle/>
                    <a:p>
                      <a:pPr algn="r" latinLnBrk="1"/>
                      <a:r>
                        <a:rPr lang="en-US" altLang="ko-KR" sz="700" dirty="0" smtClean="0">
                          <a:latin typeface="Arial" pitchFamily="34" charset="0"/>
                          <a:cs typeface="Arial" pitchFamily="34" charset="0"/>
                        </a:rPr>
                        <a:t>3</a:t>
                      </a:r>
                      <a:r>
                        <a:rPr lang="en-US" altLang="ko-KR" sz="700" baseline="30000" dirty="0" smtClean="0">
                          <a:latin typeface="Arial" pitchFamily="34" charset="0"/>
                          <a:cs typeface="Arial" pitchFamily="34" charset="0"/>
                        </a:rPr>
                        <a:t>rd</a:t>
                      </a:r>
                      <a:endParaRPr lang="ko-KR" altLang="en-US" sz="700" dirty="0">
                        <a:latin typeface="Arial" pitchFamily="34" charset="0"/>
                        <a:cs typeface="Arial" pitchFamily="34" charset="0"/>
                      </a:endParaRPr>
                    </a:p>
                  </a:txBody>
                  <a:tcPr marL="0" marR="0" marT="27000" marB="0" vert="vert270" anchor="ctr">
                    <a:solidFill>
                      <a:schemeClr val="bg1"/>
                    </a:solidFill>
                  </a:tcPr>
                </a:tc>
                <a:tc>
                  <a:txBody>
                    <a:bodyPr/>
                    <a:lstStyle/>
                    <a:p>
                      <a:pPr algn="r" latinLnBrk="1"/>
                      <a:r>
                        <a:rPr lang="en-US" altLang="ko-KR" sz="700" dirty="0" smtClean="0">
                          <a:latin typeface="Arial" pitchFamily="34" charset="0"/>
                          <a:cs typeface="Arial" pitchFamily="34" charset="0"/>
                        </a:rPr>
                        <a:t>4</a:t>
                      </a:r>
                      <a:r>
                        <a:rPr lang="en-US" altLang="ko-KR" sz="700" baseline="30000" dirty="0" smtClean="0">
                          <a:latin typeface="Arial" pitchFamily="34" charset="0"/>
                          <a:cs typeface="Arial" pitchFamily="34" charset="0"/>
                        </a:rPr>
                        <a:t>th</a:t>
                      </a:r>
                      <a:endParaRPr lang="ko-KR" altLang="en-US" sz="700" dirty="0">
                        <a:latin typeface="Arial" pitchFamily="34" charset="0"/>
                        <a:cs typeface="Arial" pitchFamily="34" charset="0"/>
                      </a:endParaRPr>
                    </a:p>
                  </a:txBody>
                  <a:tcPr marL="0" marR="0" marT="27000" marB="0" vert="vert270" anchor="ctr">
                    <a:solidFill>
                      <a:schemeClr val="bg1"/>
                    </a:solidFill>
                  </a:tcPr>
                </a:tc>
                <a:tc>
                  <a:txBody>
                    <a:bodyPr/>
                    <a:lstStyle/>
                    <a:p>
                      <a:pPr algn="r" latinLnBrk="1"/>
                      <a:r>
                        <a:rPr lang="en-US" altLang="ko-KR" sz="700" dirty="0" smtClean="0">
                          <a:latin typeface="Arial" pitchFamily="34" charset="0"/>
                          <a:cs typeface="Arial" pitchFamily="34" charset="0"/>
                        </a:rPr>
                        <a:t>5</a:t>
                      </a:r>
                      <a:r>
                        <a:rPr lang="en-US" altLang="ko-KR" sz="700" baseline="30000" dirty="0" smtClean="0">
                          <a:latin typeface="Arial" pitchFamily="34" charset="0"/>
                          <a:cs typeface="Arial" pitchFamily="34" charset="0"/>
                        </a:rPr>
                        <a:t>th</a:t>
                      </a:r>
                      <a:endParaRPr lang="ko-KR" altLang="en-US" sz="700" dirty="0">
                        <a:latin typeface="Arial" pitchFamily="34" charset="0"/>
                        <a:cs typeface="Arial" pitchFamily="34" charset="0"/>
                      </a:endParaRPr>
                    </a:p>
                  </a:txBody>
                  <a:tcPr marL="0" marR="0" marT="27000" marB="0" vert="vert270" anchor="ctr">
                    <a:solidFill>
                      <a:schemeClr val="bg1"/>
                    </a:solidFill>
                  </a:tcPr>
                </a:tc>
                <a:tc>
                  <a:txBody>
                    <a:bodyPr/>
                    <a:lstStyle/>
                    <a:p>
                      <a:pPr algn="r" latinLnBrk="1"/>
                      <a:r>
                        <a:rPr lang="en-US" altLang="ko-KR" sz="700" dirty="0" smtClean="0">
                          <a:latin typeface="Arial" pitchFamily="34" charset="0"/>
                          <a:cs typeface="Arial" pitchFamily="34" charset="0"/>
                        </a:rPr>
                        <a:t>6</a:t>
                      </a:r>
                      <a:r>
                        <a:rPr lang="en-US" altLang="ko-KR" sz="700" baseline="30000" dirty="0" smtClean="0">
                          <a:latin typeface="Arial" pitchFamily="34" charset="0"/>
                          <a:cs typeface="Arial" pitchFamily="34" charset="0"/>
                        </a:rPr>
                        <a:t>th</a:t>
                      </a:r>
                      <a:endParaRPr lang="ko-KR" altLang="en-US" sz="700" dirty="0">
                        <a:latin typeface="Arial" pitchFamily="34" charset="0"/>
                        <a:cs typeface="Arial" pitchFamily="34" charset="0"/>
                      </a:endParaRPr>
                    </a:p>
                  </a:txBody>
                  <a:tcPr marL="0" marR="0" marT="27000" marB="0" vert="vert270" anchor="ctr">
                    <a:solidFill>
                      <a:schemeClr val="bg1"/>
                    </a:solidFill>
                  </a:tcPr>
                </a:tc>
                <a:tc>
                  <a:txBody>
                    <a:bodyPr/>
                    <a:lstStyle/>
                    <a:p>
                      <a:pPr algn="r" latinLnBrk="1"/>
                      <a:r>
                        <a:rPr lang="en-US" altLang="ko-KR" sz="700" dirty="0" smtClean="0">
                          <a:latin typeface="Arial" pitchFamily="34" charset="0"/>
                          <a:cs typeface="Arial" pitchFamily="34" charset="0"/>
                        </a:rPr>
                        <a:t>7</a:t>
                      </a:r>
                      <a:r>
                        <a:rPr lang="en-US" altLang="ko-KR" sz="700" baseline="30000" dirty="0" smtClean="0">
                          <a:latin typeface="Arial" pitchFamily="34" charset="0"/>
                          <a:cs typeface="Arial" pitchFamily="34" charset="0"/>
                        </a:rPr>
                        <a:t>th</a:t>
                      </a:r>
                      <a:endParaRPr lang="ko-KR" altLang="en-US" sz="700" dirty="0">
                        <a:latin typeface="Arial" pitchFamily="34" charset="0"/>
                        <a:cs typeface="Arial" pitchFamily="34" charset="0"/>
                      </a:endParaRPr>
                    </a:p>
                  </a:txBody>
                  <a:tcPr marL="0" marR="0" marT="27000" marB="0" vert="vert270" anchor="ctr">
                    <a:solidFill>
                      <a:schemeClr val="bg1"/>
                    </a:solidFill>
                  </a:tcPr>
                </a:tc>
                <a:tc>
                  <a:txBody>
                    <a:bodyPr/>
                    <a:lstStyle/>
                    <a:p>
                      <a:pPr algn="r" latinLnBrk="1"/>
                      <a:r>
                        <a:rPr lang="en-US" altLang="ko-KR" sz="700" dirty="0" smtClean="0">
                          <a:latin typeface="Arial" pitchFamily="34" charset="0"/>
                          <a:cs typeface="Arial" pitchFamily="34" charset="0"/>
                        </a:rPr>
                        <a:t>8</a:t>
                      </a:r>
                      <a:r>
                        <a:rPr lang="en-US" altLang="ko-KR" sz="700" baseline="30000" dirty="0" smtClean="0">
                          <a:latin typeface="Arial" pitchFamily="34" charset="0"/>
                          <a:cs typeface="Arial" pitchFamily="34" charset="0"/>
                        </a:rPr>
                        <a:t>th</a:t>
                      </a:r>
                      <a:endParaRPr lang="ko-KR" altLang="en-US" sz="700" dirty="0">
                        <a:latin typeface="Arial" pitchFamily="34" charset="0"/>
                        <a:cs typeface="Arial" pitchFamily="34" charset="0"/>
                      </a:endParaRPr>
                    </a:p>
                  </a:txBody>
                  <a:tcPr marL="0" marR="0" marT="27000" marB="0" vert="vert270" anchor="ctr">
                    <a:solidFill>
                      <a:schemeClr val="bg1"/>
                    </a:solidFill>
                  </a:tcPr>
                </a:tc>
                <a:tc>
                  <a:txBody>
                    <a:bodyPr/>
                    <a:lstStyle/>
                    <a:p>
                      <a:pPr algn="r" latinLnBrk="1"/>
                      <a:r>
                        <a:rPr lang="en-US" altLang="ko-KR" sz="700" dirty="0" smtClean="0">
                          <a:latin typeface="Arial" pitchFamily="34" charset="0"/>
                          <a:cs typeface="Arial" pitchFamily="34" charset="0"/>
                        </a:rPr>
                        <a:t>9</a:t>
                      </a:r>
                      <a:r>
                        <a:rPr lang="en-US" altLang="ko-KR" sz="700" baseline="30000" dirty="0" smtClean="0">
                          <a:latin typeface="Arial" pitchFamily="34" charset="0"/>
                          <a:cs typeface="Arial" pitchFamily="34" charset="0"/>
                        </a:rPr>
                        <a:t>th</a:t>
                      </a:r>
                      <a:endParaRPr lang="ko-KR" altLang="en-US" sz="700" dirty="0">
                        <a:latin typeface="Arial" pitchFamily="34" charset="0"/>
                        <a:cs typeface="Arial" pitchFamily="34" charset="0"/>
                      </a:endParaRPr>
                    </a:p>
                  </a:txBody>
                  <a:tcPr marL="0" marR="0" marT="27000" marB="0" vert="vert270" anchor="ctr">
                    <a:solidFill>
                      <a:schemeClr val="bg1"/>
                    </a:solidFill>
                  </a:tcPr>
                </a:tc>
                <a:tc>
                  <a:txBody>
                    <a:bodyPr/>
                    <a:lstStyle/>
                    <a:p>
                      <a:pPr algn="r" latinLnBrk="1"/>
                      <a:r>
                        <a:rPr lang="en-US" altLang="ko-KR" sz="700" dirty="0" smtClean="0">
                          <a:latin typeface="Arial" pitchFamily="34" charset="0"/>
                          <a:cs typeface="Arial" pitchFamily="34" charset="0"/>
                        </a:rPr>
                        <a:t>10</a:t>
                      </a:r>
                      <a:r>
                        <a:rPr lang="en-US" altLang="ko-KR" sz="700" baseline="30000" dirty="0" smtClean="0">
                          <a:latin typeface="Arial" pitchFamily="34" charset="0"/>
                          <a:cs typeface="Arial" pitchFamily="34" charset="0"/>
                        </a:rPr>
                        <a:t>th</a:t>
                      </a:r>
                      <a:endParaRPr lang="ko-KR" altLang="en-US" sz="700" dirty="0">
                        <a:latin typeface="Arial" pitchFamily="34" charset="0"/>
                        <a:cs typeface="Arial" pitchFamily="34" charset="0"/>
                      </a:endParaRPr>
                    </a:p>
                  </a:txBody>
                  <a:tcPr marL="0" marR="0" marT="27000" marB="0" vert="vert270" anchor="ctr">
                    <a:solidFill>
                      <a:schemeClr val="bg1"/>
                    </a:solidFill>
                  </a:tcPr>
                </a:tc>
              </a:tr>
            </a:tbl>
          </a:graphicData>
        </a:graphic>
      </p:graphicFrame>
      <p:graphicFrame>
        <p:nvGraphicFramePr>
          <p:cNvPr id="137" name="표 136"/>
          <p:cNvGraphicFramePr>
            <a:graphicFrameLocks noGrp="1"/>
          </p:cNvGraphicFramePr>
          <p:nvPr>
            <p:extLst>
              <p:ext uri="{D42A27DB-BD31-4B8C-83A1-F6EECF244321}">
                <p14:modId xmlns:p14="http://schemas.microsoft.com/office/powerpoint/2010/main" val="2850812047"/>
              </p:ext>
            </p:extLst>
          </p:nvPr>
        </p:nvGraphicFramePr>
        <p:xfrm>
          <a:off x="5527735" y="4781207"/>
          <a:ext cx="1097020" cy="212443"/>
        </p:xfrm>
        <a:graphic>
          <a:graphicData uri="http://schemas.openxmlformats.org/drawingml/2006/table">
            <a:tbl>
              <a:tblPr firstRow="1" bandRow="1">
                <a:tableStyleId>{2D5ABB26-0587-4C30-8999-92F81FD0307C}</a:tableStyleId>
              </a:tblPr>
              <a:tblGrid>
                <a:gridCol w="109702"/>
                <a:gridCol w="109702"/>
                <a:gridCol w="109702"/>
                <a:gridCol w="109702"/>
                <a:gridCol w="109702"/>
                <a:gridCol w="109702"/>
                <a:gridCol w="109702"/>
                <a:gridCol w="109702"/>
                <a:gridCol w="109702"/>
                <a:gridCol w="109702"/>
              </a:tblGrid>
              <a:tr h="212443">
                <a:tc>
                  <a:txBody>
                    <a:bodyPr/>
                    <a:lstStyle/>
                    <a:p>
                      <a:pPr algn="r" latinLnBrk="1"/>
                      <a:r>
                        <a:rPr lang="en-US" altLang="ko-KR" sz="700" dirty="0" smtClean="0">
                          <a:latin typeface="Arial" pitchFamily="34" charset="0"/>
                          <a:cs typeface="Arial" pitchFamily="34" charset="0"/>
                        </a:rPr>
                        <a:t>1</a:t>
                      </a:r>
                      <a:r>
                        <a:rPr lang="en-US" altLang="ko-KR" sz="700" baseline="30000" dirty="0" smtClean="0">
                          <a:latin typeface="Arial" pitchFamily="34" charset="0"/>
                          <a:cs typeface="Arial" pitchFamily="34" charset="0"/>
                        </a:rPr>
                        <a:t>st</a:t>
                      </a:r>
                      <a:endParaRPr lang="ko-KR" altLang="en-US" sz="700" dirty="0">
                        <a:latin typeface="Arial" pitchFamily="34" charset="0"/>
                        <a:cs typeface="Arial" pitchFamily="34" charset="0"/>
                      </a:endParaRPr>
                    </a:p>
                  </a:txBody>
                  <a:tcPr marL="0" marR="0" marT="27000" marB="0" vert="vert270" anchor="ctr">
                    <a:solidFill>
                      <a:schemeClr val="bg1"/>
                    </a:solidFill>
                  </a:tcPr>
                </a:tc>
                <a:tc>
                  <a:txBody>
                    <a:bodyPr/>
                    <a:lstStyle/>
                    <a:p>
                      <a:pPr algn="r" latinLnBrk="1"/>
                      <a:r>
                        <a:rPr lang="en-US" altLang="ko-KR" sz="700" dirty="0" smtClean="0">
                          <a:latin typeface="Arial" pitchFamily="34" charset="0"/>
                          <a:cs typeface="Arial" pitchFamily="34" charset="0"/>
                        </a:rPr>
                        <a:t>2</a:t>
                      </a:r>
                      <a:r>
                        <a:rPr lang="en-US" altLang="ko-KR" sz="700" baseline="30000" dirty="0" smtClean="0">
                          <a:latin typeface="Arial" pitchFamily="34" charset="0"/>
                          <a:cs typeface="Arial" pitchFamily="34" charset="0"/>
                        </a:rPr>
                        <a:t>nd</a:t>
                      </a:r>
                      <a:endParaRPr lang="ko-KR" altLang="en-US" sz="700" dirty="0">
                        <a:latin typeface="Arial" pitchFamily="34" charset="0"/>
                        <a:cs typeface="Arial" pitchFamily="34" charset="0"/>
                      </a:endParaRPr>
                    </a:p>
                  </a:txBody>
                  <a:tcPr marL="0" marR="0" marT="27000" marB="0" vert="vert270" anchor="ctr">
                    <a:solidFill>
                      <a:schemeClr val="bg1"/>
                    </a:solidFill>
                  </a:tcPr>
                </a:tc>
                <a:tc>
                  <a:txBody>
                    <a:bodyPr/>
                    <a:lstStyle/>
                    <a:p>
                      <a:pPr algn="r" latinLnBrk="1"/>
                      <a:r>
                        <a:rPr lang="en-US" altLang="ko-KR" sz="700" dirty="0" smtClean="0">
                          <a:latin typeface="Arial" pitchFamily="34" charset="0"/>
                          <a:cs typeface="Arial" pitchFamily="34" charset="0"/>
                        </a:rPr>
                        <a:t>3</a:t>
                      </a:r>
                      <a:r>
                        <a:rPr lang="en-US" altLang="ko-KR" sz="700" baseline="30000" dirty="0" smtClean="0">
                          <a:latin typeface="Arial" pitchFamily="34" charset="0"/>
                          <a:cs typeface="Arial" pitchFamily="34" charset="0"/>
                        </a:rPr>
                        <a:t>rd</a:t>
                      </a:r>
                      <a:endParaRPr lang="ko-KR" altLang="en-US" sz="700" dirty="0">
                        <a:latin typeface="Arial" pitchFamily="34" charset="0"/>
                        <a:cs typeface="Arial" pitchFamily="34" charset="0"/>
                      </a:endParaRPr>
                    </a:p>
                  </a:txBody>
                  <a:tcPr marL="0" marR="0" marT="27000" marB="0" vert="vert270" anchor="ctr">
                    <a:solidFill>
                      <a:schemeClr val="bg1"/>
                    </a:solidFill>
                  </a:tcPr>
                </a:tc>
                <a:tc>
                  <a:txBody>
                    <a:bodyPr/>
                    <a:lstStyle/>
                    <a:p>
                      <a:pPr algn="r" latinLnBrk="1"/>
                      <a:r>
                        <a:rPr lang="en-US" altLang="ko-KR" sz="700" dirty="0" smtClean="0">
                          <a:latin typeface="Arial" pitchFamily="34" charset="0"/>
                          <a:cs typeface="Arial" pitchFamily="34" charset="0"/>
                        </a:rPr>
                        <a:t>4</a:t>
                      </a:r>
                      <a:r>
                        <a:rPr lang="en-US" altLang="ko-KR" sz="700" baseline="30000" dirty="0" smtClean="0">
                          <a:latin typeface="Arial" pitchFamily="34" charset="0"/>
                          <a:cs typeface="Arial" pitchFamily="34" charset="0"/>
                        </a:rPr>
                        <a:t>th</a:t>
                      </a:r>
                      <a:endParaRPr lang="ko-KR" altLang="en-US" sz="700" dirty="0">
                        <a:latin typeface="Arial" pitchFamily="34" charset="0"/>
                        <a:cs typeface="Arial" pitchFamily="34" charset="0"/>
                      </a:endParaRPr>
                    </a:p>
                  </a:txBody>
                  <a:tcPr marL="0" marR="0" marT="27000" marB="0" vert="vert270" anchor="ctr">
                    <a:solidFill>
                      <a:schemeClr val="bg1"/>
                    </a:solidFill>
                  </a:tcPr>
                </a:tc>
                <a:tc>
                  <a:txBody>
                    <a:bodyPr/>
                    <a:lstStyle/>
                    <a:p>
                      <a:pPr algn="r" latinLnBrk="1"/>
                      <a:r>
                        <a:rPr lang="en-US" altLang="ko-KR" sz="700" dirty="0" smtClean="0">
                          <a:latin typeface="Arial" pitchFamily="34" charset="0"/>
                          <a:cs typeface="Arial" pitchFamily="34" charset="0"/>
                        </a:rPr>
                        <a:t>5</a:t>
                      </a:r>
                      <a:r>
                        <a:rPr lang="en-US" altLang="ko-KR" sz="700" baseline="30000" dirty="0" smtClean="0">
                          <a:latin typeface="Arial" pitchFamily="34" charset="0"/>
                          <a:cs typeface="Arial" pitchFamily="34" charset="0"/>
                        </a:rPr>
                        <a:t>th</a:t>
                      </a:r>
                      <a:endParaRPr lang="ko-KR" altLang="en-US" sz="700" dirty="0">
                        <a:latin typeface="Arial" pitchFamily="34" charset="0"/>
                        <a:cs typeface="Arial" pitchFamily="34" charset="0"/>
                      </a:endParaRPr>
                    </a:p>
                  </a:txBody>
                  <a:tcPr marL="0" marR="0" marT="27000" marB="0" vert="vert270" anchor="ctr">
                    <a:solidFill>
                      <a:schemeClr val="bg1"/>
                    </a:solidFill>
                  </a:tcPr>
                </a:tc>
                <a:tc>
                  <a:txBody>
                    <a:bodyPr/>
                    <a:lstStyle/>
                    <a:p>
                      <a:pPr algn="r" latinLnBrk="1"/>
                      <a:r>
                        <a:rPr lang="en-US" altLang="ko-KR" sz="700" dirty="0" smtClean="0">
                          <a:latin typeface="Arial" pitchFamily="34" charset="0"/>
                          <a:cs typeface="Arial" pitchFamily="34" charset="0"/>
                        </a:rPr>
                        <a:t>6</a:t>
                      </a:r>
                      <a:r>
                        <a:rPr lang="en-US" altLang="ko-KR" sz="700" baseline="30000" dirty="0" smtClean="0">
                          <a:latin typeface="Arial" pitchFamily="34" charset="0"/>
                          <a:cs typeface="Arial" pitchFamily="34" charset="0"/>
                        </a:rPr>
                        <a:t>th</a:t>
                      </a:r>
                      <a:endParaRPr lang="ko-KR" altLang="en-US" sz="700" dirty="0">
                        <a:latin typeface="Arial" pitchFamily="34" charset="0"/>
                        <a:cs typeface="Arial" pitchFamily="34" charset="0"/>
                      </a:endParaRPr>
                    </a:p>
                  </a:txBody>
                  <a:tcPr marL="0" marR="0" marT="27000" marB="0" vert="vert270" anchor="ctr">
                    <a:solidFill>
                      <a:schemeClr val="bg1"/>
                    </a:solidFill>
                  </a:tcPr>
                </a:tc>
                <a:tc>
                  <a:txBody>
                    <a:bodyPr/>
                    <a:lstStyle/>
                    <a:p>
                      <a:pPr algn="r" latinLnBrk="1"/>
                      <a:r>
                        <a:rPr lang="en-US" altLang="ko-KR" sz="700" dirty="0" smtClean="0">
                          <a:latin typeface="Arial" pitchFamily="34" charset="0"/>
                          <a:cs typeface="Arial" pitchFamily="34" charset="0"/>
                        </a:rPr>
                        <a:t>7</a:t>
                      </a:r>
                      <a:r>
                        <a:rPr lang="en-US" altLang="ko-KR" sz="700" baseline="30000" dirty="0" smtClean="0">
                          <a:latin typeface="Arial" pitchFamily="34" charset="0"/>
                          <a:cs typeface="Arial" pitchFamily="34" charset="0"/>
                        </a:rPr>
                        <a:t>th</a:t>
                      </a:r>
                      <a:endParaRPr lang="ko-KR" altLang="en-US" sz="700" dirty="0">
                        <a:latin typeface="Arial" pitchFamily="34" charset="0"/>
                        <a:cs typeface="Arial" pitchFamily="34" charset="0"/>
                      </a:endParaRPr>
                    </a:p>
                  </a:txBody>
                  <a:tcPr marL="0" marR="0" marT="27000" marB="0" vert="vert270" anchor="ctr">
                    <a:solidFill>
                      <a:schemeClr val="bg1"/>
                    </a:solidFill>
                  </a:tcPr>
                </a:tc>
                <a:tc>
                  <a:txBody>
                    <a:bodyPr/>
                    <a:lstStyle/>
                    <a:p>
                      <a:pPr algn="r" latinLnBrk="1"/>
                      <a:r>
                        <a:rPr lang="en-US" altLang="ko-KR" sz="700" dirty="0" smtClean="0">
                          <a:latin typeface="Arial" pitchFamily="34" charset="0"/>
                          <a:cs typeface="Arial" pitchFamily="34" charset="0"/>
                        </a:rPr>
                        <a:t>8</a:t>
                      </a:r>
                      <a:r>
                        <a:rPr lang="en-US" altLang="ko-KR" sz="700" baseline="30000" dirty="0" smtClean="0">
                          <a:latin typeface="Arial" pitchFamily="34" charset="0"/>
                          <a:cs typeface="Arial" pitchFamily="34" charset="0"/>
                        </a:rPr>
                        <a:t>th</a:t>
                      </a:r>
                      <a:endParaRPr lang="ko-KR" altLang="en-US" sz="700" dirty="0">
                        <a:latin typeface="Arial" pitchFamily="34" charset="0"/>
                        <a:cs typeface="Arial" pitchFamily="34" charset="0"/>
                      </a:endParaRPr>
                    </a:p>
                  </a:txBody>
                  <a:tcPr marL="0" marR="0" marT="27000" marB="0" vert="vert270" anchor="ctr">
                    <a:solidFill>
                      <a:schemeClr val="bg1"/>
                    </a:solidFill>
                  </a:tcPr>
                </a:tc>
                <a:tc>
                  <a:txBody>
                    <a:bodyPr/>
                    <a:lstStyle/>
                    <a:p>
                      <a:pPr algn="r" latinLnBrk="1"/>
                      <a:r>
                        <a:rPr lang="en-US" altLang="ko-KR" sz="700" dirty="0" smtClean="0">
                          <a:latin typeface="Arial" pitchFamily="34" charset="0"/>
                          <a:cs typeface="Arial" pitchFamily="34" charset="0"/>
                        </a:rPr>
                        <a:t>9</a:t>
                      </a:r>
                      <a:r>
                        <a:rPr lang="en-US" altLang="ko-KR" sz="700" baseline="30000" dirty="0" smtClean="0">
                          <a:latin typeface="Arial" pitchFamily="34" charset="0"/>
                          <a:cs typeface="Arial" pitchFamily="34" charset="0"/>
                        </a:rPr>
                        <a:t>th</a:t>
                      </a:r>
                      <a:endParaRPr lang="ko-KR" altLang="en-US" sz="700" dirty="0">
                        <a:latin typeface="Arial" pitchFamily="34" charset="0"/>
                        <a:cs typeface="Arial" pitchFamily="34" charset="0"/>
                      </a:endParaRPr>
                    </a:p>
                  </a:txBody>
                  <a:tcPr marL="0" marR="0" marT="27000" marB="0" vert="vert270" anchor="ctr">
                    <a:solidFill>
                      <a:schemeClr val="bg1"/>
                    </a:solidFill>
                  </a:tcPr>
                </a:tc>
                <a:tc>
                  <a:txBody>
                    <a:bodyPr/>
                    <a:lstStyle/>
                    <a:p>
                      <a:pPr algn="r" latinLnBrk="1"/>
                      <a:r>
                        <a:rPr lang="en-US" altLang="ko-KR" sz="700" dirty="0" smtClean="0">
                          <a:latin typeface="Arial" pitchFamily="34" charset="0"/>
                          <a:cs typeface="Arial" pitchFamily="34" charset="0"/>
                        </a:rPr>
                        <a:t>10</a:t>
                      </a:r>
                      <a:r>
                        <a:rPr lang="en-US" altLang="ko-KR" sz="700" baseline="30000" dirty="0" smtClean="0">
                          <a:latin typeface="Arial" pitchFamily="34" charset="0"/>
                          <a:cs typeface="Arial" pitchFamily="34" charset="0"/>
                        </a:rPr>
                        <a:t>th</a:t>
                      </a:r>
                      <a:endParaRPr lang="ko-KR" altLang="en-US" sz="700" dirty="0">
                        <a:latin typeface="Arial" pitchFamily="34" charset="0"/>
                        <a:cs typeface="Arial" pitchFamily="34" charset="0"/>
                      </a:endParaRPr>
                    </a:p>
                  </a:txBody>
                  <a:tcPr marL="0" marR="0" marT="27000" marB="0" vert="vert270" anchor="ctr">
                    <a:solidFill>
                      <a:schemeClr val="bg1"/>
                    </a:solidFill>
                  </a:tcPr>
                </a:tc>
              </a:tr>
            </a:tbl>
          </a:graphicData>
        </a:graphic>
      </p:graphicFrame>
      <p:sp>
        <p:nvSpPr>
          <p:cNvPr id="3" name="TextBox 2"/>
          <p:cNvSpPr txBox="1"/>
          <p:nvPr/>
        </p:nvSpPr>
        <p:spPr>
          <a:xfrm>
            <a:off x="-27384" y="927771"/>
            <a:ext cx="2610010" cy="369332"/>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(A)</a:t>
            </a:r>
            <a:r>
              <a:rPr lang="en-US" sz="1100" b="1" dirty="0" smtClean="0">
                <a:latin typeface="Arial" panose="020B0604020202020204" pitchFamily="34" charset="0"/>
                <a:cs typeface="Arial" panose="020B0604020202020204" pitchFamily="34" charset="0"/>
              </a:rPr>
              <a:t>                               H1-hesc</a:t>
            </a:r>
            <a:endParaRPr lang="en-US" sz="1100" b="1" dirty="0">
              <a:latin typeface="Arial" panose="020B0604020202020204" pitchFamily="34" charset="0"/>
              <a:cs typeface="Arial" panose="020B0604020202020204" pitchFamily="34" charset="0"/>
            </a:endParaRPr>
          </a:p>
        </p:txBody>
      </p:sp>
      <p:sp>
        <p:nvSpPr>
          <p:cNvPr id="138" name="TextBox 137"/>
          <p:cNvSpPr txBox="1"/>
          <p:nvPr/>
        </p:nvSpPr>
        <p:spPr>
          <a:xfrm>
            <a:off x="3521004" y="927771"/>
            <a:ext cx="2610010" cy="369332"/>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(B)                   </a:t>
            </a:r>
            <a:r>
              <a:rPr lang="en-US" sz="1100" b="1" dirty="0" smtClean="0">
                <a:latin typeface="Arial" panose="020B0604020202020204" pitchFamily="34" charset="0"/>
                <a:cs typeface="Arial" panose="020B0604020202020204" pitchFamily="34" charset="0"/>
              </a:rPr>
              <a:t> K562</a:t>
            </a:r>
            <a:endParaRPr lang="en-US" sz="1100" b="1" dirty="0">
              <a:latin typeface="Arial" panose="020B0604020202020204" pitchFamily="34" charset="0"/>
              <a:cs typeface="Arial" panose="020B0604020202020204" pitchFamily="34" charset="0"/>
            </a:endParaRPr>
          </a:p>
        </p:txBody>
      </p:sp>
      <p:sp>
        <p:nvSpPr>
          <p:cNvPr id="2" name="직사각형 1"/>
          <p:cNvSpPr/>
          <p:nvPr/>
        </p:nvSpPr>
        <p:spPr>
          <a:xfrm>
            <a:off x="314519" y="5386914"/>
            <a:ext cx="6348093" cy="1169551"/>
          </a:xfrm>
          <a:prstGeom prst="rect">
            <a:avLst/>
          </a:prstGeom>
        </p:spPr>
        <p:txBody>
          <a:bodyPr wrap="square">
            <a:spAutoFit/>
          </a:bodyPr>
          <a:lstStyle/>
          <a:p>
            <a:r>
              <a:rPr lang="en-US" sz="1400" b="1" dirty="0">
                <a:latin typeface="Times New Roman" panose="02020603050405020304" pitchFamily="18" charset="0"/>
                <a:ea typeface="맑은 고딕" panose="020B0503020000020004" pitchFamily="50" charset="-127"/>
              </a:rPr>
              <a:t>Figure S2</a:t>
            </a:r>
            <a:r>
              <a:rPr lang="en-US" sz="1400" dirty="0">
                <a:latin typeface="Times New Roman" panose="02020603050405020304" pitchFamily="18" charset="0"/>
                <a:ea typeface="맑은 고딕" panose="020B0503020000020004" pitchFamily="50" charset="-127"/>
              </a:rPr>
              <a:t>. Proportions of regulatory chromatin marks in intron ordinal groups in H1-hESC and K562. Please refer to the legends of Figure S2. (A) Comparison of the proportions of the chromatin marks among different ordinal positions of introns in H1-hESC cell line, and (B) Comparison of the proportions of the chromatin marks among different ordinal positions of introns in K562 cell line. </a:t>
            </a:r>
            <a:endParaRPr lang="en-US" sz="1400" dirty="0"/>
          </a:p>
        </p:txBody>
      </p:sp>
    </p:spTree>
    <p:extLst>
      <p:ext uri="{BB962C8B-B14F-4D97-AF65-F5344CB8AC3E}">
        <p14:creationId xmlns:p14="http://schemas.microsoft.com/office/powerpoint/2010/main" val="14747499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그림 6"/>
          <p:cNvPicPr>
            <a:picLocks noChangeAspect="1"/>
          </p:cNvPicPr>
          <p:nvPr/>
        </p:nvPicPr>
        <p:blipFill>
          <a:blip r:embed="rId2"/>
          <a:stretch>
            <a:fillRect/>
          </a:stretch>
        </p:blipFill>
        <p:spPr>
          <a:xfrm>
            <a:off x="294770" y="1357497"/>
            <a:ext cx="2869669" cy="3524400"/>
          </a:xfrm>
          <a:prstGeom prst="rect">
            <a:avLst/>
          </a:prstGeom>
        </p:spPr>
      </p:pic>
      <p:sp>
        <p:nvSpPr>
          <p:cNvPr id="139" name="TextBox 138"/>
          <p:cNvSpPr txBox="1"/>
          <p:nvPr/>
        </p:nvSpPr>
        <p:spPr>
          <a:xfrm>
            <a:off x="4372" y="327"/>
            <a:ext cx="6858000" cy="204501"/>
          </a:xfrm>
          <a:prstGeom prst="rect">
            <a:avLst/>
          </a:prstGeom>
          <a:solidFill>
            <a:schemeClr val="accent1">
              <a:lumMod val="60000"/>
              <a:lumOff val="40000"/>
            </a:schemeClr>
          </a:solidFill>
        </p:spPr>
        <p:txBody>
          <a:bodyPr wrap="none" rtlCol="0" anchor="ctr" anchorCtr="0">
            <a:noAutofit/>
          </a:bodyPr>
          <a:lstStyle/>
          <a:p>
            <a:pPr marL="257175" indent="-257175"/>
            <a:r>
              <a:rPr lang="en-US" altLang="ko-KR" sz="1400" b="1" dirty="0">
                <a:solidFill>
                  <a:schemeClr val="tx1">
                    <a:lumMod val="85000"/>
                    <a:lumOff val="15000"/>
                  </a:schemeClr>
                </a:solidFill>
                <a:latin typeface="Arial" pitchFamily="34" charset="0"/>
                <a:cs typeface="Arial" pitchFamily="34" charset="0"/>
              </a:rPr>
              <a:t>Supplementary Figure </a:t>
            </a:r>
            <a:r>
              <a:rPr lang="en-US" altLang="ko-KR" sz="1400" b="1" dirty="0" smtClean="0">
                <a:solidFill>
                  <a:schemeClr val="tx1">
                    <a:lumMod val="85000"/>
                    <a:lumOff val="15000"/>
                  </a:schemeClr>
                </a:solidFill>
                <a:latin typeface="Arial" pitchFamily="34" charset="0"/>
                <a:cs typeface="Arial" pitchFamily="34" charset="0"/>
              </a:rPr>
              <a:t>3</a:t>
            </a:r>
            <a:endParaRPr lang="ko-KR" altLang="en-US" sz="1400" b="1" dirty="0">
              <a:solidFill>
                <a:schemeClr val="tx1">
                  <a:lumMod val="85000"/>
                  <a:lumOff val="15000"/>
                </a:schemeClr>
              </a:solidFill>
              <a:latin typeface="Arial" pitchFamily="34" charset="0"/>
              <a:cs typeface="Arial" pitchFamily="34" charset="0"/>
            </a:endParaRPr>
          </a:p>
        </p:txBody>
      </p:sp>
      <p:graphicFrame>
        <p:nvGraphicFramePr>
          <p:cNvPr id="141" name="표 140"/>
          <p:cNvGraphicFramePr>
            <a:graphicFrameLocks noGrp="1"/>
          </p:cNvGraphicFramePr>
          <p:nvPr>
            <p:extLst>
              <p:ext uri="{D42A27DB-BD31-4B8C-83A1-F6EECF244321}">
                <p14:modId xmlns:p14="http://schemas.microsoft.com/office/powerpoint/2010/main" val="857456577"/>
              </p:ext>
            </p:extLst>
          </p:nvPr>
        </p:nvGraphicFramePr>
        <p:xfrm>
          <a:off x="483022" y="1353318"/>
          <a:ext cx="1218725" cy="3522758"/>
        </p:xfrm>
        <a:graphic>
          <a:graphicData uri="http://schemas.openxmlformats.org/drawingml/2006/table">
            <a:tbl>
              <a:tblPr firstRow="1" bandRow="1">
                <a:tableStyleId>{2D5ABB26-0587-4C30-8999-92F81FD0307C}</a:tableStyleId>
              </a:tblPr>
              <a:tblGrid>
                <a:gridCol w="1218725"/>
              </a:tblGrid>
              <a:tr h="1146074">
                <a:tc>
                  <a:txBody>
                    <a:bodyPr/>
                    <a:lstStyle/>
                    <a:p>
                      <a:pPr algn="ctr"/>
                      <a:r>
                        <a:rPr lang="en-US" sz="900" b="1" dirty="0" smtClean="0">
                          <a:latin typeface="Arial" panose="020B0604020202020204" pitchFamily="34" charset="0"/>
                          <a:cs typeface="Arial" panose="020B0604020202020204" pitchFamily="34" charset="0"/>
                        </a:rPr>
                        <a:t>DHS</a:t>
                      </a: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marL="0" marR="0" indent="0" algn="r" defTabSz="914400" rtl="0" eaLnBrk="1" fontAlgn="auto" latinLnBrk="1" hangingPunct="1">
                        <a:lnSpc>
                          <a:spcPct val="100000"/>
                        </a:lnSpc>
                        <a:spcBef>
                          <a:spcPts val="0"/>
                        </a:spcBef>
                        <a:spcAft>
                          <a:spcPts val="0"/>
                        </a:spcAft>
                        <a:buClrTx/>
                        <a:buSzTx/>
                        <a:buFontTx/>
                        <a:buNone/>
                        <a:tabLst/>
                        <a:defRPr/>
                      </a:pPr>
                      <a:r>
                        <a:rPr lang="el-GR" altLang="ko-KR" sz="800" b="1" dirty="0" smtClean="0">
                          <a:solidFill>
                            <a:schemeClr val="tx1"/>
                          </a:solidFill>
                        </a:rPr>
                        <a:t>τ</a:t>
                      </a:r>
                      <a:r>
                        <a:rPr lang="en-US" altLang="ko-KR" sz="800" b="1" dirty="0" smtClean="0">
                          <a:solidFill>
                            <a:schemeClr val="tx1"/>
                          </a:solidFill>
                        </a:rPr>
                        <a:t> = 0.27 (</a:t>
                      </a:r>
                      <a:r>
                        <a:rPr lang="en-US" altLang="ko-KR" sz="800" b="1" i="1" dirty="0" smtClean="0">
                          <a:solidFill>
                            <a:schemeClr val="tx1"/>
                          </a:solidFill>
                        </a:rPr>
                        <a:t>p</a:t>
                      </a:r>
                      <a:r>
                        <a:rPr lang="en-US" altLang="ko-KR" sz="800" b="1" dirty="0" smtClean="0">
                          <a:solidFill>
                            <a:schemeClr val="tx1"/>
                          </a:solidFill>
                        </a:rPr>
                        <a:t>=0.00)</a:t>
                      </a:r>
                      <a:endParaRPr lang="en-US" sz="900" b="1" dirty="0">
                        <a:latin typeface="Arial" panose="020B0604020202020204" pitchFamily="34" charset="0"/>
                        <a:cs typeface="Arial" panose="020B0604020202020204" pitchFamily="34" charset="0"/>
                      </a:endParaRPr>
                    </a:p>
                  </a:txBody>
                  <a:tcPr/>
                </a:tc>
              </a:tr>
              <a:tr h="1188342">
                <a:tc>
                  <a:txBody>
                    <a:bodyPr/>
                    <a:lstStyle/>
                    <a:p>
                      <a:pPr algn="ctr"/>
                      <a:r>
                        <a:rPr lang="en-US" sz="900" b="1" dirty="0" smtClean="0">
                          <a:latin typeface="Arial" panose="020B0604020202020204" pitchFamily="34" charset="0"/>
                          <a:cs typeface="Arial" panose="020B0604020202020204" pitchFamily="34" charset="0"/>
                        </a:rPr>
                        <a:t>H3K4me1</a:t>
                      </a: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900" b="1" dirty="0" smtClean="0">
                        <a:solidFill>
                          <a:schemeClr val="tx1"/>
                        </a:solidFill>
                      </a:endParaRPr>
                    </a:p>
                    <a:p>
                      <a:pPr marL="0" marR="0" indent="0" algn="r" defTabSz="914400" rtl="0" eaLnBrk="1" fontAlgn="auto" latinLnBrk="1" hangingPunct="1">
                        <a:lnSpc>
                          <a:spcPct val="100000"/>
                        </a:lnSpc>
                        <a:spcBef>
                          <a:spcPts val="0"/>
                        </a:spcBef>
                        <a:spcAft>
                          <a:spcPts val="0"/>
                        </a:spcAft>
                        <a:buClrTx/>
                        <a:buSzTx/>
                        <a:buFontTx/>
                        <a:buNone/>
                        <a:tabLst/>
                        <a:defRPr/>
                      </a:pPr>
                      <a:r>
                        <a:rPr lang="el-GR" altLang="ko-KR" sz="800" b="1" dirty="0" smtClean="0">
                          <a:solidFill>
                            <a:schemeClr val="tx1"/>
                          </a:solidFill>
                        </a:rPr>
                        <a:t>τ</a:t>
                      </a:r>
                      <a:r>
                        <a:rPr lang="en-US" altLang="ko-KR" sz="800" b="1" dirty="0" smtClean="0">
                          <a:solidFill>
                            <a:schemeClr val="tx1"/>
                          </a:solidFill>
                        </a:rPr>
                        <a:t> = 0.23 (</a:t>
                      </a:r>
                      <a:r>
                        <a:rPr lang="en-US" altLang="ko-KR" sz="800" b="1" i="1" dirty="0" smtClean="0">
                          <a:solidFill>
                            <a:schemeClr val="tx1"/>
                          </a:solidFill>
                        </a:rPr>
                        <a:t>p</a:t>
                      </a:r>
                      <a:r>
                        <a:rPr lang="en-US" altLang="ko-KR" sz="800" b="1" dirty="0" smtClean="0">
                          <a:solidFill>
                            <a:schemeClr val="tx1"/>
                          </a:solidFill>
                        </a:rPr>
                        <a:t>=0.00)</a:t>
                      </a:r>
                      <a:endParaRPr lang="en-US" sz="800" b="1" dirty="0">
                        <a:latin typeface="Arial" panose="020B0604020202020204" pitchFamily="34" charset="0"/>
                        <a:cs typeface="Arial" panose="020B0604020202020204" pitchFamily="34" charset="0"/>
                      </a:endParaRPr>
                    </a:p>
                  </a:txBody>
                  <a:tcPr/>
                </a:tc>
              </a:tr>
              <a:tr h="1188342">
                <a:tc>
                  <a:txBody>
                    <a:bodyPr/>
                    <a:lstStyle/>
                    <a:p>
                      <a:pPr algn="ctr"/>
                      <a:r>
                        <a:rPr lang="en-US" sz="900" b="1" dirty="0" smtClean="0">
                          <a:latin typeface="Arial" panose="020B0604020202020204" pitchFamily="34" charset="0"/>
                          <a:cs typeface="Arial" panose="020B0604020202020204" pitchFamily="34" charset="0"/>
                        </a:rPr>
                        <a:t>CTCF</a:t>
                      </a: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900" b="0" dirty="0" smtClean="0">
                        <a:solidFill>
                          <a:schemeClr val="tx1"/>
                        </a:solidFill>
                      </a:endParaRPr>
                    </a:p>
                    <a:p>
                      <a:pPr marL="0" marR="0" indent="0" algn="r" defTabSz="914400" rtl="0" eaLnBrk="1" fontAlgn="auto" latinLnBrk="1" hangingPunct="1">
                        <a:lnSpc>
                          <a:spcPct val="100000"/>
                        </a:lnSpc>
                        <a:spcBef>
                          <a:spcPts val="0"/>
                        </a:spcBef>
                        <a:spcAft>
                          <a:spcPts val="0"/>
                        </a:spcAft>
                        <a:buClrTx/>
                        <a:buSzTx/>
                        <a:buFontTx/>
                        <a:buNone/>
                        <a:tabLst/>
                        <a:defRPr/>
                      </a:pPr>
                      <a:r>
                        <a:rPr lang="el-GR" altLang="ko-KR" sz="800" b="1" dirty="0" smtClean="0">
                          <a:solidFill>
                            <a:schemeClr val="tx1"/>
                          </a:solidFill>
                        </a:rPr>
                        <a:t>τ</a:t>
                      </a:r>
                      <a:r>
                        <a:rPr lang="en-US" altLang="ko-KR" sz="800" b="1" dirty="0" smtClean="0">
                          <a:solidFill>
                            <a:schemeClr val="tx1"/>
                          </a:solidFill>
                        </a:rPr>
                        <a:t> = 0.12 (</a:t>
                      </a:r>
                      <a:r>
                        <a:rPr lang="en-US" altLang="ko-KR" sz="800" b="1" i="1" dirty="0" smtClean="0">
                          <a:solidFill>
                            <a:schemeClr val="tx1"/>
                          </a:solidFill>
                        </a:rPr>
                        <a:t>p</a:t>
                      </a:r>
                      <a:r>
                        <a:rPr lang="en-US" altLang="ko-KR" sz="800" b="1" dirty="0" smtClean="0">
                          <a:solidFill>
                            <a:schemeClr val="tx1"/>
                          </a:solidFill>
                        </a:rPr>
                        <a:t>=0.00)</a:t>
                      </a:r>
                      <a:endParaRPr lang="en-US" sz="800" b="1" dirty="0">
                        <a:latin typeface="Arial" panose="020B0604020202020204" pitchFamily="34" charset="0"/>
                        <a:cs typeface="Arial" panose="020B0604020202020204" pitchFamily="34" charset="0"/>
                      </a:endParaRPr>
                    </a:p>
                  </a:txBody>
                  <a:tcPr/>
                </a:tc>
              </a:tr>
            </a:tbl>
          </a:graphicData>
        </a:graphic>
      </p:graphicFrame>
      <p:graphicFrame>
        <p:nvGraphicFramePr>
          <p:cNvPr id="142" name="표 141"/>
          <p:cNvGraphicFramePr>
            <a:graphicFrameLocks noGrp="1"/>
          </p:cNvGraphicFramePr>
          <p:nvPr>
            <p:extLst>
              <p:ext uri="{D42A27DB-BD31-4B8C-83A1-F6EECF244321}">
                <p14:modId xmlns:p14="http://schemas.microsoft.com/office/powerpoint/2010/main" val="470046596"/>
              </p:ext>
            </p:extLst>
          </p:nvPr>
        </p:nvGraphicFramePr>
        <p:xfrm>
          <a:off x="211460" y="2342255"/>
          <a:ext cx="330144" cy="1544808"/>
        </p:xfrm>
        <a:graphic>
          <a:graphicData uri="http://schemas.openxmlformats.org/drawingml/2006/table">
            <a:tbl>
              <a:tblPr firstRow="1" bandRow="1">
                <a:tableStyleId>{2D5ABB26-0587-4C30-8999-92F81FD0307C}</a:tableStyleId>
              </a:tblPr>
              <a:tblGrid>
                <a:gridCol w="330144"/>
              </a:tblGrid>
              <a:tr h="514936">
                <a:tc>
                  <a:txBody>
                    <a:bodyPr/>
                    <a:lstStyle/>
                    <a:p>
                      <a:pPr algn="r" latinLnBrk="1"/>
                      <a:r>
                        <a:rPr lang="en-US" altLang="ko-KR" sz="800" dirty="0" smtClean="0">
                          <a:latin typeface="Arial" panose="020B0604020202020204" pitchFamily="34" charset="0"/>
                          <a:cs typeface="Arial" panose="020B0604020202020204" pitchFamily="34" charset="0"/>
                        </a:rPr>
                        <a:t>100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4936">
                <a:tc>
                  <a:txBody>
                    <a:bodyPr/>
                    <a:lstStyle/>
                    <a:p>
                      <a:pPr algn="r" latinLnBrk="1"/>
                      <a:r>
                        <a:rPr lang="en-US" altLang="ko-KR" sz="800" dirty="0" smtClean="0">
                          <a:latin typeface="Arial" panose="020B0604020202020204" pitchFamily="34" charset="0"/>
                          <a:cs typeface="Arial" panose="020B0604020202020204" pitchFamily="34" charset="0"/>
                        </a:rPr>
                        <a:t>50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4936">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bl>
          </a:graphicData>
        </a:graphic>
      </p:graphicFrame>
      <p:graphicFrame>
        <p:nvGraphicFramePr>
          <p:cNvPr id="143" name="표 142"/>
          <p:cNvGraphicFramePr>
            <a:graphicFrameLocks noGrp="1"/>
          </p:cNvGraphicFramePr>
          <p:nvPr>
            <p:extLst>
              <p:ext uri="{D42A27DB-BD31-4B8C-83A1-F6EECF244321}">
                <p14:modId xmlns:p14="http://schemas.microsoft.com/office/powerpoint/2010/main" val="1750350435"/>
              </p:ext>
            </p:extLst>
          </p:nvPr>
        </p:nvGraphicFramePr>
        <p:xfrm>
          <a:off x="1645280" y="2321539"/>
          <a:ext cx="330144" cy="1584576"/>
        </p:xfrm>
        <a:graphic>
          <a:graphicData uri="http://schemas.openxmlformats.org/drawingml/2006/table">
            <a:tbl>
              <a:tblPr firstRow="1" bandRow="1">
                <a:tableStyleId>{2D5ABB26-0587-4C30-8999-92F81FD0307C}</a:tableStyleId>
              </a:tblPr>
              <a:tblGrid>
                <a:gridCol w="330144"/>
              </a:tblGrid>
              <a:tr h="528192">
                <a:tc>
                  <a:txBody>
                    <a:bodyPr/>
                    <a:lstStyle/>
                    <a:p>
                      <a:pPr algn="r" latinLnBrk="1"/>
                      <a:r>
                        <a:rPr lang="en-US" altLang="ko-KR" sz="800" dirty="0" smtClean="0">
                          <a:latin typeface="Arial" panose="020B0604020202020204" pitchFamily="34" charset="0"/>
                          <a:cs typeface="Arial" panose="020B0604020202020204" pitchFamily="34" charset="0"/>
                        </a:rPr>
                        <a:t>100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28192">
                <a:tc>
                  <a:txBody>
                    <a:bodyPr/>
                    <a:lstStyle/>
                    <a:p>
                      <a:pPr algn="r" latinLnBrk="1"/>
                      <a:r>
                        <a:rPr lang="en-US" altLang="ko-KR" sz="800" dirty="0" smtClean="0">
                          <a:latin typeface="Arial" panose="020B0604020202020204" pitchFamily="34" charset="0"/>
                          <a:cs typeface="Arial" panose="020B0604020202020204" pitchFamily="34" charset="0"/>
                        </a:rPr>
                        <a:t>50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28192">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bl>
          </a:graphicData>
        </a:graphic>
      </p:graphicFrame>
      <p:graphicFrame>
        <p:nvGraphicFramePr>
          <p:cNvPr id="144" name="표 143"/>
          <p:cNvGraphicFramePr>
            <a:graphicFrameLocks noGrp="1"/>
          </p:cNvGraphicFramePr>
          <p:nvPr>
            <p:extLst>
              <p:ext uri="{D42A27DB-BD31-4B8C-83A1-F6EECF244321}">
                <p14:modId xmlns:p14="http://schemas.microsoft.com/office/powerpoint/2010/main" val="2094482430"/>
              </p:ext>
            </p:extLst>
          </p:nvPr>
        </p:nvGraphicFramePr>
        <p:xfrm>
          <a:off x="1648789" y="3514370"/>
          <a:ext cx="330144" cy="1566495"/>
        </p:xfrm>
        <a:graphic>
          <a:graphicData uri="http://schemas.openxmlformats.org/drawingml/2006/table">
            <a:tbl>
              <a:tblPr firstRow="1" bandRow="1">
                <a:tableStyleId>{2D5ABB26-0587-4C30-8999-92F81FD0307C}</a:tableStyleId>
              </a:tblPr>
              <a:tblGrid>
                <a:gridCol w="330144"/>
              </a:tblGrid>
              <a:tr h="522165">
                <a:tc>
                  <a:txBody>
                    <a:bodyPr/>
                    <a:lstStyle/>
                    <a:p>
                      <a:pPr algn="r" latinLnBrk="1"/>
                      <a:r>
                        <a:rPr lang="en-US" altLang="ko-KR" sz="800" dirty="0" smtClean="0">
                          <a:latin typeface="Arial" panose="020B0604020202020204" pitchFamily="34" charset="0"/>
                          <a:cs typeface="Arial" panose="020B0604020202020204" pitchFamily="34" charset="0"/>
                        </a:rPr>
                        <a:t>100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22165">
                <a:tc>
                  <a:txBody>
                    <a:bodyPr/>
                    <a:lstStyle/>
                    <a:p>
                      <a:pPr algn="r" latinLnBrk="1"/>
                      <a:r>
                        <a:rPr lang="en-US" altLang="ko-KR" sz="800" dirty="0" smtClean="0">
                          <a:latin typeface="Arial" panose="020B0604020202020204" pitchFamily="34" charset="0"/>
                          <a:cs typeface="Arial" panose="020B0604020202020204" pitchFamily="34" charset="0"/>
                        </a:rPr>
                        <a:t>50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22165">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bl>
          </a:graphicData>
        </a:graphic>
      </p:graphicFrame>
      <p:graphicFrame>
        <p:nvGraphicFramePr>
          <p:cNvPr id="145" name="표 144"/>
          <p:cNvGraphicFramePr>
            <a:graphicFrameLocks noGrp="1"/>
          </p:cNvGraphicFramePr>
          <p:nvPr>
            <p:extLst>
              <p:ext uri="{D42A27DB-BD31-4B8C-83A1-F6EECF244321}">
                <p14:modId xmlns:p14="http://schemas.microsoft.com/office/powerpoint/2010/main" val="812816340"/>
              </p:ext>
            </p:extLst>
          </p:nvPr>
        </p:nvGraphicFramePr>
        <p:xfrm>
          <a:off x="219475" y="3518116"/>
          <a:ext cx="330144" cy="1550049"/>
        </p:xfrm>
        <a:graphic>
          <a:graphicData uri="http://schemas.openxmlformats.org/drawingml/2006/table">
            <a:tbl>
              <a:tblPr firstRow="1" bandRow="1">
                <a:tableStyleId>{2D5ABB26-0587-4C30-8999-92F81FD0307C}</a:tableStyleId>
              </a:tblPr>
              <a:tblGrid>
                <a:gridCol w="330144"/>
              </a:tblGrid>
              <a:tr h="516683">
                <a:tc>
                  <a:txBody>
                    <a:bodyPr/>
                    <a:lstStyle/>
                    <a:p>
                      <a:pPr algn="r" latinLnBrk="1"/>
                      <a:r>
                        <a:rPr lang="en-US" altLang="ko-KR" sz="800" dirty="0" smtClean="0">
                          <a:latin typeface="Arial" panose="020B0604020202020204" pitchFamily="34" charset="0"/>
                          <a:cs typeface="Arial" panose="020B0604020202020204" pitchFamily="34" charset="0"/>
                        </a:rPr>
                        <a:t>100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6683">
                <a:tc>
                  <a:txBody>
                    <a:bodyPr/>
                    <a:lstStyle/>
                    <a:p>
                      <a:pPr algn="r" latinLnBrk="1"/>
                      <a:r>
                        <a:rPr lang="en-US" altLang="ko-KR" sz="800" dirty="0" smtClean="0">
                          <a:latin typeface="Arial" panose="020B0604020202020204" pitchFamily="34" charset="0"/>
                          <a:cs typeface="Arial" panose="020B0604020202020204" pitchFamily="34" charset="0"/>
                        </a:rPr>
                        <a:t>50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6683">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bl>
          </a:graphicData>
        </a:graphic>
      </p:graphicFrame>
      <p:graphicFrame>
        <p:nvGraphicFramePr>
          <p:cNvPr id="146" name="표 145"/>
          <p:cNvGraphicFramePr>
            <a:graphicFrameLocks noGrp="1"/>
          </p:cNvGraphicFramePr>
          <p:nvPr>
            <p:extLst>
              <p:ext uri="{D42A27DB-BD31-4B8C-83A1-F6EECF244321}">
                <p14:modId xmlns:p14="http://schemas.microsoft.com/office/powerpoint/2010/main" val="3516534727"/>
              </p:ext>
            </p:extLst>
          </p:nvPr>
        </p:nvGraphicFramePr>
        <p:xfrm>
          <a:off x="211223" y="1173683"/>
          <a:ext cx="330144" cy="1547589"/>
        </p:xfrm>
        <a:graphic>
          <a:graphicData uri="http://schemas.openxmlformats.org/drawingml/2006/table">
            <a:tbl>
              <a:tblPr firstRow="1" bandRow="1">
                <a:tableStyleId>{2D5ABB26-0587-4C30-8999-92F81FD0307C}</a:tableStyleId>
              </a:tblPr>
              <a:tblGrid>
                <a:gridCol w="330144"/>
              </a:tblGrid>
              <a:tr h="515863">
                <a:tc>
                  <a:txBody>
                    <a:bodyPr/>
                    <a:lstStyle/>
                    <a:p>
                      <a:pPr algn="r" latinLnBrk="1"/>
                      <a:r>
                        <a:rPr lang="en-US" altLang="ko-KR" sz="800" dirty="0" smtClean="0">
                          <a:latin typeface="Arial" panose="020B0604020202020204" pitchFamily="34" charset="0"/>
                          <a:cs typeface="Arial" panose="020B0604020202020204" pitchFamily="34" charset="0"/>
                        </a:rPr>
                        <a:t>50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5863">
                <a:tc>
                  <a:txBody>
                    <a:bodyPr/>
                    <a:lstStyle/>
                    <a:p>
                      <a:pPr algn="r" latinLnBrk="1"/>
                      <a:r>
                        <a:rPr lang="en-US" altLang="ko-KR" sz="800" dirty="0" smtClean="0">
                          <a:latin typeface="Arial" panose="020B0604020202020204" pitchFamily="34" charset="0"/>
                          <a:cs typeface="Arial" panose="020B0604020202020204" pitchFamily="34" charset="0"/>
                        </a:rPr>
                        <a:t>25</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5863">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bl>
          </a:graphicData>
        </a:graphic>
      </p:graphicFrame>
      <p:graphicFrame>
        <p:nvGraphicFramePr>
          <p:cNvPr id="147" name="표 146"/>
          <p:cNvGraphicFramePr>
            <a:graphicFrameLocks noGrp="1"/>
          </p:cNvGraphicFramePr>
          <p:nvPr>
            <p:extLst>
              <p:ext uri="{D42A27DB-BD31-4B8C-83A1-F6EECF244321}">
                <p14:modId xmlns:p14="http://schemas.microsoft.com/office/powerpoint/2010/main" val="4072356709"/>
              </p:ext>
            </p:extLst>
          </p:nvPr>
        </p:nvGraphicFramePr>
        <p:xfrm>
          <a:off x="1642439" y="1165669"/>
          <a:ext cx="330144" cy="1549254"/>
        </p:xfrm>
        <a:graphic>
          <a:graphicData uri="http://schemas.openxmlformats.org/drawingml/2006/table">
            <a:tbl>
              <a:tblPr firstRow="1" bandRow="1">
                <a:tableStyleId>{2D5ABB26-0587-4C30-8999-92F81FD0307C}</a:tableStyleId>
              </a:tblPr>
              <a:tblGrid>
                <a:gridCol w="330144"/>
              </a:tblGrid>
              <a:tr h="516418">
                <a:tc>
                  <a:txBody>
                    <a:bodyPr/>
                    <a:lstStyle/>
                    <a:p>
                      <a:pPr algn="r" latinLnBrk="1"/>
                      <a:r>
                        <a:rPr lang="en-US" altLang="ko-KR" sz="800" dirty="0" smtClean="0">
                          <a:latin typeface="Arial" panose="020B0604020202020204" pitchFamily="34" charset="0"/>
                          <a:cs typeface="Arial" panose="020B0604020202020204" pitchFamily="34" charset="0"/>
                        </a:rPr>
                        <a:t>90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6418">
                <a:tc>
                  <a:txBody>
                    <a:bodyPr/>
                    <a:lstStyle/>
                    <a:p>
                      <a:pPr algn="r" latinLnBrk="1"/>
                      <a:r>
                        <a:rPr lang="en-US" altLang="ko-KR" sz="800" dirty="0" smtClean="0">
                          <a:latin typeface="Arial" panose="020B0604020202020204" pitchFamily="34" charset="0"/>
                          <a:cs typeface="Arial" panose="020B0604020202020204" pitchFamily="34" charset="0"/>
                        </a:rPr>
                        <a:t>45</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6418">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bl>
          </a:graphicData>
        </a:graphic>
      </p:graphicFrame>
      <p:graphicFrame>
        <p:nvGraphicFramePr>
          <p:cNvPr id="148" name="표 147"/>
          <p:cNvGraphicFramePr>
            <a:graphicFrameLocks noGrp="1"/>
          </p:cNvGraphicFramePr>
          <p:nvPr>
            <p:extLst>
              <p:ext uri="{D42A27DB-BD31-4B8C-83A1-F6EECF244321}">
                <p14:modId xmlns:p14="http://schemas.microsoft.com/office/powerpoint/2010/main" val="3242776152"/>
              </p:ext>
            </p:extLst>
          </p:nvPr>
        </p:nvGraphicFramePr>
        <p:xfrm>
          <a:off x="1946491" y="1353318"/>
          <a:ext cx="1213598" cy="3500460"/>
        </p:xfrm>
        <a:graphic>
          <a:graphicData uri="http://schemas.openxmlformats.org/drawingml/2006/table">
            <a:tbl>
              <a:tblPr firstRow="1" bandRow="1">
                <a:tableStyleId>{2D5ABB26-0587-4C30-8999-92F81FD0307C}</a:tableStyleId>
              </a:tblPr>
              <a:tblGrid>
                <a:gridCol w="1213598"/>
              </a:tblGrid>
              <a:tr h="1138820">
                <a:tc>
                  <a:txBody>
                    <a:bodyPr/>
                    <a:lstStyle/>
                    <a:p>
                      <a:pPr algn="ctr"/>
                      <a:r>
                        <a:rPr lang="en-US" sz="900" b="1" dirty="0" smtClean="0">
                          <a:latin typeface="Arial" panose="020B0604020202020204" pitchFamily="34" charset="0"/>
                          <a:cs typeface="Arial" panose="020B0604020202020204" pitchFamily="34" charset="0"/>
                        </a:rPr>
                        <a:t>TFBS</a:t>
                      </a: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900" b="1" dirty="0" smtClean="0">
                        <a:solidFill>
                          <a:schemeClr val="tx1"/>
                        </a:solidFill>
                      </a:endParaRPr>
                    </a:p>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900" b="1" dirty="0" smtClean="0">
                        <a:solidFill>
                          <a:schemeClr val="tx1"/>
                        </a:solidFill>
                      </a:endParaRPr>
                    </a:p>
                    <a:p>
                      <a:pPr marL="0" marR="0" indent="0" algn="r" defTabSz="914400" rtl="0" eaLnBrk="1" fontAlgn="auto" latinLnBrk="1" hangingPunct="1">
                        <a:lnSpc>
                          <a:spcPct val="100000"/>
                        </a:lnSpc>
                        <a:spcBef>
                          <a:spcPts val="0"/>
                        </a:spcBef>
                        <a:spcAft>
                          <a:spcPts val="0"/>
                        </a:spcAft>
                        <a:buClrTx/>
                        <a:buSzTx/>
                        <a:buFontTx/>
                        <a:buNone/>
                        <a:tabLst/>
                        <a:defRPr/>
                      </a:pPr>
                      <a:r>
                        <a:rPr lang="el-GR" altLang="ko-KR" sz="800" b="1" dirty="0" smtClean="0">
                          <a:solidFill>
                            <a:schemeClr val="tx1"/>
                          </a:solidFill>
                        </a:rPr>
                        <a:t>τ</a:t>
                      </a:r>
                      <a:r>
                        <a:rPr lang="en-US" altLang="ko-KR" sz="800" b="1" dirty="0" smtClean="0">
                          <a:solidFill>
                            <a:schemeClr val="tx1"/>
                          </a:solidFill>
                        </a:rPr>
                        <a:t> = 0.30 (</a:t>
                      </a:r>
                      <a:r>
                        <a:rPr lang="en-US" altLang="ko-KR" sz="800" b="1" i="1" dirty="0" smtClean="0">
                          <a:solidFill>
                            <a:schemeClr val="tx1"/>
                          </a:solidFill>
                        </a:rPr>
                        <a:t>p</a:t>
                      </a:r>
                      <a:r>
                        <a:rPr lang="en-US" altLang="ko-KR" sz="800" b="1" dirty="0" smtClean="0">
                          <a:solidFill>
                            <a:schemeClr val="tx1"/>
                          </a:solidFill>
                        </a:rPr>
                        <a:t>=0.00)</a:t>
                      </a:r>
                      <a:endParaRPr lang="en-US" sz="800" b="1" dirty="0">
                        <a:latin typeface="Arial" panose="020B0604020202020204" pitchFamily="34" charset="0"/>
                        <a:cs typeface="Arial" panose="020B0604020202020204" pitchFamily="34" charset="0"/>
                      </a:endParaRPr>
                    </a:p>
                  </a:txBody>
                  <a:tcPr/>
                </a:tc>
              </a:tr>
              <a:tr h="1180820">
                <a:tc>
                  <a:txBody>
                    <a:bodyPr/>
                    <a:lstStyle/>
                    <a:p>
                      <a:pPr algn="ctr"/>
                      <a:r>
                        <a:rPr lang="en-US" sz="900" b="1" dirty="0" smtClean="0">
                          <a:latin typeface="Arial" panose="020B0604020202020204" pitchFamily="34" charset="0"/>
                          <a:cs typeface="Arial" panose="020B0604020202020204" pitchFamily="34" charset="0"/>
                        </a:rPr>
                        <a:t>H3K4me3</a:t>
                      </a: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marL="0" marR="0" indent="0" algn="r" defTabSz="914400" rtl="0" eaLnBrk="1" fontAlgn="auto" latinLnBrk="1" hangingPunct="1">
                        <a:lnSpc>
                          <a:spcPct val="100000"/>
                        </a:lnSpc>
                        <a:spcBef>
                          <a:spcPts val="0"/>
                        </a:spcBef>
                        <a:spcAft>
                          <a:spcPts val="0"/>
                        </a:spcAft>
                        <a:buClrTx/>
                        <a:buSzTx/>
                        <a:buFontTx/>
                        <a:buNone/>
                        <a:tabLst/>
                        <a:defRPr/>
                      </a:pPr>
                      <a:r>
                        <a:rPr lang="el-GR" altLang="ko-KR" sz="800" b="1" dirty="0" smtClean="0">
                          <a:solidFill>
                            <a:schemeClr val="tx1"/>
                          </a:solidFill>
                        </a:rPr>
                        <a:t>τ</a:t>
                      </a:r>
                      <a:r>
                        <a:rPr lang="en-US" altLang="ko-KR" sz="800" b="1" dirty="0" smtClean="0">
                          <a:solidFill>
                            <a:schemeClr val="tx1"/>
                          </a:solidFill>
                        </a:rPr>
                        <a:t> = 0.16 (</a:t>
                      </a:r>
                      <a:r>
                        <a:rPr lang="en-US" altLang="ko-KR" sz="800" b="1" i="1" dirty="0" smtClean="0">
                          <a:solidFill>
                            <a:schemeClr val="tx1"/>
                          </a:solidFill>
                        </a:rPr>
                        <a:t>p</a:t>
                      </a:r>
                      <a:r>
                        <a:rPr lang="en-US" altLang="ko-KR" sz="800" b="1" dirty="0" smtClean="0">
                          <a:solidFill>
                            <a:schemeClr val="tx1"/>
                          </a:solidFill>
                        </a:rPr>
                        <a:t>=0.00)</a:t>
                      </a:r>
                      <a:endParaRPr lang="en-US" sz="900" b="1" dirty="0">
                        <a:latin typeface="Arial" panose="020B0604020202020204" pitchFamily="34" charset="0"/>
                        <a:cs typeface="Arial" panose="020B0604020202020204" pitchFamily="34" charset="0"/>
                      </a:endParaRPr>
                    </a:p>
                  </a:txBody>
                  <a:tcPr/>
                </a:tc>
              </a:tr>
              <a:tr h="1180820">
                <a:tc>
                  <a:txBody>
                    <a:bodyPr/>
                    <a:lstStyle/>
                    <a:p>
                      <a:pPr algn="ctr"/>
                      <a:r>
                        <a:rPr lang="en-US" sz="900" b="1" dirty="0" smtClean="0">
                          <a:latin typeface="Arial" panose="020B0604020202020204" pitchFamily="34" charset="0"/>
                          <a:cs typeface="Arial" panose="020B0604020202020204" pitchFamily="34" charset="0"/>
                        </a:rPr>
                        <a:t>H3K9me3</a:t>
                      </a: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marL="0" marR="0" indent="0" algn="r" defTabSz="914400" rtl="0" eaLnBrk="1" fontAlgn="auto" latinLnBrk="1" hangingPunct="1">
                        <a:lnSpc>
                          <a:spcPct val="100000"/>
                        </a:lnSpc>
                        <a:spcBef>
                          <a:spcPts val="0"/>
                        </a:spcBef>
                        <a:spcAft>
                          <a:spcPts val="0"/>
                        </a:spcAft>
                        <a:buClrTx/>
                        <a:buSzTx/>
                        <a:buFontTx/>
                        <a:buNone/>
                        <a:tabLst/>
                        <a:defRPr/>
                      </a:pPr>
                      <a:r>
                        <a:rPr lang="el-GR" altLang="ko-KR" sz="800" b="0" dirty="0" smtClean="0">
                          <a:solidFill>
                            <a:schemeClr val="tx1"/>
                          </a:solidFill>
                        </a:rPr>
                        <a:t>τ</a:t>
                      </a:r>
                      <a:r>
                        <a:rPr lang="en-US" altLang="ko-KR" sz="800" b="0" dirty="0" smtClean="0">
                          <a:solidFill>
                            <a:schemeClr val="tx1"/>
                          </a:solidFill>
                        </a:rPr>
                        <a:t> = -0.07 (p=0.11)</a:t>
                      </a:r>
                      <a:endParaRPr lang="en-US" sz="800" b="1" dirty="0">
                        <a:latin typeface="Arial" panose="020B0604020202020204" pitchFamily="34" charset="0"/>
                        <a:cs typeface="Arial" panose="020B0604020202020204" pitchFamily="34" charset="0"/>
                      </a:endParaRPr>
                    </a:p>
                  </a:txBody>
                  <a:tcPr/>
                </a:tc>
              </a:tr>
            </a:tbl>
          </a:graphicData>
        </a:graphic>
      </p:graphicFrame>
      <p:graphicFrame>
        <p:nvGraphicFramePr>
          <p:cNvPr id="149" name="표 148"/>
          <p:cNvGraphicFramePr>
            <a:graphicFrameLocks noGrp="1"/>
          </p:cNvGraphicFramePr>
          <p:nvPr>
            <p:extLst>
              <p:ext uri="{D42A27DB-BD31-4B8C-83A1-F6EECF244321}">
                <p14:modId xmlns:p14="http://schemas.microsoft.com/office/powerpoint/2010/main" val="377787351"/>
              </p:ext>
            </p:extLst>
          </p:nvPr>
        </p:nvGraphicFramePr>
        <p:xfrm>
          <a:off x="275942" y="4850375"/>
          <a:ext cx="1666599" cy="283659"/>
        </p:xfrm>
        <a:graphic>
          <a:graphicData uri="http://schemas.openxmlformats.org/drawingml/2006/table">
            <a:tbl>
              <a:tblPr firstRow="1" bandRow="1">
                <a:tableStyleId>{2D5ABB26-0587-4C30-8999-92F81FD0307C}</a:tableStyleId>
              </a:tblPr>
              <a:tblGrid>
                <a:gridCol w="555533"/>
                <a:gridCol w="555533"/>
                <a:gridCol w="555533"/>
              </a:tblGrid>
              <a:tr h="283659">
                <a:tc>
                  <a:txBody>
                    <a:bodyPr/>
                    <a:lstStyle/>
                    <a:p>
                      <a:pPr algn="ct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tc>
                <a:tc>
                  <a:txBody>
                    <a:bodyPr/>
                    <a:lstStyle/>
                    <a:p>
                      <a:pPr algn="ctr" latinLnBrk="1"/>
                      <a:r>
                        <a:rPr lang="en-US" altLang="ko-KR" sz="800" dirty="0" smtClean="0">
                          <a:latin typeface="Arial" panose="020B0604020202020204" pitchFamily="34" charset="0"/>
                          <a:cs typeface="Arial" panose="020B0604020202020204" pitchFamily="34" charset="0"/>
                        </a:rPr>
                        <a:t>50</a:t>
                      </a:r>
                      <a:endParaRPr lang="ko-KR" altLang="en-US" sz="800" dirty="0">
                        <a:latin typeface="Arial" panose="020B0604020202020204" pitchFamily="34" charset="0"/>
                        <a:cs typeface="Arial" panose="020B0604020202020204" pitchFamily="34" charset="0"/>
                      </a:endParaRPr>
                    </a:p>
                  </a:txBody>
                  <a:tcPr marL="69943" marR="69943" marT="34972" marB="34972"/>
                </a:tc>
                <a:tc>
                  <a:txBody>
                    <a:bodyPr/>
                    <a:lstStyle/>
                    <a:p>
                      <a:pPr algn="ctr" latinLnBrk="1"/>
                      <a:r>
                        <a:rPr lang="en-US" altLang="ko-KR" sz="800" dirty="0" smtClean="0">
                          <a:latin typeface="Arial" panose="020B0604020202020204" pitchFamily="34" charset="0"/>
                          <a:cs typeface="Arial" panose="020B0604020202020204" pitchFamily="34" charset="0"/>
                        </a:rPr>
                        <a:t>100</a:t>
                      </a:r>
                      <a:endParaRPr lang="ko-KR" altLang="en-US" sz="800" dirty="0">
                        <a:latin typeface="Arial" panose="020B0604020202020204" pitchFamily="34" charset="0"/>
                        <a:cs typeface="Arial" panose="020B0604020202020204" pitchFamily="34" charset="0"/>
                      </a:endParaRPr>
                    </a:p>
                  </a:txBody>
                  <a:tcPr marL="69943" marR="69943" marT="34972" marB="34972"/>
                </a:tc>
              </a:tr>
            </a:tbl>
          </a:graphicData>
        </a:graphic>
      </p:graphicFrame>
      <p:graphicFrame>
        <p:nvGraphicFramePr>
          <p:cNvPr id="150" name="표 149"/>
          <p:cNvGraphicFramePr>
            <a:graphicFrameLocks noGrp="1"/>
          </p:cNvGraphicFramePr>
          <p:nvPr>
            <p:extLst>
              <p:ext uri="{D42A27DB-BD31-4B8C-83A1-F6EECF244321}">
                <p14:modId xmlns:p14="http://schemas.microsoft.com/office/powerpoint/2010/main" val="34506723"/>
              </p:ext>
            </p:extLst>
          </p:nvPr>
        </p:nvGraphicFramePr>
        <p:xfrm>
          <a:off x="1711351" y="4841427"/>
          <a:ext cx="1645641" cy="283659"/>
        </p:xfrm>
        <a:graphic>
          <a:graphicData uri="http://schemas.openxmlformats.org/drawingml/2006/table">
            <a:tbl>
              <a:tblPr firstRow="1" bandRow="1">
                <a:tableStyleId>{2D5ABB26-0587-4C30-8999-92F81FD0307C}</a:tableStyleId>
              </a:tblPr>
              <a:tblGrid>
                <a:gridCol w="548547"/>
                <a:gridCol w="548547"/>
                <a:gridCol w="548547"/>
              </a:tblGrid>
              <a:tr h="283659">
                <a:tc>
                  <a:txBody>
                    <a:bodyPr/>
                    <a:lstStyle/>
                    <a:p>
                      <a:pPr algn="ct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tc>
                <a:tc>
                  <a:txBody>
                    <a:bodyPr/>
                    <a:lstStyle/>
                    <a:p>
                      <a:pPr algn="ctr" latinLnBrk="1"/>
                      <a:r>
                        <a:rPr lang="en-US" altLang="ko-KR" sz="800" dirty="0" smtClean="0">
                          <a:latin typeface="Arial" panose="020B0604020202020204" pitchFamily="34" charset="0"/>
                          <a:cs typeface="Arial" panose="020B0604020202020204" pitchFamily="34" charset="0"/>
                        </a:rPr>
                        <a:t>50</a:t>
                      </a:r>
                      <a:endParaRPr lang="ko-KR" altLang="en-US" sz="800" dirty="0">
                        <a:latin typeface="Arial" panose="020B0604020202020204" pitchFamily="34" charset="0"/>
                        <a:cs typeface="Arial" panose="020B0604020202020204" pitchFamily="34" charset="0"/>
                      </a:endParaRPr>
                    </a:p>
                  </a:txBody>
                  <a:tcPr marL="69943" marR="69943" marT="34972" marB="34972"/>
                </a:tc>
                <a:tc>
                  <a:txBody>
                    <a:bodyPr/>
                    <a:lstStyle/>
                    <a:p>
                      <a:pPr algn="ctr" latinLnBrk="1"/>
                      <a:r>
                        <a:rPr lang="en-US" altLang="ko-KR" sz="800" dirty="0" smtClean="0">
                          <a:latin typeface="Arial" panose="020B0604020202020204" pitchFamily="34" charset="0"/>
                          <a:cs typeface="Arial" panose="020B0604020202020204" pitchFamily="34" charset="0"/>
                        </a:rPr>
                        <a:t>100</a:t>
                      </a:r>
                      <a:endParaRPr lang="ko-KR" altLang="en-US" sz="800" dirty="0">
                        <a:latin typeface="Arial" panose="020B0604020202020204" pitchFamily="34" charset="0"/>
                        <a:cs typeface="Arial" panose="020B0604020202020204" pitchFamily="34" charset="0"/>
                      </a:endParaRPr>
                    </a:p>
                  </a:txBody>
                  <a:tcPr marL="69943" marR="69943" marT="34972" marB="34972"/>
                </a:tc>
              </a:tr>
            </a:tbl>
          </a:graphicData>
        </a:graphic>
      </p:graphicFrame>
      <p:graphicFrame>
        <p:nvGraphicFramePr>
          <p:cNvPr id="151" name="표 150"/>
          <p:cNvGraphicFramePr>
            <a:graphicFrameLocks noGrp="1"/>
          </p:cNvGraphicFramePr>
          <p:nvPr>
            <p:extLst>
              <p:ext uri="{D42A27DB-BD31-4B8C-83A1-F6EECF244321}">
                <p14:modId xmlns:p14="http://schemas.microsoft.com/office/powerpoint/2010/main" val="846043970"/>
              </p:ext>
            </p:extLst>
          </p:nvPr>
        </p:nvGraphicFramePr>
        <p:xfrm>
          <a:off x="116627" y="2212852"/>
          <a:ext cx="170360" cy="1788920"/>
        </p:xfrm>
        <a:graphic>
          <a:graphicData uri="http://schemas.openxmlformats.org/drawingml/2006/table">
            <a:tbl>
              <a:tblPr firstRow="1" bandRow="1">
                <a:tableStyleId>{2D5ABB26-0587-4C30-8999-92F81FD0307C}</a:tableStyleId>
              </a:tblPr>
              <a:tblGrid>
                <a:gridCol w="170360"/>
              </a:tblGrid>
              <a:tr h="1788920">
                <a:tc>
                  <a:txBody>
                    <a:bodyPr/>
                    <a:lstStyle/>
                    <a:p>
                      <a:pPr algn="ctr" latinLnBrk="1"/>
                      <a:r>
                        <a:rPr lang="en-US" altLang="ko-KR" sz="1000" b="1" dirty="0" smtClean="0">
                          <a:latin typeface="Arial" pitchFamily="34" charset="0"/>
                          <a:cs typeface="Arial" pitchFamily="34" charset="0"/>
                        </a:rPr>
                        <a:t>%</a:t>
                      </a:r>
                      <a:r>
                        <a:rPr lang="en-US" altLang="ko-KR" sz="1000" b="1" baseline="0" dirty="0" smtClean="0">
                          <a:latin typeface="Arial" pitchFamily="34" charset="0"/>
                          <a:cs typeface="Arial" pitchFamily="34" charset="0"/>
                        </a:rPr>
                        <a:t> Signals</a:t>
                      </a:r>
                      <a:endParaRPr lang="ko-KR" altLang="en-US" sz="1000" b="1" dirty="0">
                        <a:latin typeface="Arial" pitchFamily="34" charset="0"/>
                        <a:cs typeface="Arial" pitchFamily="34" charset="0"/>
                      </a:endParaRPr>
                    </a:p>
                  </a:txBody>
                  <a:tcPr marL="69943" marR="69943" marT="34972" marB="34972" vert="vert27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r>
            </a:tbl>
          </a:graphicData>
        </a:graphic>
      </p:graphicFrame>
      <p:graphicFrame>
        <p:nvGraphicFramePr>
          <p:cNvPr id="152" name="표 151"/>
          <p:cNvGraphicFramePr>
            <a:graphicFrameLocks noGrp="1"/>
          </p:cNvGraphicFramePr>
          <p:nvPr>
            <p:extLst>
              <p:ext uri="{D42A27DB-BD31-4B8C-83A1-F6EECF244321}">
                <p14:modId xmlns:p14="http://schemas.microsoft.com/office/powerpoint/2010/main" val="1701324224"/>
              </p:ext>
            </p:extLst>
          </p:nvPr>
        </p:nvGraphicFramePr>
        <p:xfrm>
          <a:off x="703199" y="5014544"/>
          <a:ext cx="2206451" cy="275398"/>
        </p:xfrm>
        <a:graphic>
          <a:graphicData uri="http://schemas.openxmlformats.org/drawingml/2006/table">
            <a:tbl>
              <a:tblPr firstRow="1" bandRow="1">
                <a:tableStyleId>{2D5ABB26-0587-4C30-8999-92F81FD0307C}</a:tableStyleId>
              </a:tblPr>
              <a:tblGrid>
                <a:gridCol w="2206451"/>
              </a:tblGrid>
              <a:tr h="275398">
                <a:tc>
                  <a:txBody>
                    <a:bodyPr/>
                    <a:lstStyle/>
                    <a:p>
                      <a:pPr algn="ctr" latinLnBrk="1"/>
                      <a:r>
                        <a:rPr lang="en-US" altLang="ko-KR" sz="1000" b="1" dirty="0" smtClean="0">
                          <a:latin typeface="Arial" pitchFamily="34" charset="0"/>
                          <a:cs typeface="Arial" pitchFamily="34" charset="0"/>
                        </a:rPr>
                        <a:t>% Conserved</a:t>
                      </a:r>
                      <a:r>
                        <a:rPr lang="en-US" altLang="ko-KR" sz="1000" b="1" baseline="0" dirty="0" smtClean="0">
                          <a:latin typeface="Arial" pitchFamily="34" charset="0"/>
                          <a:cs typeface="Arial" pitchFamily="34" charset="0"/>
                        </a:rPr>
                        <a:t> sites </a:t>
                      </a:r>
                      <a:r>
                        <a:rPr lang="en-US" altLang="ko-KR" sz="1000" b="1" dirty="0" smtClean="0">
                          <a:latin typeface="Arial" pitchFamily="34" charset="0"/>
                          <a:cs typeface="Arial" pitchFamily="34" charset="0"/>
                        </a:rPr>
                        <a:t>in first introns</a:t>
                      </a:r>
                      <a:endParaRPr lang="ko-KR" altLang="en-US" sz="1000" b="1" dirty="0">
                        <a:latin typeface="Arial" pitchFamily="34" charset="0"/>
                        <a:cs typeface="Arial" pitchFamily="34" charset="0"/>
                      </a:endParaRPr>
                    </a:p>
                  </a:txBody>
                  <a:tcPr marL="69943" marR="69943" marT="34972" marB="34972"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r>
            </a:tbl>
          </a:graphicData>
        </a:graphic>
      </p:graphicFrame>
      <p:pic>
        <p:nvPicPr>
          <p:cNvPr id="8" name="그림 7"/>
          <p:cNvPicPr>
            <a:picLocks noChangeAspect="1"/>
          </p:cNvPicPr>
          <p:nvPr/>
        </p:nvPicPr>
        <p:blipFill>
          <a:blip r:embed="rId3"/>
          <a:stretch>
            <a:fillRect/>
          </a:stretch>
        </p:blipFill>
        <p:spPr>
          <a:xfrm>
            <a:off x="3754844" y="1365497"/>
            <a:ext cx="2869669" cy="3524400"/>
          </a:xfrm>
          <a:prstGeom prst="rect">
            <a:avLst/>
          </a:prstGeom>
        </p:spPr>
      </p:pic>
      <p:graphicFrame>
        <p:nvGraphicFramePr>
          <p:cNvPr id="156" name="표 155"/>
          <p:cNvGraphicFramePr>
            <a:graphicFrameLocks noGrp="1"/>
          </p:cNvGraphicFramePr>
          <p:nvPr>
            <p:extLst>
              <p:ext uri="{D42A27DB-BD31-4B8C-83A1-F6EECF244321}">
                <p14:modId xmlns:p14="http://schemas.microsoft.com/office/powerpoint/2010/main" val="3888178681"/>
              </p:ext>
            </p:extLst>
          </p:nvPr>
        </p:nvGraphicFramePr>
        <p:xfrm>
          <a:off x="3939406" y="1371846"/>
          <a:ext cx="1218725" cy="3505813"/>
        </p:xfrm>
        <a:graphic>
          <a:graphicData uri="http://schemas.openxmlformats.org/drawingml/2006/table">
            <a:tbl>
              <a:tblPr firstRow="1" bandRow="1">
                <a:tableStyleId>{2D5ABB26-0587-4C30-8999-92F81FD0307C}</a:tableStyleId>
              </a:tblPr>
              <a:tblGrid>
                <a:gridCol w="1218725"/>
              </a:tblGrid>
              <a:tr h="1140561">
                <a:tc>
                  <a:txBody>
                    <a:bodyPr/>
                    <a:lstStyle/>
                    <a:p>
                      <a:pPr algn="ctr"/>
                      <a:r>
                        <a:rPr lang="en-US" sz="900" b="1" dirty="0" smtClean="0">
                          <a:latin typeface="Arial" panose="020B0604020202020204" pitchFamily="34" charset="0"/>
                          <a:cs typeface="Arial" panose="020B0604020202020204" pitchFamily="34" charset="0"/>
                        </a:rPr>
                        <a:t>DHS</a:t>
                      </a: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marL="0" marR="0" indent="0" algn="r" defTabSz="914400" rtl="0" eaLnBrk="1" fontAlgn="auto" latinLnBrk="1" hangingPunct="1">
                        <a:lnSpc>
                          <a:spcPct val="100000"/>
                        </a:lnSpc>
                        <a:spcBef>
                          <a:spcPts val="0"/>
                        </a:spcBef>
                        <a:spcAft>
                          <a:spcPts val="0"/>
                        </a:spcAft>
                        <a:buClrTx/>
                        <a:buSzTx/>
                        <a:buFontTx/>
                        <a:buNone/>
                        <a:tabLst/>
                        <a:defRPr/>
                      </a:pPr>
                      <a:r>
                        <a:rPr lang="el-GR" altLang="ko-KR" sz="800" b="1" dirty="0" smtClean="0">
                          <a:solidFill>
                            <a:schemeClr val="tx1"/>
                          </a:solidFill>
                        </a:rPr>
                        <a:t>τ</a:t>
                      </a:r>
                      <a:r>
                        <a:rPr lang="en-US" altLang="ko-KR" sz="800" b="1" dirty="0" smtClean="0">
                          <a:solidFill>
                            <a:schemeClr val="tx1"/>
                          </a:solidFill>
                        </a:rPr>
                        <a:t> = 0.20 (</a:t>
                      </a:r>
                      <a:r>
                        <a:rPr lang="en-US" altLang="ko-KR" sz="800" b="1" i="1" dirty="0" smtClean="0">
                          <a:solidFill>
                            <a:schemeClr val="tx1"/>
                          </a:solidFill>
                        </a:rPr>
                        <a:t>p</a:t>
                      </a:r>
                      <a:r>
                        <a:rPr lang="en-US" altLang="ko-KR" sz="800" b="1" dirty="0" smtClean="0">
                          <a:solidFill>
                            <a:schemeClr val="tx1"/>
                          </a:solidFill>
                        </a:rPr>
                        <a:t>=0.00)</a:t>
                      </a:r>
                      <a:endParaRPr lang="en-US" sz="900" b="1" dirty="0">
                        <a:latin typeface="Arial" panose="020B0604020202020204" pitchFamily="34" charset="0"/>
                        <a:cs typeface="Arial" panose="020B0604020202020204" pitchFamily="34" charset="0"/>
                      </a:endParaRPr>
                    </a:p>
                  </a:txBody>
                  <a:tcPr/>
                </a:tc>
              </a:tr>
              <a:tr h="1182626">
                <a:tc>
                  <a:txBody>
                    <a:bodyPr/>
                    <a:lstStyle/>
                    <a:p>
                      <a:pPr algn="ctr"/>
                      <a:r>
                        <a:rPr lang="en-US" sz="900" b="1" dirty="0" smtClean="0">
                          <a:latin typeface="Arial" panose="020B0604020202020204" pitchFamily="34" charset="0"/>
                          <a:cs typeface="Arial" panose="020B0604020202020204" pitchFamily="34" charset="0"/>
                        </a:rPr>
                        <a:t>H3K4me1</a:t>
                      </a: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900" b="1" dirty="0" smtClean="0">
                        <a:solidFill>
                          <a:schemeClr val="tx1"/>
                        </a:solidFill>
                      </a:endParaRPr>
                    </a:p>
                    <a:p>
                      <a:pPr marL="0" marR="0" indent="0" algn="r" defTabSz="914400" rtl="0" eaLnBrk="1" fontAlgn="auto" latinLnBrk="1" hangingPunct="1">
                        <a:lnSpc>
                          <a:spcPct val="100000"/>
                        </a:lnSpc>
                        <a:spcBef>
                          <a:spcPts val="0"/>
                        </a:spcBef>
                        <a:spcAft>
                          <a:spcPts val="0"/>
                        </a:spcAft>
                        <a:buClrTx/>
                        <a:buSzTx/>
                        <a:buFontTx/>
                        <a:buNone/>
                        <a:tabLst/>
                        <a:defRPr/>
                      </a:pPr>
                      <a:r>
                        <a:rPr lang="el-GR" altLang="ko-KR" sz="800" b="1" dirty="0" smtClean="0">
                          <a:solidFill>
                            <a:schemeClr val="tx1"/>
                          </a:solidFill>
                        </a:rPr>
                        <a:t>τ</a:t>
                      </a:r>
                      <a:r>
                        <a:rPr lang="en-US" altLang="ko-KR" sz="800" b="1" dirty="0" smtClean="0">
                          <a:solidFill>
                            <a:schemeClr val="tx1"/>
                          </a:solidFill>
                        </a:rPr>
                        <a:t> = 0.08 (</a:t>
                      </a:r>
                      <a:r>
                        <a:rPr lang="en-US" altLang="ko-KR" sz="800" b="1" i="1" dirty="0" smtClean="0">
                          <a:solidFill>
                            <a:schemeClr val="tx1"/>
                          </a:solidFill>
                        </a:rPr>
                        <a:t>p</a:t>
                      </a:r>
                      <a:r>
                        <a:rPr lang="en-US" altLang="ko-KR" sz="800" b="1" dirty="0" smtClean="0">
                          <a:solidFill>
                            <a:schemeClr val="tx1"/>
                          </a:solidFill>
                        </a:rPr>
                        <a:t>=0.00)</a:t>
                      </a:r>
                      <a:endParaRPr lang="en-US" sz="800" b="1" dirty="0">
                        <a:latin typeface="Arial" panose="020B0604020202020204" pitchFamily="34" charset="0"/>
                        <a:cs typeface="Arial" panose="020B0604020202020204" pitchFamily="34" charset="0"/>
                      </a:endParaRPr>
                    </a:p>
                  </a:txBody>
                  <a:tcPr/>
                </a:tc>
              </a:tr>
              <a:tr h="1182626">
                <a:tc>
                  <a:txBody>
                    <a:bodyPr/>
                    <a:lstStyle/>
                    <a:p>
                      <a:pPr algn="ctr"/>
                      <a:r>
                        <a:rPr lang="en-US" sz="900" b="1" dirty="0" smtClean="0">
                          <a:latin typeface="Arial" panose="020B0604020202020204" pitchFamily="34" charset="0"/>
                          <a:cs typeface="Arial" panose="020B0604020202020204" pitchFamily="34" charset="0"/>
                        </a:rPr>
                        <a:t>CTCF</a:t>
                      </a: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900" b="0" dirty="0" smtClean="0">
                        <a:solidFill>
                          <a:schemeClr val="tx1"/>
                        </a:solidFill>
                      </a:endParaRPr>
                    </a:p>
                    <a:p>
                      <a:pPr marL="0" marR="0" indent="0" algn="r" defTabSz="914400" rtl="0" eaLnBrk="1" fontAlgn="auto" latinLnBrk="1" hangingPunct="1">
                        <a:lnSpc>
                          <a:spcPct val="100000"/>
                        </a:lnSpc>
                        <a:spcBef>
                          <a:spcPts val="0"/>
                        </a:spcBef>
                        <a:spcAft>
                          <a:spcPts val="0"/>
                        </a:spcAft>
                        <a:buClrTx/>
                        <a:buSzTx/>
                        <a:buFontTx/>
                        <a:buNone/>
                        <a:tabLst/>
                        <a:defRPr/>
                      </a:pPr>
                      <a:r>
                        <a:rPr lang="el-GR" altLang="ko-KR" sz="800" b="1" dirty="0" smtClean="0">
                          <a:solidFill>
                            <a:schemeClr val="tx1"/>
                          </a:solidFill>
                        </a:rPr>
                        <a:t>τ</a:t>
                      </a:r>
                      <a:r>
                        <a:rPr lang="en-US" altLang="ko-KR" sz="800" b="1" dirty="0" smtClean="0">
                          <a:solidFill>
                            <a:schemeClr val="tx1"/>
                          </a:solidFill>
                        </a:rPr>
                        <a:t> = 0.07 (</a:t>
                      </a:r>
                      <a:r>
                        <a:rPr lang="en-US" altLang="ko-KR" sz="800" b="1" i="1" dirty="0" smtClean="0">
                          <a:solidFill>
                            <a:schemeClr val="tx1"/>
                          </a:solidFill>
                        </a:rPr>
                        <a:t>p</a:t>
                      </a:r>
                      <a:r>
                        <a:rPr lang="en-US" altLang="ko-KR" sz="800" b="1" dirty="0" smtClean="0">
                          <a:solidFill>
                            <a:schemeClr val="tx1"/>
                          </a:solidFill>
                        </a:rPr>
                        <a:t>=0.01)</a:t>
                      </a:r>
                      <a:endParaRPr lang="en-US" sz="800" b="1" dirty="0">
                        <a:latin typeface="Arial" panose="020B0604020202020204" pitchFamily="34" charset="0"/>
                        <a:cs typeface="Arial" panose="020B0604020202020204" pitchFamily="34" charset="0"/>
                      </a:endParaRPr>
                    </a:p>
                  </a:txBody>
                  <a:tcPr/>
                </a:tc>
              </a:tr>
            </a:tbl>
          </a:graphicData>
        </a:graphic>
      </p:graphicFrame>
      <p:graphicFrame>
        <p:nvGraphicFramePr>
          <p:cNvPr id="157" name="표 156"/>
          <p:cNvGraphicFramePr>
            <a:graphicFrameLocks noGrp="1"/>
          </p:cNvGraphicFramePr>
          <p:nvPr>
            <p:extLst>
              <p:ext uri="{D42A27DB-BD31-4B8C-83A1-F6EECF244321}">
                <p14:modId xmlns:p14="http://schemas.microsoft.com/office/powerpoint/2010/main" val="2244786330"/>
              </p:ext>
            </p:extLst>
          </p:nvPr>
        </p:nvGraphicFramePr>
        <p:xfrm>
          <a:off x="3667844" y="2343839"/>
          <a:ext cx="330144" cy="1544808"/>
        </p:xfrm>
        <a:graphic>
          <a:graphicData uri="http://schemas.openxmlformats.org/drawingml/2006/table">
            <a:tbl>
              <a:tblPr firstRow="1" bandRow="1">
                <a:tableStyleId>{2D5ABB26-0587-4C30-8999-92F81FD0307C}</a:tableStyleId>
              </a:tblPr>
              <a:tblGrid>
                <a:gridCol w="330144"/>
              </a:tblGrid>
              <a:tr h="514936">
                <a:tc>
                  <a:txBody>
                    <a:bodyPr/>
                    <a:lstStyle/>
                    <a:p>
                      <a:pPr algn="r" latinLnBrk="1"/>
                      <a:r>
                        <a:rPr lang="en-US" altLang="ko-KR" sz="800" dirty="0" smtClean="0">
                          <a:latin typeface="Arial" panose="020B0604020202020204" pitchFamily="34" charset="0"/>
                          <a:cs typeface="Arial" panose="020B0604020202020204" pitchFamily="34" charset="0"/>
                        </a:rPr>
                        <a:t>100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4936">
                <a:tc>
                  <a:txBody>
                    <a:bodyPr/>
                    <a:lstStyle/>
                    <a:p>
                      <a:pPr algn="r" latinLnBrk="1"/>
                      <a:r>
                        <a:rPr lang="en-US" altLang="ko-KR" sz="800" dirty="0" smtClean="0">
                          <a:latin typeface="Arial" panose="020B0604020202020204" pitchFamily="34" charset="0"/>
                          <a:cs typeface="Arial" panose="020B0604020202020204" pitchFamily="34" charset="0"/>
                        </a:rPr>
                        <a:t>50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4936">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bl>
          </a:graphicData>
        </a:graphic>
      </p:graphicFrame>
      <p:graphicFrame>
        <p:nvGraphicFramePr>
          <p:cNvPr id="158" name="표 157"/>
          <p:cNvGraphicFramePr>
            <a:graphicFrameLocks noGrp="1"/>
          </p:cNvGraphicFramePr>
          <p:nvPr>
            <p:extLst>
              <p:ext uri="{D42A27DB-BD31-4B8C-83A1-F6EECF244321}">
                <p14:modId xmlns:p14="http://schemas.microsoft.com/office/powerpoint/2010/main" val="1529676327"/>
              </p:ext>
            </p:extLst>
          </p:nvPr>
        </p:nvGraphicFramePr>
        <p:xfrm>
          <a:off x="5101664" y="2323123"/>
          <a:ext cx="330144" cy="1584576"/>
        </p:xfrm>
        <a:graphic>
          <a:graphicData uri="http://schemas.openxmlformats.org/drawingml/2006/table">
            <a:tbl>
              <a:tblPr firstRow="1" bandRow="1">
                <a:tableStyleId>{2D5ABB26-0587-4C30-8999-92F81FD0307C}</a:tableStyleId>
              </a:tblPr>
              <a:tblGrid>
                <a:gridCol w="330144"/>
              </a:tblGrid>
              <a:tr h="528192">
                <a:tc>
                  <a:txBody>
                    <a:bodyPr/>
                    <a:lstStyle/>
                    <a:p>
                      <a:pPr algn="r" latinLnBrk="1"/>
                      <a:r>
                        <a:rPr lang="en-US" altLang="ko-KR" sz="800" dirty="0" smtClean="0">
                          <a:latin typeface="Arial" panose="020B0604020202020204" pitchFamily="34" charset="0"/>
                          <a:cs typeface="Arial" panose="020B0604020202020204" pitchFamily="34" charset="0"/>
                        </a:rPr>
                        <a:t>100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28192">
                <a:tc>
                  <a:txBody>
                    <a:bodyPr/>
                    <a:lstStyle/>
                    <a:p>
                      <a:pPr algn="r" latinLnBrk="1"/>
                      <a:r>
                        <a:rPr lang="en-US" altLang="ko-KR" sz="800" dirty="0" smtClean="0">
                          <a:latin typeface="Arial" panose="020B0604020202020204" pitchFamily="34" charset="0"/>
                          <a:cs typeface="Arial" panose="020B0604020202020204" pitchFamily="34" charset="0"/>
                        </a:rPr>
                        <a:t>50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28192">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bl>
          </a:graphicData>
        </a:graphic>
      </p:graphicFrame>
      <p:graphicFrame>
        <p:nvGraphicFramePr>
          <p:cNvPr id="159" name="표 158"/>
          <p:cNvGraphicFramePr>
            <a:graphicFrameLocks noGrp="1"/>
          </p:cNvGraphicFramePr>
          <p:nvPr>
            <p:extLst>
              <p:ext uri="{D42A27DB-BD31-4B8C-83A1-F6EECF244321}">
                <p14:modId xmlns:p14="http://schemas.microsoft.com/office/powerpoint/2010/main" val="1345929755"/>
              </p:ext>
            </p:extLst>
          </p:nvPr>
        </p:nvGraphicFramePr>
        <p:xfrm>
          <a:off x="5105173" y="3515954"/>
          <a:ext cx="330144" cy="1566495"/>
        </p:xfrm>
        <a:graphic>
          <a:graphicData uri="http://schemas.openxmlformats.org/drawingml/2006/table">
            <a:tbl>
              <a:tblPr firstRow="1" bandRow="1">
                <a:tableStyleId>{2D5ABB26-0587-4C30-8999-92F81FD0307C}</a:tableStyleId>
              </a:tblPr>
              <a:tblGrid>
                <a:gridCol w="330144"/>
              </a:tblGrid>
              <a:tr h="522165">
                <a:tc>
                  <a:txBody>
                    <a:bodyPr/>
                    <a:lstStyle/>
                    <a:p>
                      <a:pPr algn="r" latinLnBrk="1"/>
                      <a:r>
                        <a:rPr lang="en-US" altLang="ko-KR" sz="800" dirty="0" smtClean="0">
                          <a:latin typeface="Arial" panose="020B0604020202020204" pitchFamily="34" charset="0"/>
                          <a:cs typeface="Arial" panose="020B0604020202020204" pitchFamily="34" charset="0"/>
                        </a:rPr>
                        <a:t>100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22165">
                <a:tc>
                  <a:txBody>
                    <a:bodyPr/>
                    <a:lstStyle/>
                    <a:p>
                      <a:pPr algn="r" latinLnBrk="1"/>
                      <a:r>
                        <a:rPr lang="en-US" altLang="ko-KR" sz="800" dirty="0" smtClean="0">
                          <a:latin typeface="Arial" panose="020B0604020202020204" pitchFamily="34" charset="0"/>
                          <a:cs typeface="Arial" panose="020B0604020202020204" pitchFamily="34" charset="0"/>
                        </a:rPr>
                        <a:t>50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22165">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bl>
          </a:graphicData>
        </a:graphic>
      </p:graphicFrame>
      <p:graphicFrame>
        <p:nvGraphicFramePr>
          <p:cNvPr id="160" name="표 159"/>
          <p:cNvGraphicFramePr>
            <a:graphicFrameLocks noGrp="1"/>
          </p:cNvGraphicFramePr>
          <p:nvPr>
            <p:extLst>
              <p:ext uri="{D42A27DB-BD31-4B8C-83A1-F6EECF244321}">
                <p14:modId xmlns:p14="http://schemas.microsoft.com/office/powerpoint/2010/main" val="1142155773"/>
              </p:ext>
            </p:extLst>
          </p:nvPr>
        </p:nvGraphicFramePr>
        <p:xfrm>
          <a:off x="3675859" y="3519700"/>
          <a:ext cx="330144" cy="1550049"/>
        </p:xfrm>
        <a:graphic>
          <a:graphicData uri="http://schemas.openxmlformats.org/drawingml/2006/table">
            <a:tbl>
              <a:tblPr firstRow="1" bandRow="1">
                <a:tableStyleId>{2D5ABB26-0587-4C30-8999-92F81FD0307C}</a:tableStyleId>
              </a:tblPr>
              <a:tblGrid>
                <a:gridCol w="330144"/>
              </a:tblGrid>
              <a:tr h="516683">
                <a:tc>
                  <a:txBody>
                    <a:bodyPr/>
                    <a:lstStyle/>
                    <a:p>
                      <a:pPr algn="r" latinLnBrk="1"/>
                      <a:r>
                        <a:rPr lang="en-US" altLang="ko-KR" sz="800" dirty="0" smtClean="0">
                          <a:latin typeface="Arial" panose="020B0604020202020204" pitchFamily="34" charset="0"/>
                          <a:cs typeface="Arial" panose="020B0604020202020204" pitchFamily="34" charset="0"/>
                        </a:rPr>
                        <a:t>100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6683">
                <a:tc>
                  <a:txBody>
                    <a:bodyPr/>
                    <a:lstStyle/>
                    <a:p>
                      <a:pPr algn="r" latinLnBrk="1"/>
                      <a:r>
                        <a:rPr lang="en-US" altLang="ko-KR" sz="800" dirty="0" smtClean="0">
                          <a:latin typeface="Arial" panose="020B0604020202020204" pitchFamily="34" charset="0"/>
                          <a:cs typeface="Arial" panose="020B0604020202020204" pitchFamily="34" charset="0"/>
                        </a:rPr>
                        <a:t>50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6683">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bl>
          </a:graphicData>
        </a:graphic>
      </p:graphicFrame>
      <p:graphicFrame>
        <p:nvGraphicFramePr>
          <p:cNvPr id="161" name="표 160"/>
          <p:cNvGraphicFramePr>
            <a:graphicFrameLocks noGrp="1"/>
          </p:cNvGraphicFramePr>
          <p:nvPr>
            <p:extLst>
              <p:ext uri="{D42A27DB-BD31-4B8C-83A1-F6EECF244321}">
                <p14:modId xmlns:p14="http://schemas.microsoft.com/office/powerpoint/2010/main" val="966014136"/>
              </p:ext>
            </p:extLst>
          </p:nvPr>
        </p:nvGraphicFramePr>
        <p:xfrm>
          <a:off x="5402875" y="1382089"/>
          <a:ext cx="1213598" cy="3447874"/>
        </p:xfrm>
        <a:graphic>
          <a:graphicData uri="http://schemas.openxmlformats.org/drawingml/2006/table">
            <a:tbl>
              <a:tblPr firstRow="1" bandRow="1">
                <a:tableStyleId>{2D5ABB26-0587-4C30-8999-92F81FD0307C}</a:tableStyleId>
              </a:tblPr>
              <a:tblGrid>
                <a:gridCol w="1213598"/>
              </a:tblGrid>
              <a:tr h="1121712">
                <a:tc>
                  <a:txBody>
                    <a:bodyPr/>
                    <a:lstStyle/>
                    <a:p>
                      <a:pPr algn="ctr"/>
                      <a:r>
                        <a:rPr lang="en-US" sz="900" b="1" dirty="0" smtClean="0">
                          <a:latin typeface="Arial" panose="020B0604020202020204" pitchFamily="34" charset="0"/>
                          <a:cs typeface="Arial" panose="020B0604020202020204" pitchFamily="34" charset="0"/>
                        </a:rPr>
                        <a:t>TFBS</a:t>
                      </a: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900" b="1" dirty="0" smtClean="0">
                        <a:solidFill>
                          <a:schemeClr val="tx1"/>
                        </a:solidFill>
                      </a:endParaRPr>
                    </a:p>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900" b="1" dirty="0" smtClean="0">
                        <a:solidFill>
                          <a:schemeClr val="tx1"/>
                        </a:solidFill>
                      </a:endParaRPr>
                    </a:p>
                    <a:p>
                      <a:pPr marL="0" marR="0" indent="0" algn="r" defTabSz="914400" rtl="0" eaLnBrk="1" fontAlgn="auto" latinLnBrk="1" hangingPunct="1">
                        <a:lnSpc>
                          <a:spcPct val="100000"/>
                        </a:lnSpc>
                        <a:spcBef>
                          <a:spcPts val="0"/>
                        </a:spcBef>
                        <a:spcAft>
                          <a:spcPts val="0"/>
                        </a:spcAft>
                        <a:buClrTx/>
                        <a:buSzTx/>
                        <a:buFontTx/>
                        <a:buNone/>
                        <a:tabLst/>
                        <a:defRPr/>
                      </a:pPr>
                      <a:r>
                        <a:rPr lang="el-GR" altLang="ko-KR" sz="800" b="1" dirty="0" smtClean="0">
                          <a:solidFill>
                            <a:schemeClr val="tx1"/>
                          </a:solidFill>
                        </a:rPr>
                        <a:t>τ</a:t>
                      </a:r>
                      <a:r>
                        <a:rPr lang="en-US" altLang="ko-KR" sz="800" b="1" dirty="0" smtClean="0">
                          <a:solidFill>
                            <a:schemeClr val="tx1"/>
                          </a:solidFill>
                        </a:rPr>
                        <a:t> = 0.21 (</a:t>
                      </a:r>
                      <a:r>
                        <a:rPr lang="en-US" altLang="ko-KR" sz="800" b="1" i="1" dirty="0" smtClean="0">
                          <a:solidFill>
                            <a:schemeClr val="tx1"/>
                          </a:solidFill>
                        </a:rPr>
                        <a:t>p</a:t>
                      </a:r>
                      <a:r>
                        <a:rPr lang="en-US" altLang="ko-KR" sz="800" b="1" dirty="0" smtClean="0">
                          <a:solidFill>
                            <a:schemeClr val="tx1"/>
                          </a:solidFill>
                        </a:rPr>
                        <a:t>=0.00)</a:t>
                      </a:r>
                      <a:endParaRPr lang="en-US" sz="800" b="1" dirty="0">
                        <a:latin typeface="Arial" panose="020B0604020202020204" pitchFamily="34" charset="0"/>
                        <a:cs typeface="Arial" panose="020B0604020202020204" pitchFamily="34" charset="0"/>
                      </a:endParaRPr>
                    </a:p>
                  </a:txBody>
                  <a:tcPr/>
                </a:tc>
              </a:tr>
              <a:tr h="1163081">
                <a:tc>
                  <a:txBody>
                    <a:bodyPr/>
                    <a:lstStyle/>
                    <a:p>
                      <a:pPr algn="ctr"/>
                      <a:r>
                        <a:rPr lang="en-US" sz="900" b="1" dirty="0" smtClean="0">
                          <a:latin typeface="Arial" panose="020B0604020202020204" pitchFamily="34" charset="0"/>
                          <a:cs typeface="Arial" panose="020B0604020202020204" pitchFamily="34" charset="0"/>
                        </a:rPr>
                        <a:t>H3K4me3</a:t>
                      </a: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marL="0" marR="0" indent="0" algn="r" defTabSz="914400" rtl="0" eaLnBrk="1" fontAlgn="auto" latinLnBrk="1" hangingPunct="1">
                        <a:lnSpc>
                          <a:spcPct val="100000"/>
                        </a:lnSpc>
                        <a:spcBef>
                          <a:spcPts val="0"/>
                        </a:spcBef>
                        <a:spcAft>
                          <a:spcPts val="0"/>
                        </a:spcAft>
                        <a:buClrTx/>
                        <a:buSzTx/>
                        <a:buFontTx/>
                        <a:buNone/>
                        <a:tabLst/>
                        <a:defRPr/>
                      </a:pPr>
                      <a:r>
                        <a:rPr lang="el-GR" altLang="ko-KR" sz="800" b="1" dirty="0" smtClean="0">
                          <a:solidFill>
                            <a:schemeClr val="tx1"/>
                          </a:solidFill>
                        </a:rPr>
                        <a:t>τ</a:t>
                      </a:r>
                      <a:r>
                        <a:rPr lang="en-US" altLang="ko-KR" sz="800" b="1" dirty="0" smtClean="0">
                          <a:solidFill>
                            <a:schemeClr val="tx1"/>
                          </a:solidFill>
                        </a:rPr>
                        <a:t> = 0.08 (</a:t>
                      </a:r>
                      <a:r>
                        <a:rPr lang="en-US" altLang="ko-KR" sz="800" b="1" i="1" dirty="0" smtClean="0">
                          <a:solidFill>
                            <a:schemeClr val="tx1"/>
                          </a:solidFill>
                        </a:rPr>
                        <a:t>p</a:t>
                      </a:r>
                      <a:r>
                        <a:rPr lang="en-US" altLang="ko-KR" sz="800" b="1" dirty="0" smtClean="0">
                          <a:solidFill>
                            <a:schemeClr val="tx1"/>
                          </a:solidFill>
                        </a:rPr>
                        <a:t>=0.00)</a:t>
                      </a:r>
                      <a:endParaRPr lang="en-US" sz="900" b="1" dirty="0">
                        <a:latin typeface="Arial" panose="020B0604020202020204" pitchFamily="34" charset="0"/>
                        <a:cs typeface="Arial" panose="020B0604020202020204" pitchFamily="34" charset="0"/>
                      </a:endParaRPr>
                    </a:p>
                  </a:txBody>
                  <a:tcPr/>
                </a:tc>
              </a:tr>
              <a:tr h="1163081">
                <a:tc>
                  <a:txBody>
                    <a:bodyPr/>
                    <a:lstStyle/>
                    <a:p>
                      <a:pPr algn="ctr"/>
                      <a:r>
                        <a:rPr lang="en-US" sz="900" b="1" dirty="0" smtClean="0">
                          <a:latin typeface="Arial" panose="020B0604020202020204" pitchFamily="34" charset="0"/>
                          <a:cs typeface="Arial" panose="020B0604020202020204" pitchFamily="34" charset="0"/>
                        </a:rPr>
                        <a:t>H3K9me3</a:t>
                      </a: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marL="0" marR="0" indent="0" algn="r" defTabSz="914400" rtl="0" eaLnBrk="1" fontAlgn="auto" latinLnBrk="1" hangingPunct="1">
                        <a:lnSpc>
                          <a:spcPct val="100000"/>
                        </a:lnSpc>
                        <a:spcBef>
                          <a:spcPts val="0"/>
                        </a:spcBef>
                        <a:spcAft>
                          <a:spcPts val="0"/>
                        </a:spcAft>
                        <a:buClrTx/>
                        <a:buSzTx/>
                        <a:buFontTx/>
                        <a:buNone/>
                        <a:tabLst/>
                        <a:defRPr/>
                      </a:pPr>
                      <a:r>
                        <a:rPr lang="el-GR" altLang="ko-KR" sz="800" b="0" dirty="0" smtClean="0">
                          <a:solidFill>
                            <a:schemeClr val="tx1"/>
                          </a:solidFill>
                        </a:rPr>
                        <a:t>τ</a:t>
                      </a:r>
                      <a:r>
                        <a:rPr lang="en-US" altLang="ko-KR" sz="800" b="0" dirty="0" smtClean="0">
                          <a:solidFill>
                            <a:schemeClr val="tx1"/>
                          </a:solidFill>
                        </a:rPr>
                        <a:t> = 0.01 (p=0.64)</a:t>
                      </a:r>
                      <a:endParaRPr lang="en-US" sz="800" b="1" dirty="0">
                        <a:latin typeface="Arial" panose="020B0604020202020204" pitchFamily="34" charset="0"/>
                        <a:cs typeface="Arial" panose="020B0604020202020204" pitchFamily="34" charset="0"/>
                      </a:endParaRPr>
                    </a:p>
                  </a:txBody>
                  <a:tcPr/>
                </a:tc>
              </a:tr>
            </a:tbl>
          </a:graphicData>
        </a:graphic>
      </p:graphicFrame>
      <p:graphicFrame>
        <p:nvGraphicFramePr>
          <p:cNvPr id="162" name="표 161"/>
          <p:cNvGraphicFramePr>
            <a:graphicFrameLocks noGrp="1"/>
          </p:cNvGraphicFramePr>
          <p:nvPr>
            <p:extLst>
              <p:ext uri="{D42A27DB-BD31-4B8C-83A1-F6EECF244321}">
                <p14:modId xmlns:p14="http://schemas.microsoft.com/office/powerpoint/2010/main" val="2345816507"/>
              </p:ext>
            </p:extLst>
          </p:nvPr>
        </p:nvGraphicFramePr>
        <p:xfrm>
          <a:off x="3732326" y="4851959"/>
          <a:ext cx="1666599" cy="283659"/>
        </p:xfrm>
        <a:graphic>
          <a:graphicData uri="http://schemas.openxmlformats.org/drawingml/2006/table">
            <a:tbl>
              <a:tblPr firstRow="1" bandRow="1">
                <a:tableStyleId>{2D5ABB26-0587-4C30-8999-92F81FD0307C}</a:tableStyleId>
              </a:tblPr>
              <a:tblGrid>
                <a:gridCol w="555533"/>
                <a:gridCol w="555533"/>
                <a:gridCol w="555533"/>
              </a:tblGrid>
              <a:tr h="283659">
                <a:tc>
                  <a:txBody>
                    <a:bodyPr/>
                    <a:lstStyle/>
                    <a:p>
                      <a:pPr algn="ct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tc>
                <a:tc>
                  <a:txBody>
                    <a:bodyPr/>
                    <a:lstStyle/>
                    <a:p>
                      <a:pPr algn="ctr" latinLnBrk="1"/>
                      <a:r>
                        <a:rPr lang="en-US" altLang="ko-KR" sz="800" dirty="0" smtClean="0">
                          <a:latin typeface="Arial" panose="020B0604020202020204" pitchFamily="34" charset="0"/>
                          <a:cs typeface="Arial" panose="020B0604020202020204" pitchFamily="34" charset="0"/>
                        </a:rPr>
                        <a:t>50</a:t>
                      </a:r>
                      <a:endParaRPr lang="ko-KR" altLang="en-US" sz="800" dirty="0">
                        <a:latin typeface="Arial" panose="020B0604020202020204" pitchFamily="34" charset="0"/>
                        <a:cs typeface="Arial" panose="020B0604020202020204" pitchFamily="34" charset="0"/>
                      </a:endParaRPr>
                    </a:p>
                  </a:txBody>
                  <a:tcPr marL="69943" marR="69943" marT="34972" marB="34972"/>
                </a:tc>
                <a:tc>
                  <a:txBody>
                    <a:bodyPr/>
                    <a:lstStyle/>
                    <a:p>
                      <a:pPr algn="ctr" latinLnBrk="1"/>
                      <a:r>
                        <a:rPr lang="en-US" altLang="ko-KR" sz="800" dirty="0" smtClean="0">
                          <a:latin typeface="Arial" panose="020B0604020202020204" pitchFamily="34" charset="0"/>
                          <a:cs typeface="Arial" panose="020B0604020202020204" pitchFamily="34" charset="0"/>
                        </a:rPr>
                        <a:t>100</a:t>
                      </a:r>
                      <a:endParaRPr lang="ko-KR" altLang="en-US" sz="800" dirty="0">
                        <a:latin typeface="Arial" panose="020B0604020202020204" pitchFamily="34" charset="0"/>
                        <a:cs typeface="Arial" panose="020B0604020202020204" pitchFamily="34" charset="0"/>
                      </a:endParaRPr>
                    </a:p>
                  </a:txBody>
                  <a:tcPr marL="69943" marR="69943" marT="34972" marB="34972"/>
                </a:tc>
              </a:tr>
            </a:tbl>
          </a:graphicData>
        </a:graphic>
      </p:graphicFrame>
      <p:graphicFrame>
        <p:nvGraphicFramePr>
          <p:cNvPr id="163" name="표 162"/>
          <p:cNvGraphicFramePr>
            <a:graphicFrameLocks noGrp="1"/>
          </p:cNvGraphicFramePr>
          <p:nvPr>
            <p:extLst>
              <p:ext uri="{D42A27DB-BD31-4B8C-83A1-F6EECF244321}">
                <p14:modId xmlns:p14="http://schemas.microsoft.com/office/powerpoint/2010/main" val="2459817211"/>
              </p:ext>
            </p:extLst>
          </p:nvPr>
        </p:nvGraphicFramePr>
        <p:xfrm>
          <a:off x="5167735" y="4843011"/>
          <a:ext cx="1645641" cy="283659"/>
        </p:xfrm>
        <a:graphic>
          <a:graphicData uri="http://schemas.openxmlformats.org/drawingml/2006/table">
            <a:tbl>
              <a:tblPr firstRow="1" bandRow="1">
                <a:tableStyleId>{2D5ABB26-0587-4C30-8999-92F81FD0307C}</a:tableStyleId>
              </a:tblPr>
              <a:tblGrid>
                <a:gridCol w="548547"/>
                <a:gridCol w="548547"/>
                <a:gridCol w="548547"/>
              </a:tblGrid>
              <a:tr h="283659">
                <a:tc>
                  <a:txBody>
                    <a:bodyPr/>
                    <a:lstStyle/>
                    <a:p>
                      <a:pPr algn="ct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tc>
                <a:tc>
                  <a:txBody>
                    <a:bodyPr/>
                    <a:lstStyle/>
                    <a:p>
                      <a:pPr algn="ctr" latinLnBrk="1"/>
                      <a:r>
                        <a:rPr lang="en-US" altLang="ko-KR" sz="800" dirty="0" smtClean="0">
                          <a:latin typeface="Arial" panose="020B0604020202020204" pitchFamily="34" charset="0"/>
                          <a:cs typeface="Arial" panose="020B0604020202020204" pitchFamily="34" charset="0"/>
                        </a:rPr>
                        <a:t>50</a:t>
                      </a:r>
                      <a:endParaRPr lang="ko-KR" altLang="en-US" sz="800" dirty="0">
                        <a:latin typeface="Arial" panose="020B0604020202020204" pitchFamily="34" charset="0"/>
                        <a:cs typeface="Arial" panose="020B0604020202020204" pitchFamily="34" charset="0"/>
                      </a:endParaRPr>
                    </a:p>
                  </a:txBody>
                  <a:tcPr marL="69943" marR="69943" marT="34972" marB="34972"/>
                </a:tc>
                <a:tc>
                  <a:txBody>
                    <a:bodyPr/>
                    <a:lstStyle/>
                    <a:p>
                      <a:pPr algn="ctr" latinLnBrk="1"/>
                      <a:r>
                        <a:rPr lang="en-US" altLang="ko-KR" sz="800" dirty="0" smtClean="0">
                          <a:latin typeface="Arial" panose="020B0604020202020204" pitchFamily="34" charset="0"/>
                          <a:cs typeface="Arial" panose="020B0604020202020204" pitchFamily="34" charset="0"/>
                        </a:rPr>
                        <a:t>100</a:t>
                      </a:r>
                      <a:endParaRPr lang="ko-KR" altLang="en-US" sz="800" dirty="0">
                        <a:latin typeface="Arial" panose="020B0604020202020204" pitchFamily="34" charset="0"/>
                        <a:cs typeface="Arial" panose="020B0604020202020204" pitchFamily="34" charset="0"/>
                      </a:endParaRPr>
                    </a:p>
                  </a:txBody>
                  <a:tcPr marL="69943" marR="69943" marT="34972" marB="34972"/>
                </a:tc>
              </a:tr>
            </a:tbl>
          </a:graphicData>
        </a:graphic>
      </p:graphicFrame>
      <p:graphicFrame>
        <p:nvGraphicFramePr>
          <p:cNvPr id="164" name="표 163"/>
          <p:cNvGraphicFramePr>
            <a:graphicFrameLocks noGrp="1"/>
          </p:cNvGraphicFramePr>
          <p:nvPr>
            <p:extLst>
              <p:ext uri="{D42A27DB-BD31-4B8C-83A1-F6EECF244321}">
                <p14:modId xmlns:p14="http://schemas.microsoft.com/office/powerpoint/2010/main" val="2460630261"/>
              </p:ext>
            </p:extLst>
          </p:nvPr>
        </p:nvGraphicFramePr>
        <p:xfrm>
          <a:off x="3573011" y="2214436"/>
          <a:ext cx="170360" cy="1788920"/>
        </p:xfrm>
        <a:graphic>
          <a:graphicData uri="http://schemas.openxmlformats.org/drawingml/2006/table">
            <a:tbl>
              <a:tblPr firstRow="1" bandRow="1">
                <a:tableStyleId>{2D5ABB26-0587-4C30-8999-92F81FD0307C}</a:tableStyleId>
              </a:tblPr>
              <a:tblGrid>
                <a:gridCol w="170360"/>
              </a:tblGrid>
              <a:tr h="1788920">
                <a:tc>
                  <a:txBody>
                    <a:bodyPr/>
                    <a:lstStyle/>
                    <a:p>
                      <a:pPr algn="ctr" latinLnBrk="1"/>
                      <a:r>
                        <a:rPr lang="en-US" altLang="ko-KR" sz="1000" b="1" dirty="0" smtClean="0">
                          <a:latin typeface="Arial" pitchFamily="34" charset="0"/>
                          <a:cs typeface="Arial" pitchFamily="34" charset="0"/>
                        </a:rPr>
                        <a:t>%</a:t>
                      </a:r>
                      <a:r>
                        <a:rPr lang="en-US" altLang="ko-KR" sz="1000" b="1" baseline="0" dirty="0" smtClean="0">
                          <a:latin typeface="Arial" pitchFamily="34" charset="0"/>
                          <a:cs typeface="Arial" pitchFamily="34" charset="0"/>
                        </a:rPr>
                        <a:t> Signals</a:t>
                      </a:r>
                      <a:endParaRPr lang="ko-KR" altLang="en-US" sz="1000" b="1" dirty="0">
                        <a:latin typeface="Arial" pitchFamily="34" charset="0"/>
                        <a:cs typeface="Arial" pitchFamily="34" charset="0"/>
                      </a:endParaRPr>
                    </a:p>
                  </a:txBody>
                  <a:tcPr marL="69943" marR="69943" marT="34972" marB="34972" vert="vert27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r>
            </a:tbl>
          </a:graphicData>
        </a:graphic>
      </p:graphicFrame>
      <p:graphicFrame>
        <p:nvGraphicFramePr>
          <p:cNvPr id="165" name="표 164"/>
          <p:cNvGraphicFramePr>
            <a:graphicFrameLocks noGrp="1"/>
          </p:cNvGraphicFramePr>
          <p:nvPr>
            <p:extLst>
              <p:ext uri="{D42A27DB-BD31-4B8C-83A1-F6EECF244321}">
                <p14:modId xmlns:p14="http://schemas.microsoft.com/office/powerpoint/2010/main" val="1401172198"/>
              </p:ext>
            </p:extLst>
          </p:nvPr>
        </p:nvGraphicFramePr>
        <p:xfrm>
          <a:off x="4159583" y="5016128"/>
          <a:ext cx="2206451" cy="275398"/>
        </p:xfrm>
        <a:graphic>
          <a:graphicData uri="http://schemas.openxmlformats.org/drawingml/2006/table">
            <a:tbl>
              <a:tblPr firstRow="1" bandRow="1">
                <a:tableStyleId>{2D5ABB26-0587-4C30-8999-92F81FD0307C}</a:tableStyleId>
              </a:tblPr>
              <a:tblGrid>
                <a:gridCol w="2206451"/>
              </a:tblGrid>
              <a:tr h="275398">
                <a:tc>
                  <a:txBody>
                    <a:bodyPr/>
                    <a:lstStyle/>
                    <a:p>
                      <a:pPr algn="ctr" latinLnBrk="1"/>
                      <a:r>
                        <a:rPr lang="en-US" altLang="ko-KR" sz="1000" b="1" dirty="0" smtClean="0">
                          <a:latin typeface="Arial" pitchFamily="34" charset="0"/>
                          <a:cs typeface="Arial" pitchFamily="34" charset="0"/>
                        </a:rPr>
                        <a:t>% Conserved</a:t>
                      </a:r>
                      <a:r>
                        <a:rPr lang="en-US" altLang="ko-KR" sz="1000" b="1" baseline="0" dirty="0" smtClean="0">
                          <a:latin typeface="Arial" pitchFamily="34" charset="0"/>
                          <a:cs typeface="Arial" pitchFamily="34" charset="0"/>
                        </a:rPr>
                        <a:t> sites </a:t>
                      </a:r>
                      <a:r>
                        <a:rPr lang="en-US" altLang="ko-KR" sz="1000" b="1" dirty="0" smtClean="0">
                          <a:latin typeface="Arial" pitchFamily="34" charset="0"/>
                          <a:cs typeface="Arial" pitchFamily="34" charset="0"/>
                        </a:rPr>
                        <a:t>in first introns</a:t>
                      </a:r>
                      <a:endParaRPr lang="ko-KR" altLang="en-US" sz="1000" b="1" dirty="0">
                        <a:latin typeface="Arial" pitchFamily="34" charset="0"/>
                        <a:cs typeface="Arial" pitchFamily="34" charset="0"/>
                      </a:endParaRPr>
                    </a:p>
                  </a:txBody>
                  <a:tcPr marL="69943" marR="69943" marT="34972" marB="34972"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r>
            </a:tbl>
          </a:graphicData>
        </a:graphic>
      </p:graphicFrame>
      <p:graphicFrame>
        <p:nvGraphicFramePr>
          <p:cNvPr id="168" name="표 167"/>
          <p:cNvGraphicFramePr>
            <a:graphicFrameLocks noGrp="1"/>
          </p:cNvGraphicFramePr>
          <p:nvPr>
            <p:extLst>
              <p:ext uri="{D42A27DB-BD31-4B8C-83A1-F6EECF244321}">
                <p14:modId xmlns:p14="http://schemas.microsoft.com/office/powerpoint/2010/main" val="3183558669"/>
              </p:ext>
            </p:extLst>
          </p:nvPr>
        </p:nvGraphicFramePr>
        <p:xfrm>
          <a:off x="3663769" y="1183518"/>
          <a:ext cx="330144" cy="1547589"/>
        </p:xfrm>
        <a:graphic>
          <a:graphicData uri="http://schemas.openxmlformats.org/drawingml/2006/table">
            <a:tbl>
              <a:tblPr firstRow="1" bandRow="1">
                <a:tableStyleId>{2D5ABB26-0587-4C30-8999-92F81FD0307C}</a:tableStyleId>
              </a:tblPr>
              <a:tblGrid>
                <a:gridCol w="330144"/>
              </a:tblGrid>
              <a:tr h="515863">
                <a:tc>
                  <a:txBody>
                    <a:bodyPr/>
                    <a:lstStyle/>
                    <a:p>
                      <a:pPr algn="r" latinLnBrk="1"/>
                      <a:r>
                        <a:rPr lang="en-US" altLang="ko-KR" sz="800" dirty="0" smtClean="0">
                          <a:latin typeface="Arial" panose="020B0604020202020204" pitchFamily="34" charset="0"/>
                          <a:cs typeface="Arial" panose="020B0604020202020204" pitchFamily="34" charset="0"/>
                        </a:rPr>
                        <a:t>40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5863">
                <a:tc>
                  <a:txBody>
                    <a:bodyPr/>
                    <a:lstStyle/>
                    <a:p>
                      <a:pPr algn="r" latinLnBrk="1"/>
                      <a:r>
                        <a:rPr lang="en-US" altLang="ko-KR" sz="800" dirty="0" smtClean="0">
                          <a:latin typeface="Arial" panose="020B0604020202020204" pitchFamily="34" charset="0"/>
                          <a:cs typeface="Arial" panose="020B0604020202020204" pitchFamily="34" charset="0"/>
                        </a:rPr>
                        <a:t>20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5863">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bl>
          </a:graphicData>
        </a:graphic>
      </p:graphicFrame>
      <p:graphicFrame>
        <p:nvGraphicFramePr>
          <p:cNvPr id="169" name="표 168"/>
          <p:cNvGraphicFramePr>
            <a:graphicFrameLocks noGrp="1"/>
          </p:cNvGraphicFramePr>
          <p:nvPr>
            <p:extLst>
              <p:ext uri="{D42A27DB-BD31-4B8C-83A1-F6EECF244321}">
                <p14:modId xmlns:p14="http://schemas.microsoft.com/office/powerpoint/2010/main" val="2876851131"/>
              </p:ext>
            </p:extLst>
          </p:nvPr>
        </p:nvGraphicFramePr>
        <p:xfrm>
          <a:off x="5104234" y="1173800"/>
          <a:ext cx="330144" cy="1549254"/>
        </p:xfrm>
        <a:graphic>
          <a:graphicData uri="http://schemas.openxmlformats.org/drawingml/2006/table">
            <a:tbl>
              <a:tblPr firstRow="1" bandRow="1">
                <a:tableStyleId>{2D5ABB26-0587-4C30-8999-92F81FD0307C}</a:tableStyleId>
              </a:tblPr>
              <a:tblGrid>
                <a:gridCol w="330144"/>
              </a:tblGrid>
              <a:tr h="516418">
                <a:tc>
                  <a:txBody>
                    <a:bodyPr/>
                    <a:lstStyle/>
                    <a:p>
                      <a:pPr algn="r" latinLnBrk="1"/>
                      <a:r>
                        <a:rPr lang="en-US" altLang="ko-KR" sz="800" dirty="0" smtClean="0">
                          <a:latin typeface="Arial" panose="020B0604020202020204" pitchFamily="34" charset="0"/>
                          <a:cs typeface="Arial" panose="020B0604020202020204" pitchFamily="34" charset="0"/>
                        </a:rPr>
                        <a:t>90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6418">
                <a:tc>
                  <a:txBody>
                    <a:bodyPr/>
                    <a:lstStyle/>
                    <a:p>
                      <a:pPr algn="r" latinLnBrk="1"/>
                      <a:r>
                        <a:rPr lang="en-US" altLang="ko-KR" sz="800" dirty="0" smtClean="0">
                          <a:latin typeface="Arial" panose="020B0604020202020204" pitchFamily="34" charset="0"/>
                          <a:cs typeface="Arial" panose="020B0604020202020204" pitchFamily="34" charset="0"/>
                        </a:rPr>
                        <a:t>45</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6418">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bl>
          </a:graphicData>
        </a:graphic>
      </p:graphicFrame>
      <p:sp>
        <p:nvSpPr>
          <p:cNvPr id="109" name="TextBox 108"/>
          <p:cNvSpPr txBox="1"/>
          <p:nvPr/>
        </p:nvSpPr>
        <p:spPr>
          <a:xfrm>
            <a:off x="-27384" y="1043608"/>
            <a:ext cx="2610010" cy="369332"/>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(A)</a:t>
            </a:r>
            <a:r>
              <a:rPr lang="en-US" sz="1100" b="1" dirty="0" smtClean="0">
                <a:latin typeface="Arial" panose="020B0604020202020204" pitchFamily="34" charset="0"/>
                <a:cs typeface="Arial" panose="020B0604020202020204" pitchFamily="34" charset="0"/>
              </a:rPr>
              <a:t>                               H1-hesc</a:t>
            </a:r>
            <a:endParaRPr lang="en-US" sz="1100" b="1" dirty="0">
              <a:latin typeface="Arial" panose="020B0604020202020204" pitchFamily="34" charset="0"/>
              <a:cs typeface="Arial" panose="020B0604020202020204" pitchFamily="34" charset="0"/>
            </a:endParaRPr>
          </a:p>
        </p:txBody>
      </p:sp>
      <p:sp>
        <p:nvSpPr>
          <p:cNvPr id="140" name="TextBox 139"/>
          <p:cNvSpPr txBox="1"/>
          <p:nvPr/>
        </p:nvSpPr>
        <p:spPr>
          <a:xfrm>
            <a:off x="3521004" y="1043608"/>
            <a:ext cx="2610010" cy="369332"/>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(B)                   </a:t>
            </a:r>
            <a:r>
              <a:rPr lang="en-US" sz="1100" b="1" dirty="0" smtClean="0">
                <a:latin typeface="Arial" panose="020B0604020202020204" pitchFamily="34" charset="0"/>
                <a:cs typeface="Arial" panose="020B0604020202020204" pitchFamily="34" charset="0"/>
              </a:rPr>
              <a:t> K562</a:t>
            </a:r>
            <a:endParaRPr lang="en-US" sz="1100" b="1" dirty="0">
              <a:latin typeface="Arial" panose="020B0604020202020204" pitchFamily="34" charset="0"/>
              <a:cs typeface="Arial" panose="020B0604020202020204" pitchFamily="34" charset="0"/>
            </a:endParaRPr>
          </a:p>
        </p:txBody>
      </p:sp>
      <p:sp>
        <p:nvSpPr>
          <p:cNvPr id="2" name="직사각형 1"/>
          <p:cNvSpPr/>
          <p:nvPr/>
        </p:nvSpPr>
        <p:spPr>
          <a:xfrm>
            <a:off x="273919" y="5490127"/>
            <a:ext cx="6350594" cy="1169551"/>
          </a:xfrm>
          <a:prstGeom prst="rect">
            <a:avLst/>
          </a:prstGeom>
        </p:spPr>
        <p:txBody>
          <a:bodyPr wrap="square">
            <a:spAutoFit/>
          </a:bodyPr>
          <a:lstStyle/>
          <a:p>
            <a:r>
              <a:rPr lang="en-US" sz="1400" b="1" dirty="0">
                <a:latin typeface="Times New Roman" panose="02020603050405020304" pitchFamily="18" charset="0"/>
                <a:ea typeface="맑은 고딕" panose="020B0503020000020004" pitchFamily="50" charset="-127"/>
              </a:rPr>
              <a:t>Figure S3.</a:t>
            </a:r>
            <a:r>
              <a:rPr lang="en-US" sz="1400" dirty="0">
                <a:latin typeface="Times New Roman" panose="02020603050405020304" pitchFamily="18" charset="0"/>
                <a:ea typeface="맑은 고딕" panose="020B0503020000020004" pitchFamily="50" charset="-127"/>
              </a:rPr>
              <a:t> Correlation between regulatory signals and conservation in first introns in H1-hESC and K562. Please refer to the legends of Figure 3. (A) Comparison between the proportions of the regulatory marks and the conservation in first introns in H1-hESC cell line, and (B) Comparison between the proportions of the regulatory marks and the conservation in first introns in K562 cell line. </a:t>
            </a:r>
            <a:endParaRPr lang="en-US" sz="1400" dirty="0"/>
          </a:p>
        </p:txBody>
      </p:sp>
    </p:spTree>
    <p:extLst>
      <p:ext uri="{BB962C8B-B14F-4D97-AF65-F5344CB8AC3E}">
        <p14:creationId xmlns:p14="http://schemas.microsoft.com/office/powerpoint/2010/main" val="8683292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그림 9"/>
          <p:cNvPicPr>
            <a:picLocks noChangeAspect="1"/>
          </p:cNvPicPr>
          <p:nvPr/>
        </p:nvPicPr>
        <p:blipFill>
          <a:blip r:embed="rId2"/>
          <a:stretch>
            <a:fillRect/>
          </a:stretch>
        </p:blipFill>
        <p:spPr>
          <a:xfrm>
            <a:off x="309840" y="5036342"/>
            <a:ext cx="2869670" cy="3524400"/>
          </a:xfrm>
          <a:prstGeom prst="rect">
            <a:avLst/>
          </a:prstGeom>
        </p:spPr>
      </p:pic>
      <p:pic>
        <p:nvPicPr>
          <p:cNvPr id="9" name="그림 8"/>
          <p:cNvPicPr>
            <a:picLocks noChangeAspect="1"/>
          </p:cNvPicPr>
          <p:nvPr/>
        </p:nvPicPr>
        <p:blipFill>
          <a:blip r:embed="rId3"/>
          <a:stretch>
            <a:fillRect/>
          </a:stretch>
        </p:blipFill>
        <p:spPr>
          <a:xfrm>
            <a:off x="3665220" y="567914"/>
            <a:ext cx="2869670" cy="3524400"/>
          </a:xfrm>
          <a:prstGeom prst="rect">
            <a:avLst/>
          </a:prstGeom>
        </p:spPr>
      </p:pic>
      <p:pic>
        <p:nvPicPr>
          <p:cNvPr id="2" name="그림 1"/>
          <p:cNvPicPr>
            <a:picLocks noChangeAspect="1"/>
          </p:cNvPicPr>
          <p:nvPr/>
        </p:nvPicPr>
        <p:blipFill>
          <a:blip r:embed="rId4"/>
          <a:stretch>
            <a:fillRect/>
          </a:stretch>
        </p:blipFill>
        <p:spPr>
          <a:xfrm>
            <a:off x="286828" y="574067"/>
            <a:ext cx="2869670" cy="3524400"/>
          </a:xfrm>
          <a:prstGeom prst="rect">
            <a:avLst/>
          </a:prstGeom>
        </p:spPr>
      </p:pic>
      <p:sp>
        <p:nvSpPr>
          <p:cNvPr id="5" name="TextBox 4"/>
          <p:cNvSpPr txBox="1"/>
          <p:nvPr/>
        </p:nvSpPr>
        <p:spPr>
          <a:xfrm>
            <a:off x="0" y="-4260"/>
            <a:ext cx="6858000" cy="204501"/>
          </a:xfrm>
          <a:prstGeom prst="rect">
            <a:avLst/>
          </a:prstGeom>
          <a:solidFill>
            <a:schemeClr val="accent1">
              <a:lumMod val="60000"/>
              <a:lumOff val="40000"/>
            </a:schemeClr>
          </a:solidFill>
        </p:spPr>
        <p:txBody>
          <a:bodyPr wrap="none" rtlCol="0" anchor="ctr" anchorCtr="0">
            <a:noAutofit/>
          </a:bodyPr>
          <a:lstStyle/>
          <a:p>
            <a:pPr marL="257175" indent="-257175"/>
            <a:r>
              <a:rPr lang="en-US" altLang="ko-KR" sz="1400" b="1" dirty="0">
                <a:solidFill>
                  <a:schemeClr val="tx1">
                    <a:lumMod val="85000"/>
                    <a:lumOff val="15000"/>
                  </a:schemeClr>
                </a:solidFill>
                <a:latin typeface="Arial" pitchFamily="34" charset="0"/>
                <a:cs typeface="Arial" pitchFamily="34" charset="0"/>
              </a:rPr>
              <a:t>Supplementary Figure </a:t>
            </a:r>
            <a:r>
              <a:rPr lang="en-US" altLang="ko-KR" sz="1400" b="1" dirty="0" smtClean="0">
                <a:solidFill>
                  <a:schemeClr val="tx1">
                    <a:lumMod val="85000"/>
                    <a:lumOff val="15000"/>
                  </a:schemeClr>
                </a:solidFill>
                <a:latin typeface="Arial" pitchFamily="34" charset="0"/>
                <a:cs typeface="Arial" pitchFamily="34" charset="0"/>
              </a:rPr>
              <a:t>4</a:t>
            </a:r>
            <a:endParaRPr lang="ko-KR" altLang="en-US" sz="1400" b="1" dirty="0">
              <a:solidFill>
                <a:schemeClr val="tx1">
                  <a:lumMod val="85000"/>
                  <a:lumOff val="15000"/>
                </a:schemeClr>
              </a:solidFill>
              <a:latin typeface="Arial" pitchFamily="34" charset="0"/>
              <a:cs typeface="Arial" pitchFamily="34" charset="0"/>
            </a:endParaRPr>
          </a:p>
        </p:txBody>
      </p:sp>
      <p:graphicFrame>
        <p:nvGraphicFramePr>
          <p:cNvPr id="141" name="표 140"/>
          <p:cNvGraphicFramePr>
            <a:graphicFrameLocks noGrp="1"/>
          </p:cNvGraphicFramePr>
          <p:nvPr>
            <p:extLst>
              <p:ext uri="{D42A27DB-BD31-4B8C-83A1-F6EECF244321}">
                <p14:modId xmlns:p14="http://schemas.microsoft.com/office/powerpoint/2010/main" val="3834139651"/>
              </p:ext>
            </p:extLst>
          </p:nvPr>
        </p:nvGraphicFramePr>
        <p:xfrm>
          <a:off x="483022" y="575260"/>
          <a:ext cx="1218725" cy="3522758"/>
        </p:xfrm>
        <a:graphic>
          <a:graphicData uri="http://schemas.openxmlformats.org/drawingml/2006/table">
            <a:tbl>
              <a:tblPr firstRow="1" bandRow="1">
                <a:tableStyleId>{2D5ABB26-0587-4C30-8999-92F81FD0307C}</a:tableStyleId>
              </a:tblPr>
              <a:tblGrid>
                <a:gridCol w="1218725"/>
              </a:tblGrid>
              <a:tr h="1146074">
                <a:tc>
                  <a:txBody>
                    <a:bodyPr/>
                    <a:lstStyle/>
                    <a:p>
                      <a:pPr algn="ctr"/>
                      <a:r>
                        <a:rPr lang="en-US" sz="900" b="1" dirty="0" smtClean="0">
                          <a:latin typeface="Arial" panose="020B0604020202020204" pitchFamily="34" charset="0"/>
                          <a:cs typeface="Arial" panose="020B0604020202020204" pitchFamily="34" charset="0"/>
                        </a:rPr>
                        <a:t>DHS</a:t>
                      </a: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marL="0" marR="0" indent="0" algn="r" defTabSz="914400" rtl="0" eaLnBrk="1" fontAlgn="auto" latinLnBrk="1" hangingPunct="1">
                        <a:lnSpc>
                          <a:spcPct val="100000"/>
                        </a:lnSpc>
                        <a:spcBef>
                          <a:spcPts val="0"/>
                        </a:spcBef>
                        <a:spcAft>
                          <a:spcPts val="0"/>
                        </a:spcAft>
                        <a:buClrTx/>
                        <a:buSzTx/>
                        <a:buFontTx/>
                        <a:buNone/>
                        <a:tabLst/>
                        <a:defRPr/>
                      </a:pPr>
                      <a:r>
                        <a:rPr lang="el-GR" altLang="ko-KR" sz="800" b="1" dirty="0" smtClean="0">
                          <a:solidFill>
                            <a:schemeClr val="tx1"/>
                          </a:solidFill>
                        </a:rPr>
                        <a:t>τ</a:t>
                      </a:r>
                      <a:r>
                        <a:rPr lang="en-US" altLang="ko-KR" sz="800" b="1" dirty="0" smtClean="0">
                          <a:solidFill>
                            <a:schemeClr val="tx1"/>
                          </a:solidFill>
                        </a:rPr>
                        <a:t> = 0.22 (</a:t>
                      </a:r>
                      <a:r>
                        <a:rPr lang="en-US" altLang="ko-KR" sz="800" b="1" i="1" dirty="0" smtClean="0">
                          <a:solidFill>
                            <a:schemeClr val="tx1"/>
                          </a:solidFill>
                        </a:rPr>
                        <a:t>p</a:t>
                      </a:r>
                      <a:r>
                        <a:rPr lang="en-US" altLang="ko-KR" sz="800" b="1" dirty="0" smtClean="0">
                          <a:solidFill>
                            <a:schemeClr val="tx1"/>
                          </a:solidFill>
                        </a:rPr>
                        <a:t>=0.00)</a:t>
                      </a:r>
                      <a:endParaRPr lang="en-US" sz="900" b="1" dirty="0">
                        <a:latin typeface="Arial" panose="020B0604020202020204" pitchFamily="34" charset="0"/>
                        <a:cs typeface="Arial" panose="020B0604020202020204" pitchFamily="34" charset="0"/>
                      </a:endParaRPr>
                    </a:p>
                  </a:txBody>
                  <a:tcPr/>
                </a:tc>
              </a:tr>
              <a:tr h="1188342">
                <a:tc>
                  <a:txBody>
                    <a:bodyPr/>
                    <a:lstStyle/>
                    <a:p>
                      <a:pPr algn="ctr"/>
                      <a:r>
                        <a:rPr lang="en-US" sz="900" b="1" dirty="0" smtClean="0">
                          <a:latin typeface="Arial" panose="020B0604020202020204" pitchFamily="34" charset="0"/>
                          <a:cs typeface="Arial" panose="020B0604020202020204" pitchFamily="34" charset="0"/>
                        </a:rPr>
                        <a:t>H3K4me1</a:t>
                      </a: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900" b="1" dirty="0" smtClean="0">
                        <a:solidFill>
                          <a:schemeClr val="tx1"/>
                        </a:solidFill>
                      </a:endParaRPr>
                    </a:p>
                    <a:p>
                      <a:pPr marL="0" marR="0" indent="0" algn="r" defTabSz="914400" rtl="0" eaLnBrk="1" fontAlgn="auto" latinLnBrk="1" hangingPunct="1">
                        <a:lnSpc>
                          <a:spcPct val="100000"/>
                        </a:lnSpc>
                        <a:spcBef>
                          <a:spcPts val="0"/>
                        </a:spcBef>
                        <a:spcAft>
                          <a:spcPts val="0"/>
                        </a:spcAft>
                        <a:buClrTx/>
                        <a:buSzTx/>
                        <a:buFontTx/>
                        <a:buNone/>
                        <a:tabLst/>
                        <a:defRPr/>
                      </a:pPr>
                      <a:r>
                        <a:rPr lang="el-GR" altLang="ko-KR" sz="800" b="1" dirty="0" smtClean="0">
                          <a:solidFill>
                            <a:schemeClr val="tx1"/>
                          </a:solidFill>
                        </a:rPr>
                        <a:t>τ</a:t>
                      </a:r>
                      <a:r>
                        <a:rPr lang="en-US" altLang="ko-KR" sz="800" b="1" dirty="0" smtClean="0">
                          <a:solidFill>
                            <a:schemeClr val="tx1"/>
                          </a:solidFill>
                        </a:rPr>
                        <a:t> = 0.03 (</a:t>
                      </a:r>
                      <a:r>
                        <a:rPr lang="en-US" altLang="ko-KR" sz="800" b="1" i="1" dirty="0" smtClean="0">
                          <a:solidFill>
                            <a:schemeClr val="tx1"/>
                          </a:solidFill>
                        </a:rPr>
                        <a:t>p</a:t>
                      </a:r>
                      <a:r>
                        <a:rPr lang="en-US" altLang="ko-KR" sz="800" b="1" dirty="0" smtClean="0">
                          <a:solidFill>
                            <a:schemeClr val="tx1"/>
                          </a:solidFill>
                        </a:rPr>
                        <a:t>=0.03)</a:t>
                      </a:r>
                      <a:endParaRPr lang="en-US" sz="800" b="1" dirty="0">
                        <a:latin typeface="Arial" panose="020B0604020202020204" pitchFamily="34" charset="0"/>
                        <a:cs typeface="Arial" panose="020B0604020202020204" pitchFamily="34" charset="0"/>
                      </a:endParaRPr>
                    </a:p>
                  </a:txBody>
                  <a:tcPr/>
                </a:tc>
              </a:tr>
              <a:tr h="1188342">
                <a:tc>
                  <a:txBody>
                    <a:bodyPr/>
                    <a:lstStyle/>
                    <a:p>
                      <a:pPr algn="ctr"/>
                      <a:r>
                        <a:rPr lang="en-US" sz="900" b="1" dirty="0" smtClean="0">
                          <a:latin typeface="Arial" panose="020B0604020202020204" pitchFamily="34" charset="0"/>
                          <a:cs typeface="Arial" panose="020B0604020202020204" pitchFamily="34" charset="0"/>
                        </a:rPr>
                        <a:t>CTCF</a:t>
                      </a: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900" b="0" dirty="0" smtClean="0">
                        <a:solidFill>
                          <a:schemeClr val="tx1"/>
                        </a:solidFill>
                      </a:endParaRPr>
                    </a:p>
                    <a:p>
                      <a:pPr marL="0" marR="0" indent="0" algn="r" defTabSz="914400" rtl="0" eaLnBrk="1" fontAlgn="auto" latinLnBrk="1" hangingPunct="1">
                        <a:lnSpc>
                          <a:spcPct val="100000"/>
                        </a:lnSpc>
                        <a:spcBef>
                          <a:spcPts val="0"/>
                        </a:spcBef>
                        <a:spcAft>
                          <a:spcPts val="0"/>
                        </a:spcAft>
                        <a:buClrTx/>
                        <a:buSzTx/>
                        <a:buFontTx/>
                        <a:buNone/>
                        <a:tabLst/>
                        <a:defRPr/>
                      </a:pPr>
                      <a:r>
                        <a:rPr lang="el-GR" altLang="ko-KR" sz="800" b="0" dirty="0" smtClean="0">
                          <a:solidFill>
                            <a:schemeClr val="tx1"/>
                          </a:solidFill>
                        </a:rPr>
                        <a:t>τ</a:t>
                      </a:r>
                      <a:r>
                        <a:rPr lang="en-US" altLang="ko-KR" sz="800" b="0" dirty="0" smtClean="0">
                          <a:solidFill>
                            <a:schemeClr val="tx1"/>
                          </a:solidFill>
                        </a:rPr>
                        <a:t> = 0.01 (</a:t>
                      </a:r>
                      <a:r>
                        <a:rPr lang="en-US" altLang="ko-KR" sz="800" b="0" i="1" dirty="0" smtClean="0">
                          <a:solidFill>
                            <a:schemeClr val="tx1"/>
                          </a:solidFill>
                        </a:rPr>
                        <a:t>p</a:t>
                      </a:r>
                      <a:r>
                        <a:rPr lang="en-US" altLang="ko-KR" sz="800" b="0" dirty="0" smtClean="0">
                          <a:solidFill>
                            <a:schemeClr val="tx1"/>
                          </a:solidFill>
                        </a:rPr>
                        <a:t>=0.76)</a:t>
                      </a:r>
                      <a:endParaRPr lang="en-US" sz="800" b="0" dirty="0">
                        <a:latin typeface="Arial" panose="020B0604020202020204" pitchFamily="34" charset="0"/>
                        <a:cs typeface="Arial" panose="020B0604020202020204" pitchFamily="34" charset="0"/>
                      </a:endParaRPr>
                    </a:p>
                  </a:txBody>
                  <a:tcPr/>
                </a:tc>
              </a:tr>
            </a:tbl>
          </a:graphicData>
        </a:graphic>
      </p:graphicFrame>
      <p:graphicFrame>
        <p:nvGraphicFramePr>
          <p:cNvPr id="142" name="표 141"/>
          <p:cNvGraphicFramePr>
            <a:graphicFrameLocks noGrp="1"/>
          </p:cNvGraphicFramePr>
          <p:nvPr>
            <p:extLst>
              <p:ext uri="{D42A27DB-BD31-4B8C-83A1-F6EECF244321}">
                <p14:modId xmlns:p14="http://schemas.microsoft.com/office/powerpoint/2010/main" val="2728502030"/>
              </p:ext>
            </p:extLst>
          </p:nvPr>
        </p:nvGraphicFramePr>
        <p:xfrm>
          <a:off x="211460" y="1564197"/>
          <a:ext cx="330144" cy="1544808"/>
        </p:xfrm>
        <a:graphic>
          <a:graphicData uri="http://schemas.openxmlformats.org/drawingml/2006/table">
            <a:tbl>
              <a:tblPr firstRow="1" bandRow="1">
                <a:tableStyleId>{2D5ABB26-0587-4C30-8999-92F81FD0307C}</a:tableStyleId>
              </a:tblPr>
              <a:tblGrid>
                <a:gridCol w="330144"/>
              </a:tblGrid>
              <a:tr h="514936">
                <a:tc>
                  <a:txBody>
                    <a:bodyPr/>
                    <a:lstStyle/>
                    <a:p>
                      <a:pPr algn="r" latinLnBrk="1"/>
                      <a:r>
                        <a:rPr lang="en-US" altLang="ko-KR" sz="800" dirty="0" smtClean="0">
                          <a:latin typeface="Arial" panose="020B0604020202020204" pitchFamily="34" charset="0"/>
                          <a:cs typeface="Arial" panose="020B0604020202020204" pitchFamily="34" charset="0"/>
                        </a:rPr>
                        <a:t>100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4936">
                <a:tc>
                  <a:txBody>
                    <a:bodyPr/>
                    <a:lstStyle/>
                    <a:p>
                      <a:pPr algn="r" latinLnBrk="1"/>
                      <a:r>
                        <a:rPr lang="en-US" altLang="ko-KR" sz="800" dirty="0" smtClean="0">
                          <a:latin typeface="Arial" panose="020B0604020202020204" pitchFamily="34" charset="0"/>
                          <a:cs typeface="Arial" panose="020B0604020202020204" pitchFamily="34" charset="0"/>
                        </a:rPr>
                        <a:t>50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4936">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bl>
          </a:graphicData>
        </a:graphic>
      </p:graphicFrame>
      <p:graphicFrame>
        <p:nvGraphicFramePr>
          <p:cNvPr id="143" name="표 142"/>
          <p:cNvGraphicFramePr>
            <a:graphicFrameLocks noGrp="1"/>
          </p:cNvGraphicFramePr>
          <p:nvPr>
            <p:extLst>
              <p:ext uri="{D42A27DB-BD31-4B8C-83A1-F6EECF244321}">
                <p14:modId xmlns:p14="http://schemas.microsoft.com/office/powerpoint/2010/main" val="3808228556"/>
              </p:ext>
            </p:extLst>
          </p:nvPr>
        </p:nvGraphicFramePr>
        <p:xfrm>
          <a:off x="1645280" y="1543481"/>
          <a:ext cx="330144" cy="1584576"/>
        </p:xfrm>
        <a:graphic>
          <a:graphicData uri="http://schemas.openxmlformats.org/drawingml/2006/table">
            <a:tbl>
              <a:tblPr firstRow="1" bandRow="1">
                <a:tableStyleId>{2D5ABB26-0587-4C30-8999-92F81FD0307C}</a:tableStyleId>
              </a:tblPr>
              <a:tblGrid>
                <a:gridCol w="330144"/>
              </a:tblGrid>
              <a:tr h="528192">
                <a:tc>
                  <a:txBody>
                    <a:bodyPr/>
                    <a:lstStyle/>
                    <a:p>
                      <a:pPr algn="r" latinLnBrk="1"/>
                      <a:r>
                        <a:rPr lang="en-US" altLang="ko-KR" sz="800" dirty="0" smtClean="0">
                          <a:latin typeface="Arial" panose="020B0604020202020204" pitchFamily="34" charset="0"/>
                          <a:cs typeface="Arial" panose="020B0604020202020204" pitchFamily="34" charset="0"/>
                        </a:rPr>
                        <a:t>100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28192">
                <a:tc>
                  <a:txBody>
                    <a:bodyPr/>
                    <a:lstStyle/>
                    <a:p>
                      <a:pPr algn="r" latinLnBrk="1"/>
                      <a:r>
                        <a:rPr lang="en-US" altLang="ko-KR" sz="800" dirty="0" smtClean="0">
                          <a:latin typeface="Arial" panose="020B0604020202020204" pitchFamily="34" charset="0"/>
                          <a:cs typeface="Arial" panose="020B0604020202020204" pitchFamily="34" charset="0"/>
                        </a:rPr>
                        <a:t>50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28192">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bl>
          </a:graphicData>
        </a:graphic>
      </p:graphicFrame>
      <p:graphicFrame>
        <p:nvGraphicFramePr>
          <p:cNvPr id="144" name="표 143"/>
          <p:cNvGraphicFramePr>
            <a:graphicFrameLocks noGrp="1"/>
          </p:cNvGraphicFramePr>
          <p:nvPr>
            <p:extLst>
              <p:ext uri="{D42A27DB-BD31-4B8C-83A1-F6EECF244321}">
                <p14:modId xmlns:p14="http://schemas.microsoft.com/office/powerpoint/2010/main" val="69301842"/>
              </p:ext>
            </p:extLst>
          </p:nvPr>
        </p:nvGraphicFramePr>
        <p:xfrm>
          <a:off x="1648789" y="2736312"/>
          <a:ext cx="330144" cy="1566495"/>
        </p:xfrm>
        <a:graphic>
          <a:graphicData uri="http://schemas.openxmlformats.org/drawingml/2006/table">
            <a:tbl>
              <a:tblPr firstRow="1" bandRow="1">
                <a:tableStyleId>{2D5ABB26-0587-4C30-8999-92F81FD0307C}</a:tableStyleId>
              </a:tblPr>
              <a:tblGrid>
                <a:gridCol w="330144"/>
              </a:tblGrid>
              <a:tr h="522165">
                <a:tc>
                  <a:txBody>
                    <a:bodyPr/>
                    <a:lstStyle/>
                    <a:p>
                      <a:pPr algn="r" latinLnBrk="1"/>
                      <a:r>
                        <a:rPr lang="en-US" altLang="ko-KR" sz="800" dirty="0" smtClean="0">
                          <a:latin typeface="Arial" panose="020B0604020202020204" pitchFamily="34" charset="0"/>
                          <a:cs typeface="Arial" panose="020B0604020202020204" pitchFamily="34" charset="0"/>
                        </a:rPr>
                        <a:t>100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22165">
                <a:tc>
                  <a:txBody>
                    <a:bodyPr/>
                    <a:lstStyle/>
                    <a:p>
                      <a:pPr algn="r" latinLnBrk="1"/>
                      <a:r>
                        <a:rPr lang="en-US" altLang="ko-KR" sz="800" dirty="0" smtClean="0">
                          <a:latin typeface="Arial" panose="020B0604020202020204" pitchFamily="34" charset="0"/>
                          <a:cs typeface="Arial" panose="020B0604020202020204" pitchFamily="34" charset="0"/>
                        </a:rPr>
                        <a:t>50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22165">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bl>
          </a:graphicData>
        </a:graphic>
      </p:graphicFrame>
      <p:graphicFrame>
        <p:nvGraphicFramePr>
          <p:cNvPr id="145" name="표 144"/>
          <p:cNvGraphicFramePr>
            <a:graphicFrameLocks noGrp="1"/>
          </p:cNvGraphicFramePr>
          <p:nvPr>
            <p:extLst>
              <p:ext uri="{D42A27DB-BD31-4B8C-83A1-F6EECF244321}">
                <p14:modId xmlns:p14="http://schemas.microsoft.com/office/powerpoint/2010/main" val="3180837800"/>
              </p:ext>
            </p:extLst>
          </p:nvPr>
        </p:nvGraphicFramePr>
        <p:xfrm>
          <a:off x="219475" y="2740058"/>
          <a:ext cx="330144" cy="1550049"/>
        </p:xfrm>
        <a:graphic>
          <a:graphicData uri="http://schemas.openxmlformats.org/drawingml/2006/table">
            <a:tbl>
              <a:tblPr firstRow="1" bandRow="1">
                <a:tableStyleId>{2D5ABB26-0587-4C30-8999-92F81FD0307C}</a:tableStyleId>
              </a:tblPr>
              <a:tblGrid>
                <a:gridCol w="330144"/>
              </a:tblGrid>
              <a:tr h="516683">
                <a:tc>
                  <a:txBody>
                    <a:bodyPr/>
                    <a:lstStyle/>
                    <a:p>
                      <a:pPr algn="r" latinLnBrk="1"/>
                      <a:r>
                        <a:rPr lang="en-US" altLang="ko-KR" sz="800" dirty="0" smtClean="0">
                          <a:latin typeface="Arial" panose="020B0604020202020204" pitchFamily="34" charset="0"/>
                          <a:cs typeface="Arial" panose="020B0604020202020204" pitchFamily="34" charset="0"/>
                        </a:rPr>
                        <a:t>100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6683">
                <a:tc>
                  <a:txBody>
                    <a:bodyPr/>
                    <a:lstStyle/>
                    <a:p>
                      <a:pPr algn="r" latinLnBrk="1"/>
                      <a:r>
                        <a:rPr lang="en-US" altLang="ko-KR" sz="800" dirty="0" smtClean="0">
                          <a:latin typeface="Arial" panose="020B0604020202020204" pitchFamily="34" charset="0"/>
                          <a:cs typeface="Arial" panose="020B0604020202020204" pitchFamily="34" charset="0"/>
                        </a:rPr>
                        <a:t>50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6683">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bl>
          </a:graphicData>
        </a:graphic>
      </p:graphicFrame>
      <p:graphicFrame>
        <p:nvGraphicFramePr>
          <p:cNvPr id="146" name="표 145"/>
          <p:cNvGraphicFramePr>
            <a:graphicFrameLocks noGrp="1"/>
          </p:cNvGraphicFramePr>
          <p:nvPr>
            <p:extLst>
              <p:ext uri="{D42A27DB-BD31-4B8C-83A1-F6EECF244321}">
                <p14:modId xmlns:p14="http://schemas.microsoft.com/office/powerpoint/2010/main" val="611804"/>
              </p:ext>
            </p:extLst>
          </p:nvPr>
        </p:nvGraphicFramePr>
        <p:xfrm>
          <a:off x="211223" y="395625"/>
          <a:ext cx="330144" cy="1547589"/>
        </p:xfrm>
        <a:graphic>
          <a:graphicData uri="http://schemas.openxmlformats.org/drawingml/2006/table">
            <a:tbl>
              <a:tblPr firstRow="1" bandRow="1">
                <a:tableStyleId>{2D5ABB26-0587-4C30-8999-92F81FD0307C}</a:tableStyleId>
              </a:tblPr>
              <a:tblGrid>
                <a:gridCol w="330144"/>
              </a:tblGrid>
              <a:tr h="515863">
                <a:tc>
                  <a:txBody>
                    <a:bodyPr/>
                    <a:lstStyle/>
                    <a:p>
                      <a:pPr algn="r" latinLnBrk="1"/>
                      <a:r>
                        <a:rPr lang="en-US" altLang="ko-KR" sz="800" dirty="0" smtClean="0">
                          <a:latin typeface="Arial" panose="020B0604020202020204" pitchFamily="34" charset="0"/>
                          <a:cs typeface="Arial" panose="020B0604020202020204" pitchFamily="34" charset="0"/>
                        </a:rPr>
                        <a:t>50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5863">
                <a:tc>
                  <a:txBody>
                    <a:bodyPr/>
                    <a:lstStyle/>
                    <a:p>
                      <a:pPr algn="r" latinLnBrk="1"/>
                      <a:r>
                        <a:rPr lang="en-US" altLang="ko-KR" sz="800" dirty="0" smtClean="0">
                          <a:latin typeface="Arial" panose="020B0604020202020204" pitchFamily="34" charset="0"/>
                          <a:cs typeface="Arial" panose="020B0604020202020204" pitchFamily="34" charset="0"/>
                        </a:rPr>
                        <a:t>25</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5863">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bl>
          </a:graphicData>
        </a:graphic>
      </p:graphicFrame>
      <p:graphicFrame>
        <p:nvGraphicFramePr>
          <p:cNvPr id="147" name="표 146"/>
          <p:cNvGraphicFramePr>
            <a:graphicFrameLocks noGrp="1"/>
          </p:cNvGraphicFramePr>
          <p:nvPr>
            <p:extLst>
              <p:ext uri="{D42A27DB-BD31-4B8C-83A1-F6EECF244321}">
                <p14:modId xmlns:p14="http://schemas.microsoft.com/office/powerpoint/2010/main" val="4239191896"/>
              </p:ext>
            </p:extLst>
          </p:nvPr>
        </p:nvGraphicFramePr>
        <p:xfrm>
          <a:off x="1642439" y="387611"/>
          <a:ext cx="330144" cy="1549254"/>
        </p:xfrm>
        <a:graphic>
          <a:graphicData uri="http://schemas.openxmlformats.org/drawingml/2006/table">
            <a:tbl>
              <a:tblPr firstRow="1" bandRow="1">
                <a:tableStyleId>{2D5ABB26-0587-4C30-8999-92F81FD0307C}</a:tableStyleId>
              </a:tblPr>
              <a:tblGrid>
                <a:gridCol w="330144"/>
              </a:tblGrid>
              <a:tr h="516418">
                <a:tc>
                  <a:txBody>
                    <a:bodyPr/>
                    <a:lstStyle/>
                    <a:p>
                      <a:pPr algn="r" latinLnBrk="1"/>
                      <a:r>
                        <a:rPr lang="en-US" altLang="ko-KR" sz="800" dirty="0" smtClean="0">
                          <a:latin typeface="Arial" panose="020B0604020202020204" pitchFamily="34" charset="0"/>
                          <a:cs typeface="Arial" panose="020B0604020202020204" pitchFamily="34" charset="0"/>
                        </a:rPr>
                        <a:t>90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6418">
                <a:tc>
                  <a:txBody>
                    <a:bodyPr/>
                    <a:lstStyle/>
                    <a:p>
                      <a:pPr algn="r" latinLnBrk="1"/>
                      <a:r>
                        <a:rPr lang="en-US" altLang="ko-KR" sz="800" dirty="0" smtClean="0">
                          <a:latin typeface="Arial" panose="020B0604020202020204" pitchFamily="34" charset="0"/>
                          <a:cs typeface="Arial" panose="020B0604020202020204" pitchFamily="34" charset="0"/>
                        </a:rPr>
                        <a:t>45</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6418">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bl>
          </a:graphicData>
        </a:graphic>
      </p:graphicFrame>
      <p:graphicFrame>
        <p:nvGraphicFramePr>
          <p:cNvPr id="148" name="표 147"/>
          <p:cNvGraphicFramePr>
            <a:graphicFrameLocks noGrp="1"/>
          </p:cNvGraphicFramePr>
          <p:nvPr>
            <p:extLst>
              <p:ext uri="{D42A27DB-BD31-4B8C-83A1-F6EECF244321}">
                <p14:modId xmlns:p14="http://schemas.microsoft.com/office/powerpoint/2010/main" val="1511206546"/>
              </p:ext>
            </p:extLst>
          </p:nvPr>
        </p:nvGraphicFramePr>
        <p:xfrm>
          <a:off x="1933791" y="586160"/>
          <a:ext cx="1213598" cy="3500460"/>
        </p:xfrm>
        <a:graphic>
          <a:graphicData uri="http://schemas.openxmlformats.org/drawingml/2006/table">
            <a:tbl>
              <a:tblPr firstRow="1" bandRow="1">
                <a:tableStyleId>{2D5ABB26-0587-4C30-8999-92F81FD0307C}</a:tableStyleId>
              </a:tblPr>
              <a:tblGrid>
                <a:gridCol w="1213598"/>
              </a:tblGrid>
              <a:tr h="1138820">
                <a:tc>
                  <a:txBody>
                    <a:bodyPr/>
                    <a:lstStyle/>
                    <a:p>
                      <a:pPr algn="ctr"/>
                      <a:r>
                        <a:rPr lang="en-US" sz="900" b="1" dirty="0" smtClean="0">
                          <a:latin typeface="Arial" panose="020B0604020202020204" pitchFamily="34" charset="0"/>
                          <a:cs typeface="Arial" panose="020B0604020202020204" pitchFamily="34" charset="0"/>
                        </a:rPr>
                        <a:t>TFBS</a:t>
                      </a: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900" b="1" dirty="0" smtClean="0">
                        <a:solidFill>
                          <a:schemeClr val="tx1"/>
                        </a:solidFill>
                      </a:endParaRPr>
                    </a:p>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900" b="1" dirty="0" smtClean="0">
                        <a:solidFill>
                          <a:schemeClr val="tx1"/>
                        </a:solidFill>
                      </a:endParaRPr>
                    </a:p>
                    <a:p>
                      <a:pPr marL="0" marR="0" indent="0" algn="r" defTabSz="914400" rtl="0" eaLnBrk="1" fontAlgn="auto" latinLnBrk="1" hangingPunct="1">
                        <a:lnSpc>
                          <a:spcPct val="100000"/>
                        </a:lnSpc>
                        <a:spcBef>
                          <a:spcPts val="0"/>
                        </a:spcBef>
                        <a:spcAft>
                          <a:spcPts val="0"/>
                        </a:spcAft>
                        <a:buClrTx/>
                        <a:buSzTx/>
                        <a:buFontTx/>
                        <a:buNone/>
                        <a:tabLst/>
                        <a:defRPr/>
                      </a:pPr>
                      <a:r>
                        <a:rPr lang="el-GR" altLang="ko-KR" sz="800" b="1" dirty="0" smtClean="0">
                          <a:solidFill>
                            <a:schemeClr val="tx1"/>
                          </a:solidFill>
                        </a:rPr>
                        <a:t>τ</a:t>
                      </a:r>
                      <a:r>
                        <a:rPr lang="en-US" altLang="ko-KR" sz="800" b="1" dirty="0" smtClean="0">
                          <a:solidFill>
                            <a:schemeClr val="tx1"/>
                          </a:solidFill>
                        </a:rPr>
                        <a:t> = 0.22 (</a:t>
                      </a:r>
                      <a:r>
                        <a:rPr lang="en-US" altLang="ko-KR" sz="800" b="1" i="1" dirty="0" smtClean="0">
                          <a:solidFill>
                            <a:schemeClr val="tx1"/>
                          </a:solidFill>
                        </a:rPr>
                        <a:t>p</a:t>
                      </a:r>
                      <a:r>
                        <a:rPr lang="en-US" altLang="ko-KR" sz="800" b="1" dirty="0" smtClean="0">
                          <a:solidFill>
                            <a:schemeClr val="tx1"/>
                          </a:solidFill>
                        </a:rPr>
                        <a:t>=0.00)</a:t>
                      </a:r>
                      <a:endParaRPr lang="en-US" sz="800" b="1" dirty="0">
                        <a:latin typeface="Arial" panose="020B0604020202020204" pitchFamily="34" charset="0"/>
                        <a:cs typeface="Arial" panose="020B0604020202020204" pitchFamily="34" charset="0"/>
                      </a:endParaRPr>
                    </a:p>
                  </a:txBody>
                  <a:tcPr/>
                </a:tc>
              </a:tr>
              <a:tr h="1180820">
                <a:tc>
                  <a:txBody>
                    <a:bodyPr/>
                    <a:lstStyle/>
                    <a:p>
                      <a:pPr algn="ctr"/>
                      <a:r>
                        <a:rPr lang="en-US" sz="900" b="1" dirty="0" smtClean="0">
                          <a:latin typeface="Arial" panose="020B0604020202020204" pitchFamily="34" charset="0"/>
                          <a:cs typeface="Arial" panose="020B0604020202020204" pitchFamily="34" charset="0"/>
                        </a:rPr>
                        <a:t>H3K4me3</a:t>
                      </a: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marL="0" marR="0" indent="0" algn="r" defTabSz="914400" rtl="0" eaLnBrk="1" fontAlgn="auto" latinLnBrk="1" hangingPunct="1">
                        <a:lnSpc>
                          <a:spcPct val="100000"/>
                        </a:lnSpc>
                        <a:spcBef>
                          <a:spcPts val="0"/>
                        </a:spcBef>
                        <a:spcAft>
                          <a:spcPts val="0"/>
                        </a:spcAft>
                        <a:buClrTx/>
                        <a:buSzTx/>
                        <a:buFontTx/>
                        <a:buNone/>
                        <a:tabLst/>
                        <a:defRPr/>
                      </a:pPr>
                      <a:r>
                        <a:rPr lang="el-GR" altLang="ko-KR" sz="800" b="1" dirty="0" smtClean="0">
                          <a:solidFill>
                            <a:schemeClr val="tx1"/>
                          </a:solidFill>
                        </a:rPr>
                        <a:t>τ</a:t>
                      </a:r>
                      <a:r>
                        <a:rPr lang="en-US" altLang="ko-KR" sz="800" b="1" dirty="0" smtClean="0">
                          <a:solidFill>
                            <a:schemeClr val="tx1"/>
                          </a:solidFill>
                        </a:rPr>
                        <a:t> = 0.15 (</a:t>
                      </a:r>
                      <a:r>
                        <a:rPr lang="en-US" altLang="ko-KR" sz="800" b="1" i="1" dirty="0" smtClean="0">
                          <a:solidFill>
                            <a:schemeClr val="tx1"/>
                          </a:solidFill>
                        </a:rPr>
                        <a:t>p</a:t>
                      </a:r>
                      <a:r>
                        <a:rPr lang="en-US" altLang="ko-KR" sz="800" b="1" dirty="0" smtClean="0">
                          <a:solidFill>
                            <a:schemeClr val="tx1"/>
                          </a:solidFill>
                        </a:rPr>
                        <a:t>=0.00)</a:t>
                      </a:r>
                      <a:endParaRPr lang="en-US" sz="900" b="1" dirty="0">
                        <a:latin typeface="Arial" panose="020B0604020202020204" pitchFamily="34" charset="0"/>
                        <a:cs typeface="Arial" panose="020B0604020202020204" pitchFamily="34" charset="0"/>
                      </a:endParaRPr>
                    </a:p>
                  </a:txBody>
                  <a:tcPr/>
                </a:tc>
              </a:tr>
              <a:tr h="1180820">
                <a:tc>
                  <a:txBody>
                    <a:bodyPr/>
                    <a:lstStyle/>
                    <a:p>
                      <a:pPr algn="ctr"/>
                      <a:r>
                        <a:rPr lang="en-US" sz="900" b="1" dirty="0" smtClean="0">
                          <a:latin typeface="Arial" panose="020B0604020202020204" pitchFamily="34" charset="0"/>
                          <a:cs typeface="Arial" panose="020B0604020202020204" pitchFamily="34" charset="0"/>
                        </a:rPr>
                        <a:t>H3K9me3</a:t>
                      </a: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marL="0" marR="0" indent="0" algn="r" defTabSz="914400" rtl="0" eaLnBrk="1" fontAlgn="auto" latinLnBrk="1" hangingPunct="1">
                        <a:lnSpc>
                          <a:spcPct val="100000"/>
                        </a:lnSpc>
                        <a:spcBef>
                          <a:spcPts val="0"/>
                        </a:spcBef>
                        <a:spcAft>
                          <a:spcPts val="0"/>
                        </a:spcAft>
                        <a:buClrTx/>
                        <a:buSzTx/>
                        <a:buFontTx/>
                        <a:buNone/>
                        <a:tabLst/>
                        <a:defRPr/>
                      </a:pPr>
                      <a:r>
                        <a:rPr lang="el-GR" altLang="ko-KR" sz="800" b="0" dirty="0" smtClean="0">
                          <a:solidFill>
                            <a:schemeClr val="tx1"/>
                          </a:solidFill>
                        </a:rPr>
                        <a:t>τ</a:t>
                      </a:r>
                      <a:r>
                        <a:rPr lang="en-US" altLang="ko-KR" sz="800" b="0" dirty="0" smtClean="0">
                          <a:solidFill>
                            <a:schemeClr val="tx1"/>
                          </a:solidFill>
                        </a:rPr>
                        <a:t> = 0.03 (p=0.24)</a:t>
                      </a:r>
                      <a:endParaRPr lang="en-US" sz="800" b="1" dirty="0">
                        <a:latin typeface="Arial" panose="020B0604020202020204" pitchFamily="34" charset="0"/>
                        <a:cs typeface="Arial" panose="020B0604020202020204" pitchFamily="34" charset="0"/>
                      </a:endParaRPr>
                    </a:p>
                  </a:txBody>
                  <a:tcPr/>
                </a:tc>
              </a:tr>
            </a:tbl>
          </a:graphicData>
        </a:graphic>
      </p:graphicFrame>
      <p:graphicFrame>
        <p:nvGraphicFramePr>
          <p:cNvPr id="149" name="표 148"/>
          <p:cNvGraphicFramePr>
            <a:graphicFrameLocks noGrp="1"/>
          </p:cNvGraphicFramePr>
          <p:nvPr>
            <p:extLst>
              <p:ext uri="{D42A27DB-BD31-4B8C-83A1-F6EECF244321}">
                <p14:modId xmlns:p14="http://schemas.microsoft.com/office/powerpoint/2010/main" val="3929491426"/>
              </p:ext>
            </p:extLst>
          </p:nvPr>
        </p:nvGraphicFramePr>
        <p:xfrm>
          <a:off x="275942" y="4072317"/>
          <a:ext cx="1666599" cy="283659"/>
        </p:xfrm>
        <a:graphic>
          <a:graphicData uri="http://schemas.openxmlformats.org/drawingml/2006/table">
            <a:tbl>
              <a:tblPr firstRow="1" bandRow="1">
                <a:tableStyleId>{2D5ABB26-0587-4C30-8999-92F81FD0307C}</a:tableStyleId>
              </a:tblPr>
              <a:tblGrid>
                <a:gridCol w="555533"/>
                <a:gridCol w="555533"/>
                <a:gridCol w="555533"/>
              </a:tblGrid>
              <a:tr h="283659">
                <a:tc>
                  <a:txBody>
                    <a:bodyPr/>
                    <a:lstStyle/>
                    <a:p>
                      <a:pPr algn="ct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tc>
                <a:tc>
                  <a:txBody>
                    <a:bodyPr/>
                    <a:lstStyle/>
                    <a:p>
                      <a:pPr algn="ctr" latinLnBrk="1"/>
                      <a:r>
                        <a:rPr lang="en-US" altLang="ko-KR" sz="800" dirty="0" smtClean="0">
                          <a:latin typeface="Arial" panose="020B0604020202020204" pitchFamily="34" charset="0"/>
                          <a:cs typeface="Arial" panose="020B0604020202020204" pitchFamily="34" charset="0"/>
                        </a:rPr>
                        <a:t>50</a:t>
                      </a:r>
                      <a:endParaRPr lang="ko-KR" altLang="en-US" sz="800" dirty="0">
                        <a:latin typeface="Arial" panose="020B0604020202020204" pitchFamily="34" charset="0"/>
                        <a:cs typeface="Arial" panose="020B0604020202020204" pitchFamily="34" charset="0"/>
                      </a:endParaRPr>
                    </a:p>
                  </a:txBody>
                  <a:tcPr marL="69943" marR="69943" marT="34972" marB="34972"/>
                </a:tc>
                <a:tc>
                  <a:txBody>
                    <a:bodyPr/>
                    <a:lstStyle/>
                    <a:p>
                      <a:pPr algn="ctr" latinLnBrk="1"/>
                      <a:r>
                        <a:rPr lang="en-US" altLang="ko-KR" sz="800" dirty="0" smtClean="0">
                          <a:latin typeface="Arial" panose="020B0604020202020204" pitchFamily="34" charset="0"/>
                          <a:cs typeface="Arial" panose="020B0604020202020204" pitchFamily="34" charset="0"/>
                        </a:rPr>
                        <a:t>100</a:t>
                      </a:r>
                      <a:endParaRPr lang="ko-KR" altLang="en-US" sz="800" dirty="0">
                        <a:latin typeface="Arial" panose="020B0604020202020204" pitchFamily="34" charset="0"/>
                        <a:cs typeface="Arial" panose="020B0604020202020204" pitchFamily="34" charset="0"/>
                      </a:endParaRPr>
                    </a:p>
                  </a:txBody>
                  <a:tcPr marL="69943" marR="69943" marT="34972" marB="34972"/>
                </a:tc>
              </a:tr>
            </a:tbl>
          </a:graphicData>
        </a:graphic>
      </p:graphicFrame>
      <p:graphicFrame>
        <p:nvGraphicFramePr>
          <p:cNvPr id="150" name="표 149"/>
          <p:cNvGraphicFramePr>
            <a:graphicFrameLocks noGrp="1"/>
          </p:cNvGraphicFramePr>
          <p:nvPr>
            <p:extLst>
              <p:ext uri="{D42A27DB-BD31-4B8C-83A1-F6EECF244321}">
                <p14:modId xmlns:p14="http://schemas.microsoft.com/office/powerpoint/2010/main" val="3066883409"/>
              </p:ext>
            </p:extLst>
          </p:nvPr>
        </p:nvGraphicFramePr>
        <p:xfrm>
          <a:off x="1711351" y="4063369"/>
          <a:ext cx="1645641" cy="283659"/>
        </p:xfrm>
        <a:graphic>
          <a:graphicData uri="http://schemas.openxmlformats.org/drawingml/2006/table">
            <a:tbl>
              <a:tblPr firstRow="1" bandRow="1">
                <a:tableStyleId>{2D5ABB26-0587-4C30-8999-92F81FD0307C}</a:tableStyleId>
              </a:tblPr>
              <a:tblGrid>
                <a:gridCol w="548547"/>
                <a:gridCol w="548547"/>
                <a:gridCol w="548547"/>
              </a:tblGrid>
              <a:tr h="283659">
                <a:tc>
                  <a:txBody>
                    <a:bodyPr/>
                    <a:lstStyle/>
                    <a:p>
                      <a:pPr algn="ct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tc>
                <a:tc>
                  <a:txBody>
                    <a:bodyPr/>
                    <a:lstStyle/>
                    <a:p>
                      <a:pPr algn="ctr" latinLnBrk="1"/>
                      <a:r>
                        <a:rPr lang="en-US" altLang="ko-KR" sz="800" dirty="0" smtClean="0">
                          <a:latin typeface="Arial" panose="020B0604020202020204" pitchFamily="34" charset="0"/>
                          <a:cs typeface="Arial" panose="020B0604020202020204" pitchFamily="34" charset="0"/>
                        </a:rPr>
                        <a:t>50</a:t>
                      </a:r>
                      <a:endParaRPr lang="ko-KR" altLang="en-US" sz="800" dirty="0">
                        <a:latin typeface="Arial" panose="020B0604020202020204" pitchFamily="34" charset="0"/>
                        <a:cs typeface="Arial" panose="020B0604020202020204" pitchFamily="34" charset="0"/>
                      </a:endParaRPr>
                    </a:p>
                  </a:txBody>
                  <a:tcPr marL="69943" marR="69943" marT="34972" marB="34972"/>
                </a:tc>
                <a:tc>
                  <a:txBody>
                    <a:bodyPr/>
                    <a:lstStyle/>
                    <a:p>
                      <a:pPr algn="ctr" latinLnBrk="1"/>
                      <a:r>
                        <a:rPr lang="en-US" altLang="ko-KR" sz="800" dirty="0" smtClean="0">
                          <a:latin typeface="Arial" panose="020B0604020202020204" pitchFamily="34" charset="0"/>
                          <a:cs typeface="Arial" panose="020B0604020202020204" pitchFamily="34" charset="0"/>
                        </a:rPr>
                        <a:t>100</a:t>
                      </a:r>
                      <a:endParaRPr lang="ko-KR" altLang="en-US" sz="800" dirty="0">
                        <a:latin typeface="Arial" panose="020B0604020202020204" pitchFamily="34" charset="0"/>
                        <a:cs typeface="Arial" panose="020B0604020202020204" pitchFamily="34" charset="0"/>
                      </a:endParaRPr>
                    </a:p>
                  </a:txBody>
                  <a:tcPr marL="69943" marR="69943" marT="34972" marB="34972"/>
                </a:tc>
              </a:tr>
            </a:tbl>
          </a:graphicData>
        </a:graphic>
      </p:graphicFrame>
      <p:graphicFrame>
        <p:nvGraphicFramePr>
          <p:cNvPr id="151" name="표 150"/>
          <p:cNvGraphicFramePr>
            <a:graphicFrameLocks noGrp="1"/>
          </p:cNvGraphicFramePr>
          <p:nvPr>
            <p:extLst>
              <p:ext uri="{D42A27DB-BD31-4B8C-83A1-F6EECF244321}">
                <p14:modId xmlns:p14="http://schemas.microsoft.com/office/powerpoint/2010/main" val="2742354690"/>
              </p:ext>
            </p:extLst>
          </p:nvPr>
        </p:nvGraphicFramePr>
        <p:xfrm>
          <a:off x="116627" y="1434794"/>
          <a:ext cx="170360" cy="1788920"/>
        </p:xfrm>
        <a:graphic>
          <a:graphicData uri="http://schemas.openxmlformats.org/drawingml/2006/table">
            <a:tbl>
              <a:tblPr firstRow="1" bandRow="1">
                <a:tableStyleId>{2D5ABB26-0587-4C30-8999-92F81FD0307C}</a:tableStyleId>
              </a:tblPr>
              <a:tblGrid>
                <a:gridCol w="170360"/>
              </a:tblGrid>
              <a:tr h="1788920">
                <a:tc>
                  <a:txBody>
                    <a:bodyPr/>
                    <a:lstStyle/>
                    <a:p>
                      <a:pPr algn="ctr" latinLnBrk="1"/>
                      <a:r>
                        <a:rPr lang="en-US" altLang="ko-KR" sz="1000" b="1" dirty="0" smtClean="0">
                          <a:latin typeface="Arial" pitchFamily="34" charset="0"/>
                          <a:cs typeface="Arial" pitchFamily="34" charset="0"/>
                        </a:rPr>
                        <a:t>%</a:t>
                      </a:r>
                      <a:r>
                        <a:rPr lang="en-US" altLang="ko-KR" sz="1000" b="1" baseline="0" dirty="0" smtClean="0">
                          <a:latin typeface="Arial" pitchFamily="34" charset="0"/>
                          <a:cs typeface="Arial" pitchFamily="34" charset="0"/>
                        </a:rPr>
                        <a:t> Signals</a:t>
                      </a:r>
                      <a:endParaRPr lang="ko-KR" altLang="en-US" sz="1000" b="1" dirty="0">
                        <a:latin typeface="Arial" pitchFamily="34" charset="0"/>
                        <a:cs typeface="Arial" pitchFamily="34" charset="0"/>
                      </a:endParaRPr>
                    </a:p>
                  </a:txBody>
                  <a:tcPr marL="69943" marR="69943" marT="34972" marB="34972" vert="vert27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r>
            </a:tbl>
          </a:graphicData>
        </a:graphic>
      </p:graphicFrame>
      <p:graphicFrame>
        <p:nvGraphicFramePr>
          <p:cNvPr id="155" name="표 154"/>
          <p:cNvGraphicFramePr>
            <a:graphicFrameLocks noGrp="1"/>
          </p:cNvGraphicFramePr>
          <p:nvPr>
            <p:extLst>
              <p:ext uri="{D42A27DB-BD31-4B8C-83A1-F6EECF244321}">
                <p14:modId xmlns:p14="http://schemas.microsoft.com/office/powerpoint/2010/main" val="1296226635"/>
              </p:ext>
            </p:extLst>
          </p:nvPr>
        </p:nvGraphicFramePr>
        <p:xfrm>
          <a:off x="3867403" y="562560"/>
          <a:ext cx="1218725" cy="3522758"/>
        </p:xfrm>
        <a:graphic>
          <a:graphicData uri="http://schemas.openxmlformats.org/drawingml/2006/table">
            <a:tbl>
              <a:tblPr firstRow="1" bandRow="1">
                <a:tableStyleId>{2D5ABB26-0587-4C30-8999-92F81FD0307C}</a:tableStyleId>
              </a:tblPr>
              <a:tblGrid>
                <a:gridCol w="1218725"/>
              </a:tblGrid>
              <a:tr h="1146074">
                <a:tc>
                  <a:txBody>
                    <a:bodyPr/>
                    <a:lstStyle/>
                    <a:p>
                      <a:pPr algn="ctr"/>
                      <a:r>
                        <a:rPr lang="en-US" sz="900" b="1" dirty="0" smtClean="0">
                          <a:latin typeface="Arial" panose="020B0604020202020204" pitchFamily="34" charset="0"/>
                          <a:cs typeface="Arial" panose="020B0604020202020204" pitchFamily="34" charset="0"/>
                        </a:rPr>
                        <a:t>DHS</a:t>
                      </a: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marL="0" marR="0" indent="0" algn="r" defTabSz="914400" rtl="0" eaLnBrk="1" fontAlgn="auto" latinLnBrk="1" hangingPunct="1">
                        <a:lnSpc>
                          <a:spcPct val="100000"/>
                        </a:lnSpc>
                        <a:spcBef>
                          <a:spcPts val="0"/>
                        </a:spcBef>
                        <a:spcAft>
                          <a:spcPts val="0"/>
                        </a:spcAft>
                        <a:buClrTx/>
                        <a:buSzTx/>
                        <a:buFontTx/>
                        <a:buNone/>
                        <a:tabLst/>
                        <a:defRPr/>
                      </a:pPr>
                      <a:r>
                        <a:rPr lang="el-GR" altLang="ko-KR" sz="800" b="1" dirty="0" smtClean="0">
                          <a:solidFill>
                            <a:schemeClr val="tx1"/>
                          </a:solidFill>
                        </a:rPr>
                        <a:t>τ</a:t>
                      </a:r>
                      <a:r>
                        <a:rPr lang="en-US" altLang="ko-KR" sz="800" b="1" dirty="0" smtClean="0">
                          <a:solidFill>
                            <a:schemeClr val="tx1"/>
                          </a:solidFill>
                        </a:rPr>
                        <a:t> = 0.21 (</a:t>
                      </a:r>
                      <a:r>
                        <a:rPr lang="en-US" altLang="ko-KR" sz="800" b="1" i="1" dirty="0" smtClean="0">
                          <a:solidFill>
                            <a:schemeClr val="tx1"/>
                          </a:solidFill>
                        </a:rPr>
                        <a:t>p</a:t>
                      </a:r>
                      <a:r>
                        <a:rPr lang="en-US" altLang="ko-KR" sz="800" b="1" dirty="0" smtClean="0">
                          <a:solidFill>
                            <a:schemeClr val="tx1"/>
                          </a:solidFill>
                        </a:rPr>
                        <a:t>=0.00)</a:t>
                      </a:r>
                      <a:endParaRPr lang="en-US" sz="900" b="1" dirty="0">
                        <a:latin typeface="Arial" panose="020B0604020202020204" pitchFamily="34" charset="0"/>
                        <a:cs typeface="Arial" panose="020B0604020202020204" pitchFamily="34" charset="0"/>
                      </a:endParaRPr>
                    </a:p>
                  </a:txBody>
                  <a:tcPr/>
                </a:tc>
              </a:tr>
              <a:tr h="1188342">
                <a:tc>
                  <a:txBody>
                    <a:bodyPr/>
                    <a:lstStyle/>
                    <a:p>
                      <a:pPr algn="ctr"/>
                      <a:r>
                        <a:rPr lang="en-US" sz="900" b="1" dirty="0" smtClean="0">
                          <a:latin typeface="Arial" panose="020B0604020202020204" pitchFamily="34" charset="0"/>
                          <a:cs typeface="Arial" panose="020B0604020202020204" pitchFamily="34" charset="0"/>
                        </a:rPr>
                        <a:t>H3K4me1</a:t>
                      </a: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900" b="1" dirty="0" smtClean="0">
                        <a:solidFill>
                          <a:schemeClr val="tx1"/>
                        </a:solidFill>
                      </a:endParaRPr>
                    </a:p>
                    <a:p>
                      <a:pPr marL="0" marR="0" indent="0" algn="r" defTabSz="914400" rtl="0" eaLnBrk="1" fontAlgn="auto" latinLnBrk="1" hangingPunct="1">
                        <a:lnSpc>
                          <a:spcPct val="100000"/>
                        </a:lnSpc>
                        <a:spcBef>
                          <a:spcPts val="0"/>
                        </a:spcBef>
                        <a:spcAft>
                          <a:spcPts val="0"/>
                        </a:spcAft>
                        <a:buClrTx/>
                        <a:buSzTx/>
                        <a:buFontTx/>
                        <a:buNone/>
                        <a:tabLst/>
                        <a:defRPr/>
                      </a:pPr>
                      <a:r>
                        <a:rPr lang="el-GR" altLang="ko-KR" sz="800" b="1" dirty="0" smtClean="0">
                          <a:solidFill>
                            <a:schemeClr val="tx1"/>
                          </a:solidFill>
                        </a:rPr>
                        <a:t>τ</a:t>
                      </a:r>
                      <a:r>
                        <a:rPr lang="en-US" altLang="ko-KR" sz="800" b="1" dirty="0" smtClean="0">
                          <a:solidFill>
                            <a:schemeClr val="tx1"/>
                          </a:solidFill>
                        </a:rPr>
                        <a:t> = 0.10 (</a:t>
                      </a:r>
                      <a:r>
                        <a:rPr lang="en-US" altLang="ko-KR" sz="800" b="1" i="1" dirty="0" smtClean="0">
                          <a:solidFill>
                            <a:schemeClr val="tx1"/>
                          </a:solidFill>
                        </a:rPr>
                        <a:t>p</a:t>
                      </a:r>
                      <a:r>
                        <a:rPr lang="en-US" altLang="ko-KR" sz="800" b="1" dirty="0" smtClean="0">
                          <a:solidFill>
                            <a:schemeClr val="tx1"/>
                          </a:solidFill>
                        </a:rPr>
                        <a:t>=0.00)</a:t>
                      </a:r>
                      <a:endParaRPr lang="en-US" sz="800" b="1" dirty="0">
                        <a:latin typeface="Arial" panose="020B0604020202020204" pitchFamily="34" charset="0"/>
                        <a:cs typeface="Arial" panose="020B0604020202020204" pitchFamily="34" charset="0"/>
                      </a:endParaRPr>
                    </a:p>
                  </a:txBody>
                  <a:tcPr/>
                </a:tc>
              </a:tr>
              <a:tr h="1188342">
                <a:tc>
                  <a:txBody>
                    <a:bodyPr/>
                    <a:lstStyle/>
                    <a:p>
                      <a:pPr algn="ctr"/>
                      <a:r>
                        <a:rPr lang="en-US" sz="900" b="1" dirty="0" smtClean="0">
                          <a:latin typeface="Arial" panose="020B0604020202020204" pitchFamily="34" charset="0"/>
                          <a:cs typeface="Arial" panose="020B0604020202020204" pitchFamily="34" charset="0"/>
                        </a:rPr>
                        <a:t>CTCF</a:t>
                      </a: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900" b="0" dirty="0" smtClean="0">
                        <a:solidFill>
                          <a:schemeClr val="tx1"/>
                        </a:solidFill>
                      </a:endParaRPr>
                    </a:p>
                    <a:p>
                      <a:pPr marL="0" marR="0" indent="0" algn="r" defTabSz="914400" rtl="0" eaLnBrk="1" fontAlgn="auto" latinLnBrk="1" hangingPunct="1">
                        <a:lnSpc>
                          <a:spcPct val="100000"/>
                        </a:lnSpc>
                        <a:spcBef>
                          <a:spcPts val="0"/>
                        </a:spcBef>
                        <a:spcAft>
                          <a:spcPts val="0"/>
                        </a:spcAft>
                        <a:buClrTx/>
                        <a:buSzTx/>
                        <a:buFontTx/>
                        <a:buNone/>
                        <a:tabLst/>
                        <a:defRPr/>
                      </a:pPr>
                      <a:r>
                        <a:rPr lang="el-GR" altLang="ko-KR" sz="800" b="0" dirty="0" smtClean="0">
                          <a:solidFill>
                            <a:schemeClr val="tx1"/>
                          </a:solidFill>
                        </a:rPr>
                        <a:t>τ</a:t>
                      </a:r>
                      <a:r>
                        <a:rPr lang="en-US" altLang="ko-KR" sz="800" b="0" dirty="0" smtClean="0">
                          <a:solidFill>
                            <a:schemeClr val="tx1"/>
                          </a:solidFill>
                        </a:rPr>
                        <a:t> = 0.03 (</a:t>
                      </a:r>
                      <a:r>
                        <a:rPr lang="en-US" altLang="ko-KR" sz="800" b="0" i="1" dirty="0" smtClean="0">
                          <a:solidFill>
                            <a:schemeClr val="tx1"/>
                          </a:solidFill>
                        </a:rPr>
                        <a:t>p</a:t>
                      </a:r>
                      <a:r>
                        <a:rPr lang="en-US" altLang="ko-KR" sz="800" b="0" dirty="0" smtClean="0">
                          <a:solidFill>
                            <a:schemeClr val="tx1"/>
                          </a:solidFill>
                        </a:rPr>
                        <a:t>=0.09)</a:t>
                      </a:r>
                      <a:endParaRPr lang="en-US" sz="800" b="0" dirty="0">
                        <a:latin typeface="Arial" panose="020B0604020202020204" pitchFamily="34" charset="0"/>
                        <a:cs typeface="Arial" panose="020B0604020202020204" pitchFamily="34" charset="0"/>
                      </a:endParaRPr>
                    </a:p>
                  </a:txBody>
                  <a:tcPr/>
                </a:tc>
              </a:tr>
            </a:tbl>
          </a:graphicData>
        </a:graphic>
      </p:graphicFrame>
      <p:graphicFrame>
        <p:nvGraphicFramePr>
          <p:cNvPr id="166" name="표 165"/>
          <p:cNvGraphicFramePr>
            <a:graphicFrameLocks noGrp="1"/>
          </p:cNvGraphicFramePr>
          <p:nvPr>
            <p:extLst>
              <p:ext uri="{D42A27DB-BD31-4B8C-83A1-F6EECF244321}">
                <p14:modId xmlns:p14="http://schemas.microsoft.com/office/powerpoint/2010/main" val="2411424341"/>
              </p:ext>
            </p:extLst>
          </p:nvPr>
        </p:nvGraphicFramePr>
        <p:xfrm>
          <a:off x="3595841" y="1551497"/>
          <a:ext cx="330144" cy="1544808"/>
        </p:xfrm>
        <a:graphic>
          <a:graphicData uri="http://schemas.openxmlformats.org/drawingml/2006/table">
            <a:tbl>
              <a:tblPr firstRow="1" bandRow="1">
                <a:tableStyleId>{2D5ABB26-0587-4C30-8999-92F81FD0307C}</a:tableStyleId>
              </a:tblPr>
              <a:tblGrid>
                <a:gridCol w="330144"/>
              </a:tblGrid>
              <a:tr h="514936">
                <a:tc>
                  <a:txBody>
                    <a:bodyPr/>
                    <a:lstStyle/>
                    <a:p>
                      <a:pPr algn="r" latinLnBrk="1"/>
                      <a:r>
                        <a:rPr lang="en-US" altLang="ko-KR" sz="800" dirty="0" smtClean="0">
                          <a:latin typeface="Arial" panose="020B0604020202020204" pitchFamily="34" charset="0"/>
                          <a:cs typeface="Arial" panose="020B0604020202020204" pitchFamily="34" charset="0"/>
                        </a:rPr>
                        <a:t>100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4936">
                <a:tc>
                  <a:txBody>
                    <a:bodyPr/>
                    <a:lstStyle/>
                    <a:p>
                      <a:pPr algn="r" latinLnBrk="1"/>
                      <a:r>
                        <a:rPr lang="en-US" altLang="ko-KR" sz="800" dirty="0" smtClean="0">
                          <a:latin typeface="Arial" panose="020B0604020202020204" pitchFamily="34" charset="0"/>
                          <a:cs typeface="Arial" panose="020B0604020202020204" pitchFamily="34" charset="0"/>
                        </a:rPr>
                        <a:t>50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4936">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bl>
          </a:graphicData>
        </a:graphic>
      </p:graphicFrame>
      <p:graphicFrame>
        <p:nvGraphicFramePr>
          <p:cNvPr id="167" name="표 166"/>
          <p:cNvGraphicFramePr>
            <a:graphicFrameLocks noGrp="1"/>
          </p:cNvGraphicFramePr>
          <p:nvPr>
            <p:extLst>
              <p:ext uri="{D42A27DB-BD31-4B8C-83A1-F6EECF244321}">
                <p14:modId xmlns:p14="http://schemas.microsoft.com/office/powerpoint/2010/main" val="1397366509"/>
              </p:ext>
            </p:extLst>
          </p:nvPr>
        </p:nvGraphicFramePr>
        <p:xfrm>
          <a:off x="5029661" y="1530781"/>
          <a:ext cx="330144" cy="1584576"/>
        </p:xfrm>
        <a:graphic>
          <a:graphicData uri="http://schemas.openxmlformats.org/drawingml/2006/table">
            <a:tbl>
              <a:tblPr firstRow="1" bandRow="1">
                <a:tableStyleId>{2D5ABB26-0587-4C30-8999-92F81FD0307C}</a:tableStyleId>
              </a:tblPr>
              <a:tblGrid>
                <a:gridCol w="330144"/>
              </a:tblGrid>
              <a:tr h="528192">
                <a:tc>
                  <a:txBody>
                    <a:bodyPr/>
                    <a:lstStyle/>
                    <a:p>
                      <a:pPr algn="r" latinLnBrk="1"/>
                      <a:r>
                        <a:rPr lang="en-US" altLang="ko-KR" sz="800" dirty="0" smtClean="0">
                          <a:latin typeface="Arial" panose="020B0604020202020204" pitchFamily="34" charset="0"/>
                          <a:cs typeface="Arial" panose="020B0604020202020204" pitchFamily="34" charset="0"/>
                        </a:rPr>
                        <a:t>100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28192">
                <a:tc>
                  <a:txBody>
                    <a:bodyPr/>
                    <a:lstStyle/>
                    <a:p>
                      <a:pPr algn="r" latinLnBrk="1"/>
                      <a:r>
                        <a:rPr lang="en-US" altLang="ko-KR" sz="800" dirty="0" smtClean="0">
                          <a:latin typeface="Arial" panose="020B0604020202020204" pitchFamily="34" charset="0"/>
                          <a:cs typeface="Arial" panose="020B0604020202020204" pitchFamily="34" charset="0"/>
                        </a:rPr>
                        <a:t>50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28192">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bl>
          </a:graphicData>
        </a:graphic>
      </p:graphicFrame>
      <p:graphicFrame>
        <p:nvGraphicFramePr>
          <p:cNvPr id="170" name="표 169"/>
          <p:cNvGraphicFramePr>
            <a:graphicFrameLocks noGrp="1"/>
          </p:cNvGraphicFramePr>
          <p:nvPr>
            <p:extLst>
              <p:ext uri="{D42A27DB-BD31-4B8C-83A1-F6EECF244321}">
                <p14:modId xmlns:p14="http://schemas.microsoft.com/office/powerpoint/2010/main" val="3128822355"/>
              </p:ext>
            </p:extLst>
          </p:nvPr>
        </p:nvGraphicFramePr>
        <p:xfrm>
          <a:off x="5033170" y="2723612"/>
          <a:ext cx="330144" cy="1566495"/>
        </p:xfrm>
        <a:graphic>
          <a:graphicData uri="http://schemas.openxmlformats.org/drawingml/2006/table">
            <a:tbl>
              <a:tblPr firstRow="1" bandRow="1">
                <a:tableStyleId>{2D5ABB26-0587-4C30-8999-92F81FD0307C}</a:tableStyleId>
              </a:tblPr>
              <a:tblGrid>
                <a:gridCol w="330144"/>
              </a:tblGrid>
              <a:tr h="522165">
                <a:tc>
                  <a:txBody>
                    <a:bodyPr/>
                    <a:lstStyle/>
                    <a:p>
                      <a:pPr algn="r" latinLnBrk="1"/>
                      <a:r>
                        <a:rPr lang="en-US" altLang="ko-KR" sz="800" dirty="0" smtClean="0">
                          <a:latin typeface="Arial" panose="020B0604020202020204" pitchFamily="34" charset="0"/>
                          <a:cs typeface="Arial" panose="020B0604020202020204" pitchFamily="34" charset="0"/>
                        </a:rPr>
                        <a:t>100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22165">
                <a:tc>
                  <a:txBody>
                    <a:bodyPr/>
                    <a:lstStyle/>
                    <a:p>
                      <a:pPr algn="r" latinLnBrk="1"/>
                      <a:r>
                        <a:rPr lang="en-US" altLang="ko-KR" sz="800" dirty="0" smtClean="0">
                          <a:latin typeface="Arial" panose="020B0604020202020204" pitchFamily="34" charset="0"/>
                          <a:cs typeface="Arial" panose="020B0604020202020204" pitchFamily="34" charset="0"/>
                        </a:rPr>
                        <a:t>50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22165">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bl>
          </a:graphicData>
        </a:graphic>
      </p:graphicFrame>
      <p:graphicFrame>
        <p:nvGraphicFramePr>
          <p:cNvPr id="171" name="표 170"/>
          <p:cNvGraphicFramePr>
            <a:graphicFrameLocks noGrp="1"/>
          </p:cNvGraphicFramePr>
          <p:nvPr>
            <p:extLst>
              <p:ext uri="{D42A27DB-BD31-4B8C-83A1-F6EECF244321}">
                <p14:modId xmlns:p14="http://schemas.microsoft.com/office/powerpoint/2010/main" val="1774115377"/>
              </p:ext>
            </p:extLst>
          </p:nvPr>
        </p:nvGraphicFramePr>
        <p:xfrm>
          <a:off x="3603856" y="2727358"/>
          <a:ext cx="330144" cy="1550049"/>
        </p:xfrm>
        <a:graphic>
          <a:graphicData uri="http://schemas.openxmlformats.org/drawingml/2006/table">
            <a:tbl>
              <a:tblPr firstRow="1" bandRow="1">
                <a:tableStyleId>{2D5ABB26-0587-4C30-8999-92F81FD0307C}</a:tableStyleId>
              </a:tblPr>
              <a:tblGrid>
                <a:gridCol w="330144"/>
              </a:tblGrid>
              <a:tr h="516683">
                <a:tc>
                  <a:txBody>
                    <a:bodyPr/>
                    <a:lstStyle/>
                    <a:p>
                      <a:pPr algn="r" latinLnBrk="1"/>
                      <a:r>
                        <a:rPr lang="en-US" altLang="ko-KR" sz="800" dirty="0" smtClean="0">
                          <a:latin typeface="Arial" panose="020B0604020202020204" pitchFamily="34" charset="0"/>
                          <a:cs typeface="Arial" panose="020B0604020202020204" pitchFamily="34" charset="0"/>
                        </a:rPr>
                        <a:t>100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6683">
                <a:tc>
                  <a:txBody>
                    <a:bodyPr/>
                    <a:lstStyle/>
                    <a:p>
                      <a:pPr algn="r" latinLnBrk="1"/>
                      <a:r>
                        <a:rPr lang="en-US" altLang="ko-KR" sz="800" dirty="0" smtClean="0">
                          <a:latin typeface="Arial" panose="020B0604020202020204" pitchFamily="34" charset="0"/>
                          <a:cs typeface="Arial" panose="020B0604020202020204" pitchFamily="34" charset="0"/>
                        </a:rPr>
                        <a:t>50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6683">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bl>
          </a:graphicData>
        </a:graphic>
      </p:graphicFrame>
      <p:graphicFrame>
        <p:nvGraphicFramePr>
          <p:cNvPr id="172" name="표 171"/>
          <p:cNvGraphicFramePr>
            <a:graphicFrameLocks noGrp="1"/>
          </p:cNvGraphicFramePr>
          <p:nvPr>
            <p:extLst>
              <p:ext uri="{D42A27DB-BD31-4B8C-83A1-F6EECF244321}">
                <p14:modId xmlns:p14="http://schemas.microsoft.com/office/powerpoint/2010/main" val="4055523604"/>
              </p:ext>
            </p:extLst>
          </p:nvPr>
        </p:nvGraphicFramePr>
        <p:xfrm>
          <a:off x="3595604" y="382925"/>
          <a:ext cx="330144" cy="1547589"/>
        </p:xfrm>
        <a:graphic>
          <a:graphicData uri="http://schemas.openxmlformats.org/drawingml/2006/table">
            <a:tbl>
              <a:tblPr firstRow="1" bandRow="1">
                <a:tableStyleId>{2D5ABB26-0587-4C30-8999-92F81FD0307C}</a:tableStyleId>
              </a:tblPr>
              <a:tblGrid>
                <a:gridCol w="330144"/>
              </a:tblGrid>
              <a:tr h="515863">
                <a:tc>
                  <a:txBody>
                    <a:bodyPr/>
                    <a:lstStyle/>
                    <a:p>
                      <a:pPr algn="r" latinLnBrk="1"/>
                      <a:r>
                        <a:rPr lang="en-US" altLang="ko-KR" sz="800" dirty="0" smtClean="0">
                          <a:latin typeface="Arial" panose="020B0604020202020204" pitchFamily="34" charset="0"/>
                          <a:cs typeface="Arial" panose="020B0604020202020204" pitchFamily="34" charset="0"/>
                        </a:rPr>
                        <a:t>50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5863">
                <a:tc>
                  <a:txBody>
                    <a:bodyPr/>
                    <a:lstStyle/>
                    <a:p>
                      <a:pPr algn="r" latinLnBrk="1"/>
                      <a:r>
                        <a:rPr lang="en-US" altLang="ko-KR" sz="800" dirty="0" smtClean="0">
                          <a:latin typeface="Arial" panose="020B0604020202020204" pitchFamily="34" charset="0"/>
                          <a:cs typeface="Arial" panose="020B0604020202020204" pitchFamily="34" charset="0"/>
                        </a:rPr>
                        <a:t>25</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5863">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bl>
          </a:graphicData>
        </a:graphic>
      </p:graphicFrame>
      <p:graphicFrame>
        <p:nvGraphicFramePr>
          <p:cNvPr id="173" name="표 172"/>
          <p:cNvGraphicFramePr>
            <a:graphicFrameLocks noGrp="1"/>
          </p:cNvGraphicFramePr>
          <p:nvPr>
            <p:extLst>
              <p:ext uri="{D42A27DB-BD31-4B8C-83A1-F6EECF244321}">
                <p14:modId xmlns:p14="http://schemas.microsoft.com/office/powerpoint/2010/main" val="2975967361"/>
              </p:ext>
            </p:extLst>
          </p:nvPr>
        </p:nvGraphicFramePr>
        <p:xfrm>
          <a:off x="5026820" y="374911"/>
          <a:ext cx="330144" cy="1549254"/>
        </p:xfrm>
        <a:graphic>
          <a:graphicData uri="http://schemas.openxmlformats.org/drawingml/2006/table">
            <a:tbl>
              <a:tblPr firstRow="1" bandRow="1">
                <a:tableStyleId>{2D5ABB26-0587-4C30-8999-92F81FD0307C}</a:tableStyleId>
              </a:tblPr>
              <a:tblGrid>
                <a:gridCol w="330144"/>
              </a:tblGrid>
              <a:tr h="516418">
                <a:tc>
                  <a:txBody>
                    <a:bodyPr/>
                    <a:lstStyle/>
                    <a:p>
                      <a:pPr algn="r" latinLnBrk="1"/>
                      <a:r>
                        <a:rPr lang="en-US" altLang="ko-KR" sz="800" dirty="0" smtClean="0">
                          <a:latin typeface="Arial" panose="020B0604020202020204" pitchFamily="34" charset="0"/>
                          <a:cs typeface="Arial" panose="020B0604020202020204" pitchFamily="34" charset="0"/>
                        </a:rPr>
                        <a:t>90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6418">
                <a:tc>
                  <a:txBody>
                    <a:bodyPr/>
                    <a:lstStyle/>
                    <a:p>
                      <a:pPr algn="r" latinLnBrk="1"/>
                      <a:r>
                        <a:rPr lang="en-US" altLang="ko-KR" sz="800" dirty="0" smtClean="0">
                          <a:latin typeface="Arial" panose="020B0604020202020204" pitchFamily="34" charset="0"/>
                          <a:cs typeface="Arial" panose="020B0604020202020204" pitchFamily="34" charset="0"/>
                        </a:rPr>
                        <a:t>45</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6418">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bl>
          </a:graphicData>
        </a:graphic>
      </p:graphicFrame>
      <p:graphicFrame>
        <p:nvGraphicFramePr>
          <p:cNvPr id="174" name="표 173"/>
          <p:cNvGraphicFramePr>
            <a:graphicFrameLocks noGrp="1"/>
          </p:cNvGraphicFramePr>
          <p:nvPr>
            <p:extLst>
              <p:ext uri="{D42A27DB-BD31-4B8C-83A1-F6EECF244321}">
                <p14:modId xmlns:p14="http://schemas.microsoft.com/office/powerpoint/2010/main" val="601884414"/>
              </p:ext>
            </p:extLst>
          </p:nvPr>
        </p:nvGraphicFramePr>
        <p:xfrm>
          <a:off x="5299122" y="580718"/>
          <a:ext cx="1213598" cy="3500460"/>
        </p:xfrm>
        <a:graphic>
          <a:graphicData uri="http://schemas.openxmlformats.org/drawingml/2006/table">
            <a:tbl>
              <a:tblPr firstRow="1" bandRow="1">
                <a:tableStyleId>{2D5ABB26-0587-4C30-8999-92F81FD0307C}</a:tableStyleId>
              </a:tblPr>
              <a:tblGrid>
                <a:gridCol w="1213598"/>
              </a:tblGrid>
              <a:tr h="1138820">
                <a:tc>
                  <a:txBody>
                    <a:bodyPr/>
                    <a:lstStyle/>
                    <a:p>
                      <a:pPr algn="ctr"/>
                      <a:r>
                        <a:rPr lang="en-US" sz="900" b="1" dirty="0" smtClean="0">
                          <a:latin typeface="Arial" panose="020B0604020202020204" pitchFamily="34" charset="0"/>
                          <a:cs typeface="Arial" panose="020B0604020202020204" pitchFamily="34" charset="0"/>
                        </a:rPr>
                        <a:t>TFBS</a:t>
                      </a: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900" b="1" dirty="0" smtClean="0">
                        <a:solidFill>
                          <a:schemeClr val="tx1"/>
                        </a:solidFill>
                      </a:endParaRPr>
                    </a:p>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900" b="1" dirty="0" smtClean="0">
                        <a:solidFill>
                          <a:schemeClr val="tx1"/>
                        </a:solidFill>
                      </a:endParaRPr>
                    </a:p>
                    <a:p>
                      <a:pPr marL="0" marR="0" indent="0" algn="r" defTabSz="914400" rtl="0" eaLnBrk="1" fontAlgn="auto" latinLnBrk="1" hangingPunct="1">
                        <a:lnSpc>
                          <a:spcPct val="100000"/>
                        </a:lnSpc>
                        <a:spcBef>
                          <a:spcPts val="0"/>
                        </a:spcBef>
                        <a:spcAft>
                          <a:spcPts val="0"/>
                        </a:spcAft>
                        <a:buClrTx/>
                        <a:buSzTx/>
                        <a:buFontTx/>
                        <a:buNone/>
                        <a:tabLst/>
                        <a:defRPr/>
                      </a:pPr>
                      <a:r>
                        <a:rPr lang="el-GR" altLang="ko-KR" sz="800" b="1" dirty="0" smtClean="0">
                          <a:solidFill>
                            <a:schemeClr val="tx1"/>
                          </a:solidFill>
                        </a:rPr>
                        <a:t>τ</a:t>
                      </a:r>
                      <a:r>
                        <a:rPr lang="en-US" altLang="ko-KR" sz="800" b="1" dirty="0" smtClean="0">
                          <a:solidFill>
                            <a:schemeClr val="tx1"/>
                          </a:solidFill>
                        </a:rPr>
                        <a:t> = 0.33 (</a:t>
                      </a:r>
                      <a:r>
                        <a:rPr lang="en-US" altLang="ko-KR" sz="800" b="1" i="1" dirty="0" smtClean="0">
                          <a:solidFill>
                            <a:schemeClr val="tx1"/>
                          </a:solidFill>
                        </a:rPr>
                        <a:t>p</a:t>
                      </a:r>
                      <a:r>
                        <a:rPr lang="en-US" altLang="ko-KR" sz="800" b="1" dirty="0" smtClean="0">
                          <a:solidFill>
                            <a:schemeClr val="tx1"/>
                          </a:solidFill>
                        </a:rPr>
                        <a:t>=0.00)</a:t>
                      </a:r>
                      <a:endParaRPr lang="en-US" sz="800" b="1" dirty="0">
                        <a:latin typeface="Arial" panose="020B0604020202020204" pitchFamily="34" charset="0"/>
                        <a:cs typeface="Arial" panose="020B0604020202020204" pitchFamily="34" charset="0"/>
                      </a:endParaRPr>
                    </a:p>
                  </a:txBody>
                  <a:tcPr/>
                </a:tc>
              </a:tr>
              <a:tr h="1180820">
                <a:tc>
                  <a:txBody>
                    <a:bodyPr/>
                    <a:lstStyle/>
                    <a:p>
                      <a:pPr algn="ctr"/>
                      <a:r>
                        <a:rPr lang="en-US" sz="900" b="1" dirty="0" smtClean="0">
                          <a:latin typeface="Arial" panose="020B0604020202020204" pitchFamily="34" charset="0"/>
                          <a:cs typeface="Arial" panose="020B0604020202020204" pitchFamily="34" charset="0"/>
                        </a:rPr>
                        <a:t>H3K4me3</a:t>
                      </a: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marL="0" marR="0" indent="0" algn="r" defTabSz="914400" rtl="0" eaLnBrk="1" fontAlgn="auto" latinLnBrk="1" hangingPunct="1">
                        <a:lnSpc>
                          <a:spcPct val="100000"/>
                        </a:lnSpc>
                        <a:spcBef>
                          <a:spcPts val="0"/>
                        </a:spcBef>
                        <a:spcAft>
                          <a:spcPts val="0"/>
                        </a:spcAft>
                        <a:buClrTx/>
                        <a:buSzTx/>
                        <a:buFontTx/>
                        <a:buNone/>
                        <a:tabLst/>
                        <a:defRPr/>
                      </a:pPr>
                      <a:r>
                        <a:rPr lang="el-GR" altLang="ko-KR" sz="800" b="1" dirty="0" smtClean="0">
                          <a:solidFill>
                            <a:schemeClr val="tx1"/>
                          </a:solidFill>
                        </a:rPr>
                        <a:t>τ</a:t>
                      </a:r>
                      <a:r>
                        <a:rPr lang="en-US" altLang="ko-KR" sz="800" b="1" dirty="0" smtClean="0">
                          <a:solidFill>
                            <a:schemeClr val="tx1"/>
                          </a:solidFill>
                        </a:rPr>
                        <a:t> = 0.30 (</a:t>
                      </a:r>
                      <a:r>
                        <a:rPr lang="en-US" altLang="ko-KR" sz="800" b="1" i="1" dirty="0" smtClean="0">
                          <a:solidFill>
                            <a:schemeClr val="tx1"/>
                          </a:solidFill>
                        </a:rPr>
                        <a:t>p</a:t>
                      </a:r>
                      <a:r>
                        <a:rPr lang="en-US" altLang="ko-KR" sz="800" b="1" dirty="0" smtClean="0">
                          <a:solidFill>
                            <a:schemeClr val="tx1"/>
                          </a:solidFill>
                        </a:rPr>
                        <a:t>=0.00)</a:t>
                      </a:r>
                      <a:endParaRPr lang="en-US" sz="900" b="1" dirty="0">
                        <a:latin typeface="Arial" panose="020B0604020202020204" pitchFamily="34" charset="0"/>
                        <a:cs typeface="Arial" panose="020B0604020202020204" pitchFamily="34" charset="0"/>
                      </a:endParaRPr>
                    </a:p>
                  </a:txBody>
                  <a:tcPr/>
                </a:tc>
              </a:tr>
              <a:tr h="1180820">
                <a:tc>
                  <a:txBody>
                    <a:bodyPr/>
                    <a:lstStyle/>
                    <a:p>
                      <a:pPr algn="ctr"/>
                      <a:r>
                        <a:rPr lang="en-US" sz="900" b="1" dirty="0" smtClean="0">
                          <a:latin typeface="Arial" panose="020B0604020202020204" pitchFamily="34" charset="0"/>
                          <a:cs typeface="Arial" panose="020B0604020202020204" pitchFamily="34" charset="0"/>
                        </a:rPr>
                        <a:t>H3K9me3</a:t>
                      </a: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marL="0" marR="0" indent="0" algn="r" defTabSz="914400" rtl="0" eaLnBrk="1" fontAlgn="auto" latinLnBrk="1" hangingPunct="1">
                        <a:lnSpc>
                          <a:spcPct val="100000"/>
                        </a:lnSpc>
                        <a:spcBef>
                          <a:spcPts val="0"/>
                        </a:spcBef>
                        <a:spcAft>
                          <a:spcPts val="0"/>
                        </a:spcAft>
                        <a:buClrTx/>
                        <a:buSzTx/>
                        <a:buFontTx/>
                        <a:buNone/>
                        <a:tabLst/>
                        <a:defRPr/>
                      </a:pPr>
                      <a:r>
                        <a:rPr lang="el-GR" altLang="ko-KR" sz="800" b="0" dirty="0" smtClean="0">
                          <a:solidFill>
                            <a:schemeClr val="tx1"/>
                          </a:solidFill>
                        </a:rPr>
                        <a:t>τ</a:t>
                      </a:r>
                      <a:r>
                        <a:rPr lang="en-US" altLang="ko-KR" sz="800" b="0" dirty="0" smtClean="0">
                          <a:solidFill>
                            <a:schemeClr val="tx1"/>
                          </a:solidFill>
                        </a:rPr>
                        <a:t> = 0.01 (p=0.75)</a:t>
                      </a:r>
                      <a:endParaRPr lang="en-US" sz="800" b="1" dirty="0">
                        <a:latin typeface="Arial" panose="020B0604020202020204" pitchFamily="34" charset="0"/>
                        <a:cs typeface="Arial" panose="020B0604020202020204" pitchFamily="34" charset="0"/>
                      </a:endParaRPr>
                    </a:p>
                  </a:txBody>
                  <a:tcPr/>
                </a:tc>
              </a:tr>
            </a:tbl>
          </a:graphicData>
        </a:graphic>
      </p:graphicFrame>
      <p:graphicFrame>
        <p:nvGraphicFramePr>
          <p:cNvPr id="175" name="표 174"/>
          <p:cNvGraphicFramePr>
            <a:graphicFrameLocks noGrp="1"/>
          </p:cNvGraphicFramePr>
          <p:nvPr>
            <p:extLst>
              <p:ext uri="{D42A27DB-BD31-4B8C-83A1-F6EECF244321}">
                <p14:modId xmlns:p14="http://schemas.microsoft.com/office/powerpoint/2010/main" val="2765741030"/>
              </p:ext>
            </p:extLst>
          </p:nvPr>
        </p:nvGraphicFramePr>
        <p:xfrm>
          <a:off x="3660323" y="4059617"/>
          <a:ext cx="1666599" cy="283659"/>
        </p:xfrm>
        <a:graphic>
          <a:graphicData uri="http://schemas.openxmlformats.org/drawingml/2006/table">
            <a:tbl>
              <a:tblPr firstRow="1" bandRow="1">
                <a:tableStyleId>{2D5ABB26-0587-4C30-8999-92F81FD0307C}</a:tableStyleId>
              </a:tblPr>
              <a:tblGrid>
                <a:gridCol w="555533"/>
                <a:gridCol w="555533"/>
                <a:gridCol w="555533"/>
              </a:tblGrid>
              <a:tr h="283659">
                <a:tc>
                  <a:txBody>
                    <a:bodyPr/>
                    <a:lstStyle/>
                    <a:p>
                      <a:pPr algn="ct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tc>
                <a:tc>
                  <a:txBody>
                    <a:bodyPr/>
                    <a:lstStyle/>
                    <a:p>
                      <a:pPr algn="ctr" latinLnBrk="1"/>
                      <a:r>
                        <a:rPr lang="en-US" altLang="ko-KR" sz="800" dirty="0" smtClean="0">
                          <a:latin typeface="Arial" panose="020B0604020202020204" pitchFamily="34" charset="0"/>
                          <a:cs typeface="Arial" panose="020B0604020202020204" pitchFamily="34" charset="0"/>
                        </a:rPr>
                        <a:t>50</a:t>
                      </a:r>
                      <a:endParaRPr lang="ko-KR" altLang="en-US" sz="800" dirty="0">
                        <a:latin typeface="Arial" panose="020B0604020202020204" pitchFamily="34" charset="0"/>
                        <a:cs typeface="Arial" panose="020B0604020202020204" pitchFamily="34" charset="0"/>
                      </a:endParaRPr>
                    </a:p>
                  </a:txBody>
                  <a:tcPr marL="69943" marR="69943" marT="34972" marB="34972"/>
                </a:tc>
                <a:tc>
                  <a:txBody>
                    <a:bodyPr/>
                    <a:lstStyle/>
                    <a:p>
                      <a:pPr algn="ctr" latinLnBrk="1"/>
                      <a:r>
                        <a:rPr lang="en-US" altLang="ko-KR" sz="800" dirty="0" smtClean="0">
                          <a:latin typeface="Arial" panose="020B0604020202020204" pitchFamily="34" charset="0"/>
                          <a:cs typeface="Arial" panose="020B0604020202020204" pitchFamily="34" charset="0"/>
                        </a:rPr>
                        <a:t>100</a:t>
                      </a:r>
                      <a:endParaRPr lang="ko-KR" altLang="en-US" sz="800" dirty="0">
                        <a:latin typeface="Arial" panose="020B0604020202020204" pitchFamily="34" charset="0"/>
                        <a:cs typeface="Arial" panose="020B0604020202020204" pitchFamily="34" charset="0"/>
                      </a:endParaRPr>
                    </a:p>
                  </a:txBody>
                  <a:tcPr marL="69943" marR="69943" marT="34972" marB="34972"/>
                </a:tc>
              </a:tr>
            </a:tbl>
          </a:graphicData>
        </a:graphic>
      </p:graphicFrame>
      <p:graphicFrame>
        <p:nvGraphicFramePr>
          <p:cNvPr id="176" name="표 175"/>
          <p:cNvGraphicFramePr>
            <a:graphicFrameLocks noGrp="1"/>
          </p:cNvGraphicFramePr>
          <p:nvPr>
            <p:extLst>
              <p:ext uri="{D42A27DB-BD31-4B8C-83A1-F6EECF244321}">
                <p14:modId xmlns:p14="http://schemas.microsoft.com/office/powerpoint/2010/main" val="1678599360"/>
              </p:ext>
            </p:extLst>
          </p:nvPr>
        </p:nvGraphicFramePr>
        <p:xfrm>
          <a:off x="5095732" y="4050669"/>
          <a:ext cx="1645641" cy="283659"/>
        </p:xfrm>
        <a:graphic>
          <a:graphicData uri="http://schemas.openxmlformats.org/drawingml/2006/table">
            <a:tbl>
              <a:tblPr firstRow="1" bandRow="1">
                <a:tableStyleId>{2D5ABB26-0587-4C30-8999-92F81FD0307C}</a:tableStyleId>
              </a:tblPr>
              <a:tblGrid>
                <a:gridCol w="548547"/>
                <a:gridCol w="548547"/>
                <a:gridCol w="548547"/>
              </a:tblGrid>
              <a:tr h="283659">
                <a:tc>
                  <a:txBody>
                    <a:bodyPr/>
                    <a:lstStyle/>
                    <a:p>
                      <a:pPr algn="ct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tc>
                <a:tc>
                  <a:txBody>
                    <a:bodyPr/>
                    <a:lstStyle/>
                    <a:p>
                      <a:pPr algn="ctr" latinLnBrk="1"/>
                      <a:r>
                        <a:rPr lang="en-US" altLang="ko-KR" sz="800" dirty="0" smtClean="0">
                          <a:latin typeface="Arial" panose="020B0604020202020204" pitchFamily="34" charset="0"/>
                          <a:cs typeface="Arial" panose="020B0604020202020204" pitchFamily="34" charset="0"/>
                        </a:rPr>
                        <a:t>50</a:t>
                      </a:r>
                      <a:endParaRPr lang="ko-KR" altLang="en-US" sz="800" dirty="0">
                        <a:latin typeface="Arial" panose="020B0604020202020204" pitchFamily="34" charset="0"/>
                        <a:cs typeface="Arial" panose="020B0604020202020204" pitchFamily="34" charset="0"/>
                      </a:endParaRPr>
                    </a:p>
                  </a:txBody>
                  <a:tcPr marL="69943" marR="69943" marT="34972" marB="34972"/>
                </a:tc>
                <a:tc>
                  <a:txBody>
                    <a:bodyPr/>
                    <a:lstStyle/>
                    <a:p>
                      <a:pPr algn="ctr" latinLnBrk="1"/>
                      <a:r>
                        <a:rPr lang="en-US" altLang="ko-KR" sz="800" dirty="0" smtClean="0">
                          <a:latin typeface="Arial" panose="020B0604020202020204" pitchFamily="34" charset="0"/>
                          <a:cs typeface="Arial" panose="020B0604020202020204" pitchFamily="34" charset="0"/>
                        </a:rPr>
                        <a:t>100</a:t>
                      </a:r>
                      <a:endParaRPr lang="ko-KR" altLang="en-US" sz="800" dirty="0">
                        <a:latin typeface="Arial" panose="020B0604020202020204" pitchFamily="34" charset="0"/>
                        <a:cs typeface="Arial" panose="020B0604020202020204" pitchFamily="34" charset="0"/>
                      </a:endParaRPr>
                    </a:p>
                  </a:txBody>
                  <a:tcPr marL="69943" marR="69943" marT="34972" marB="34972"/>
                </a:tc>
              </a:tr>
            </a:tbl>
          </a:graphicData>
        </a:graphic>
      </p:graphicFrame>
      <p:graphicFrame>
        <p:nvGraphicFramePr>
          <p:cNvPr id="177" name="표 176"/>
          <p:cNvGraphicFramePr>
            <a:graphicFrameLocks noGrp="1"/>
          </p:cNvGraphicFramePr>
          <p:nvPr>
            <p:extLst>
              <p:ext uri="{D42A27DB-BD31-4B8C-83A1-F6EECF244321}">
                <p14:modId xmlns:p14="http://schemas.microsoft.com/office/powerpoint/2010/main" val="694127739"/>
              </p:ext>
            </p:extLst>
          </p:nvPr>
        </p:nvGraphicFramePr>
        <p:xfrm>
          <a:off x="3501008" y="1422094"/>
          <a:ext cx="170360" cy="1788920"/>
        </p:xfrm>
        <a:graphic>
          <a:graphicData uri="http://schemas.openxmlformats.org/drawingml/2006/table">
            <a:tbl>
              <a:tblPr firstRow="1" bandRow="1">
                <a:tableStyleId>{2D5ABB26-0587-4C30-8999-92F81FD0307C}</a:tableStyleId>
              </a:tblPr>
              <a:tblGrid>
                <a:gridCol w="170360"/>
              </a:tblGrid>
              <a:tr h="1788920">
                <a:tc>
                  <a:txBody>
                    <a:bodyPr/>
                    <a:lstStyle/>
                    <a:p>
                      <a:pPr algn="ctr" latinLnBrk="1"/>
                      <a:r>
                        <a:rPr lang="en-US" altLang="ko-KR" sz="1000" b="1" dirty="0" smtClean="0">
                          <a:latin typeface="Arial" pitchFamily="34" charset="0"/>
                          <a:cs typeface="Arial" pitchFamily="34" charset="0"/>
                        </a:rPr>
                        <a:t>%</a:t>
                      </a:r>
                      <a:r>
                        <a:rPr lang="en-US" altLang="ko-KR" sz="1000" b="1" baseline="0" dirty="0" smtClean="0">
                          <a:latin typeface="Arial" pitchFamily="34" charset="0"/>
                          <a:cs typeface="Arial" pitchFamily="34" charset="0"/>
                        </a:rPr>
                        <a:t> Signals</a:t>
                      </a:r>
                      <a:endParaRPr lang="ko-KR" altLang="en-US" sz="1000" b="1" dirty="0">
                        <a:latin typeface="Arial" pitchFamily="34" charset="0"/>
                        <a:cs typeface="Arial" pitchFamily="34" charset="0"/>
                      </a:endParaRPr>
                    </a:p>
                  </a:txBody>
                  <a:tcPr marL="69943" marR="69943" marT="34972" marB="34972" vert="vert27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r>
            </a:tbl>
          </a:graphicData>
        </a:graphic>
      </p:graphicFrame>
      <p:graphicFrame>
        <p:nvGraphicFramePr>
          <p:cNvPr id="180" name="표 179"/>
          <p:cNvGraphicFramePr>
            <a:graphicFrameLocks noGrp="1"/>
          </p:cNvGraphicFramePr>
          <p:nvPr>
            <p:extLst>
              <p:ext uri="{D42A27DB-BD31-4B8C-83A1-F6EECF244321}">
                <p14:modId xmlns:p14="http://schemas.microsoft.com/office/powerpoint/2010/main" val="3435640234"/>
              </p:ext>
            </p:extLst>
          </p:nvPr>
        </p:nvGraphicFramePr>
        <p:xfrm>
          <a:off x="493334" y="5044331"/>
          <a:ext cx="1218725" cy="3522758"/>
        </p:xfrm>
        <a:graphic>
          <a:graphicData uri="http://schemas.openxmlformats.org/drawingml/2006/table">
            <a:tbl>
              <a:tblPr firstRow="1" bandRow="1">
                <a:tableStyleId>{2D5ABB26-0587-4C30-8999-92F81FD0307C}</a:tableStyleId>
              </a:tblPr>
              <a:tblGrid>
                <a:gridCol w="1218725"/>
              </a:tblGrid>
              <a:tr h="1146074">
                <a:tc>
                  <a:txBody>
                    <a:bodyPr/>
                    <a:lstStyle/>
                    <a:p>
                      <a:pPr algn="ctr"/>
                      <a:r>
                        <a:rPr lang="en-US" sz="900" b="1" dirty="0" smtClean="0">
                          <a:latin typeface="Arial" panose="020B0604020202020204" pitchFamily="34" charset="0"/>
                          <a:cs typeface="Arial" panose="020B0604020202020204" pitchFamily="34" charset="0"/>
                        </a:rPr>
                        <a:t>DHS</a:t>
                      </a: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marL="0" marR="0" indent="0" algn="r" defTabSz="914400" rtl="0" eaLnBrk="1" fontAlgn="auto" latinLnBrk="1" hangingPunct="1">
                        <a:lnSpc>
                          <a:spcPct val="100000"/>
                        </a:lnSpc>
                        <a:spcBef>
                          <a:spcPts val="0"/>
                        </a:spcBef>
                        <a:spcAft>
                          <a:spcPts val="0"/>
                        </a:spcAft>
                        <a:buClrTx/>
                        <a:buSzTx/>
                        <a:buFontTx/>
                        <a:buNone/>
                        <a:tabLst/>
                        <a:defRPr/>
                      </a:pPr>
                      <a:r>
                        <a:rPr lang="el-GR" altLang="ko-KR" sz="800" b="1" dirty="0" smtClean="0">
                          <a:solidFill>
                            <a:schemeClr val="tx1"/>
                          </a:solidFill>
                        </a:rPr>
                        <a:t>τ</a:t>
                      </a:r>
                      <a:r>
                        <a:rPr lang="en-US" altLang="ko-KR" sz="800" b="1" dirty="0" smtClean="0">
                          <a:solidFill>
                            <a:schemeClr val="tx1"/>
                          </a:solidFill>
                        </a:rPr>
                        <a:t> = 0.15 (</a:t>
                      </a:r>
                      <a:r>
                        <a:rPr lang="en-US" altLang="ko-KR" sz="800" b="1" i="1" dirty="0" smtClean="0">
                          <a:solidFill>
                            <a:schemeClr val="tx1"/>
                          </a:solidFill>
                        </a:rPr>
                        <a:t>p</a:t>
                      </a:r>
                      <a:r>
                        <a:rPr lang="en-US" altLang="ko-KR" sz="800" b="1" dirty="0" smtClean="0">
                          <a:solidFill>
                            <a:schemeClr val="tx1"/>
                          </a:solidFill>
                        </a:rPr>
                        <a:t>=0.00)</a:t>
                      </a:r>
                      <a:endParaRPr lang="en-US" sz="900" b="1" dirty="0">
                        <a:latin typeface="Arial" panose="020B0604020202020204" pitchFamily="34" charset="0"/>
                        <a:cs typeface="Arial" panose="020B0604020202020204" pitchFamily="34" charset="0"/>
                      </a:endParaRPr>
                    </a:p>
                  </a:txBody>
                  <a:tcPr/>
                </a:tc>
              </a:tr>
              <a:tr h="1188342">
                <a:tc>
                  <a:txBody>
                    <a:bodyPr/>
                    <a:lstStyle/>
                    <a:p>
                      <a:pPr algn="ctr"/>
                      <a:r>
                        <a:rPr lang="en-US" sz="900" b="1" dirty="0" smtClean="0">
                          <a:latin typeface="Arial" panose="020B0604020202020204" pitchFamily="34" charset="0"/>
                          <a:cs typeface="Arial" panose="020B0604020202020204" pitchFamily="34" charset="0"/>
                        </a:rPr>
                        <a:t>H3K4me1</a:t>
                      </a: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900" b="1" dirty="0" smtClean="0">
                        <a:solidFill>
                          <a:schemeClr val="tx1"/>
                        </a:solidFill>
                      </a:endParaRPr>
                    </a:p>
                    <a:p>
                      <a:pPr marL="0" marR="0" indent="0" algn="r" defTabSz="914400" rtl="0" eaLnBrk="1" fontAlgn="auto" latinLnBrk="1" hangingPunct="1">
                        <a:lnSpc>
                          <a:spcPct val="100000"/>
                        </a:lnSpc>
                        <a:spcBef>
                          <a:spcPts val="0"/>
                        </a:spcBef>
                        <a:spcAft>
                          <a:spcPts val="0"/>
                        </a:spcAft>
                        <a:buClrTx/>
                        <a:buSzTx/>
                        <a:buFontTx/>
                        <a:buNone/>
                        <a:tabLst/>
                        <a:defRPr/>
                      </a:pPr>
                      <a:r>
                        <a:rPr lang="el-GR" altLang="ko-KR" sz="800" b="0" dirty="0" smtClean="0">
                          <a:solidFill>
                            <a:schemeClr val="tx1"/>
                          </a:solidFill>
                        </a:rPr>
                        <a:t>τ</a:t>
                      </a:r>
                      <a:r>
                        <a:rPr lang="en-US" altLang="ko-KR" sz="800" b="0" dirty="0" smtClean="0">
                          <a:solidFill>
                            <a:schemeClr val="tx1"/>
                          </a:solidFill>
                        </a:rPr>
                        <a:t> = 0.03 (</a:t>
                      </a:r>
                      <a:r>
                        <a:rPr lang="en-US" altLang="ko-KR" sz="800" b="0" i="1" dirty="0" smtClean="0">
                          <a:solidFill>
                            <a:schemeClr val="tx1"/>
                          </a:solidFill>
                        </a:rPr>
                        <a:t>p</a:t>
                      </a:r>
                      <a:r>
                        <a:rPr lang="en-US" altLang="ko-KR" sz="800" b="0" dirty="0" smtClean="0">
                          <a:solidFill>
                            <a:schemeClr val="tx1"/>
                          </a:solidFill>
                        </a:rPr>
                        <a:t>=0.06)</a:t>
                      </a:r>
                      <a:endParaRPr lang="en-US" sz="800" b="0" dirty="0">
                        <a:latin typeface="Arial" panose="020B0604020202020204" pitchFamily="34" charset="0"/>
                        <a:cs typeface="Arial" panose="020B0604020202020204" pitchFamily="34" charset="0"/>
                      </a:endParaRPr>
                    </a:p>
                  </a:txBody>
                  <a:tcPr/>
                </a:tc>
              </a:tr>
              <a:tr h="1188342">
                <a:tc>
                  <a:txBody>
                    <a:bodyPr/>
                    <a:lstStyle/>
                    <a:p>
                      <a:pPr algn="ctr"/>
                      <a:r>
                        <a:rPr lang="en-US" sz="900" b="1" dirty="0" smtClean="0">
                          <a:latin typeface="Arial" panose="020B0604020202020204" pitchFamily="34" charset="0"/>
                          <a:cs typeface="Arial" panose="020B0604020202020204" pitchFamily="34" charset="0"/>
                        </a:rPr>
                        <a:t>CTCF</a:t>
                      </a: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900" b="0" dirty="0" smtClean="0">
                        <a:solidFill>
                          <a:schemeClr val="tx1"/>
                        </a:solidFill>
                      </a:endParaRPr>
                    </a:p>
                    <a:p>
                      <a:pPr marL="0" marR="0" indent="0" algn="r" defTabSz="914400" rtl="0" eaLnBrk="1" fontAlgn="auto" latinLnBrk="1" hangingPunct="1">
                        <a:lnSpc>
                          <a:spcPct val="100000"/>
                        </a:lnSpc>
                        <a:spcBef>
                          <a:spcPts val="0"/>
                        </a:spcBef>
                        <a:spcAft>
                          <a:spcPts val="0"/>
                        </a:spcAft>
                        <a:buClrTx/>
                        <a:buSzTx/>
                        <a:buFontTx/>
                        <a:buNone/>
                        <a:tabLst/>
                        <a:defRPr/>
                      </a:pPr>
                      <a:r>
                        <a:rPr lang="el-GR" altLang="ko-KR" sz="800" b="1" dirty="0" smtClean="0">
                          <a:solidFill>
                            <a:schemeClr val="tx1"/>
                          </a:solidFill>
                        </a:rPr>
                        <a:t>τ</a:t>
                      </a:r>
                      <a:r>
                        <a:rPr lang="en-US" altLang="ko-KR" sz="800" b="1" dirty="0" smtClean="0">
                          <a:solidFill>
                            <a:schemeClr val="tx1"/>
                          </a:solidFill>
                        </a:rPr>
                        <a:t> = 0.05 (</a:t>
                      </a:r>
                      <a:r>
                        <a:rPr lang="en-US" altLang="ko-KR" sz="800" b="1" i="1" dirty="0" smtClean="0">
                          <a:solidFill>
                            <a:schemeClr val="tx1"/>
                          </a:solidFill>
                        </a:rPr>
                        <a:t>p</a:t>
                      </a:r>
                      <a:r>
                        <a:rPr lang="en-US" altLang="ko-KR" sz="800" b="1" dirty="0" smtClean="0">
                          <a:solidFill>
                            <a:schemeClr val="tx1"/>
                          </a:solidFill>
                        </a:rPr>
                        <a:t>=0.01)</a:t>
                      </a:r>
                      <a:endParaRPr lang="en-US" sz="800" b="1" dirty="0">
                        <a:latin typeface="Arial" panose="020B0604020202020204" pitchFamily="34" charset="0"/>
                        <a:cs typeface="Arial" panose="020B0604020202020204" pitchFamily="34" charset="0"/>
                      </a:endParaRPr>
                    </a:p>
                  </a:txBody>
                  <a:tcPr/>
                </a:tc>
              </a:tr>
            </a:tbl>
          </a:graphicData>
        </a:graphic>
      </p:graphicFrame>
      <p:graphicFrame>
        <p:nvGraphicFramePr>
          <p:cNvPr id="181" name="표 180"/>
          <p:cNvGraphicFramePr>
            <a:graphicFrameLocks noGrp="1"/>
          </p:cNvGraphicFramePr>
          <p:nvPr>
            <p:extLst>
              <p:ext uri="{D42A27DB-BD31-4B8C-83A1-F6EECF244321}">
                <p14:modId xmlns:p14="http://schemas.microsoft.com/office/powerpoint/2010/main" val="99091744"/>
              </p:ext>
            </p:extLst>
          </p:nvPr>
        </p:nvGraphicFramePr>
        <p:xfrm>
          <a:off x="221772" y="6033268"/>
          <a:ext cx="330144" cy="1544808"/>
        </p:xfrm>
        <a:graphic>
          <a:graphicData uri="http://schemas.openxmlformats.org/drawingml/2006/table">
            <a:tbl>
              <a:tblPr firstRow="1" bandRow="1">
                <a:tableStyleId>{2D5ABB26-0587-4C30-8999-92F81FD0307C}</a:tableStyleId>
              </a:tblPr>
              <a:tblGrid>
                <a:gridCol w="330144"/>
              </a:tblGrid>
              <a:tr h="514936">
                <a:tc>
                  <a:txBody>
                    <a:bodyPr/>
                    <a:lstStyle/>
                    <a:p>
                      <a:pPr algn="r" latinLnBrk="1"/>
                      <a:r>
                        <a:rPr lang="en-US" altLang="ko-KR" sz="800" dirty="0" smtClean="0">
                          <a:latin typeface="Arial" panose="020B0604020202020204" pitchFamily="34" charset="0"/>
                          <a:cs typeface="Arial" panose="020B0604020202020204" pitchFamily="34" charset="0"/>
                        </a:rPr>
                        <a:t>100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4936">
                <a:tc>
                  <a:txBody>
                    <a:bodyPr/>
                    <a:lstStyle/>
                    <a:p>
                      <a:pPr algn="r" latinLnBrk="1"/>
                      <a:r>
                        <a:rPr lang="en-US" altLang="ko-KR" sz="800" dirty="0" smtClean="0">
                          <a:latin typeface="Arial" panose="020B0604020202020204" pitchFamily="34" charset="0"/>
                          <a:cs typeface="Arial" panose="020B0604020202020204" pitchFamily="34" charset="0"/>
                        </a:rPr>
                        <a:t>50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4936">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bl>
          </a:graphicData>
        </a:graphic>
      </p:graphicFrame>
      <p:graphicFrame>
        <p:nvGraphicFramePr>
          <p:cNvPr id="182" name="표 181"/>
          <p:cNvGraphicFramePr>
            <a:graphicFrameLocks noGrp="1"/>
          </p:cNvGraphicFramePr>
          <p:nvPr>
            <p:extLst>
              <p:ext uri="{D42A27DB-BD31-4B8C-83A1-F6EECF244321}">
                <p14:modId xmlns:p14="http://schemas.microsoft.com/office/powerpoint/2010/main" val="3498829117"/>
              </p:ext>
            </p:extLst>
          </p:nvPr>
        </p:nvGraphicFramePr>
        <p:xfrm>
          <a:off x="1655592" y="6012552"/>
          <a:ext cx="330144" cy="1584576"/>
        </p:xfrm>
        <a:graphic>
          <a:graphicData uri="http://schemas.openxmlformats.org/drawingml/2006/table">
            <a:tbl>
              <a:tblPr firstRow="1" bandRow="1">
                <a:tableStyleId>{2D5ABB26-0587-4C30-8999-92F81FD0307C}</a:tableStyleId>
              </a:tblPr>
              <a:tblGrid>
                <a:gridCol w="330144"/>
              </a:tblGrid>
              <a:tr h="528192">
                <a:tc>
                  <a:txBody>
                    <a:bodyPr/>
                    <a:lstStyle/>
                    <a:p>
                      <a:pPr algn="r" latinLnBrk="1"/>
                      <a:r>
                        <a:rPr lang="en-US" altLang="ko-KR" sz="800" dirty="0" smtClean="0">
                          <a:latin typeface="Arial" panose="020B0604020202020204" pitchFamily="34" charset="0"/>
                          <a:cs typeface="Arial" panose="020B0604020202020204" pitchFamily="34" charset="0"/>
                        </a:rPr>
                        <a:t>100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28192">
                <a:tc>
                  <a:txBody>
                    <a:bodyPr/>
                    <a:lstStyle/>
                    <a:p>
                      <a:pPr algn="r" latinLnBrk="1"/>
                      <a:r>
                        <a:rPr lang="en-US" altLang="ko-KR" sz="800" dirty="0" smtClean="0">
                          <a:latin typeface="Arial" panose="020B0604020202020204" pitchFamily="34" charset="0"/>
                          <a:cs typeface="Arial" panose="020B0604020202020204" pitchFamily="34" charset="0"/>
                        </a:rPr>
                        <a:t>50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28192">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bl>
          </a:graphicData>
        </a:graphic>
      </p:graphicFrame>
      <p:graphicFrame>
        <p:nvGraphicFramePr>
          <p:cNvPr id="183" name="표 182"/>
          <p:cNvGraphicFramePr>
            <a:graphicFrameLocks noGrp="1"/>
          </p:cNvGraphicFramePr>
          <p:nvPr>
            <p:extLst>
              <p:ext uri="{D42A27DB-BD31-4B8C-83A1-F6EECF244321}">
                <p14:modId xmlns:p14="http://schemas.microsoft.com/office/powerpoint/2010/main" val="3791769046"/>
              </p:ext>
            </p:extLst>
          </p:nvPr>
        </p:nvGraphicFramePr>
        <p:xfrm>
          <a:off x="1659101" y="7205383"/>
          <a:ext cx="330144" cy="1566495"/>
        </p:xfrm>
        <a:graphic>
          <a:graphicData uri="http://schemas.openxmlformats.org/drawingml/2006/table">
            <a:tbl>
              <a:tblPr firstRow="1" bandRow="1">
                <a:tableStyleId>{2D5ABB26-0587-4C30-8999-92F81FD0307C}</a:tableStyleId>
              </a:tblPr>
              <a:tblGrid>
                <a:gridCol w="330144"/>
              </a:tblGrid>
              <a:tr h="522165">
                <a:tc>
                  <a:txBody>
                    <a:bodyPr/>
                    <a:lstStyle/>
                    <a:p>
                      <a:pPr algn="r" latinLnBrk="1"/>
                      <a:r>
                        <a:rPr lang="en-US" altLang="ko-KR" sz="800" dirty="0" smtClean="0">
                          <a:latin typeface="Arial" panose="020B0604020202020204" pitchFamily="34" charset="0"/>
                          <a:cs typeface="Arial" panose="020B0604020202020204" pitchFamily="34" charset="0"/>
                        </a:rPr>
                        <a:t>100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22165">
                <a:tc>
                  <a:txBody>
                    <a:bodyPr/>
                    <a:lstStyle/>
                    <a:p>
                      <a:pPr algn="r" latinLnBrk="1"/>
                      <a:r>
                        <a:rPr lang="en-US" altLang="ko-KR" sz="800" dirty="0" smtClean="0">
                          <a:latin typeface="Arial" panose="020B0604020202020204" pitchFamily="34" charset="0"/>
                          <a:cs typeface="Arial" panose="020B0604020202020204" pitchFamily="34" charset="0"/>
                        </a:rPr>
                        <a:t>50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22165">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bl>
          </a:graphicData>
        </a:graphic>
      </p:graphicFrame>
      <p:graphicFrame>
        <p:nvGraphicFramePr>
          <p:cNvPr id="184" name="표 183"/>
          <p:cNvGraphicFramePr>
            <a:graphicFrameLocks noGrp="1"/>
          </p:cNvGraphicFramePr>
          <p:nvPr>
            <p:extLst>
              <p:ext uri="{D42A27DB-BD31-4B8C-83A1-F6EECF244321}">
                <p14:modId xmlns:p14="http://schemas.microsoft.com/office/powerpoint/2010/main" val="1924518648"/>
              </p:ext>
            </p:extLst>
          </p:nvPr>
        </p:nvGraphicFramePr>
        <p:xfrm>
          <a:off x="229787" y="7209129"/>
          <a:ext cx="330144" cy="1550049"/>
        </p:xfrm>
        <a:graphic>
          <a:graphicData uri="http://schemas.openxmlformats.org/drawingml/2006/table">
            <a:tbl>
              <a:tblPr firstRow="1" bandRow="1">
                <a:tableStyleId>{2D5ABB26-0587-4C30-8999-92F81FD0307C}</a:tableStyleId>
              </a:tblPr>
              <a:tblGrid>
                <a:gridCol w="330144"/>
              </a:tblGrid>
              <a:tr h="516683">
                <a:tc>
                  <a:txBody>
                    <a:bodyPr/>
                    <a:lstStyle/>
                    <a:p>
                      <a:pPr algn="r" latinLnBrk="1"/>
                      <a:r>
                        <a:rPr lang="en-US" altLang="ko-KR" sz="800" dirty="0" smtClean="0">
                          <a:latin typeface="Arial" panose="020B0604020202020204" pitchFamily="34" charset="0"/>
                          <a:cs typeface="Arial" panose="020B0604020202020204" pitchFamily="34" charset="0"/>
                        </a:rPr>
                        <a:t>100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6683">
                <a:tc>
                  <a:txBody>
                    <a:bodyPr/>
                    <a:lstStyle/>
                    <a:p>
                      <a:pPr algn="r" latinLnBrk="1"/>
                      <a:r>
                        <a:rPr lang="en-US" altLang="ko-KR" sz="800" dirty="0" smtClean="0">
                          <a:latin typeface="Arial" panose="020B0604020202020204" pitchFamily="34" charset="0"/>
                          <a:cs typeface="Arial" panose="020B0604020202020204" pitchFamily="34" charset="0"/>
                        </a:rPr>
                        <a:t>50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6683">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bl>
          </a:graphicData>
        </a:graphic>
      </p:graphicFrame>
      <p:graphicFrame>
        <p:nvGraphicFramePr>
          <p:cNvPr id="185" name="표 184"/>
          <p:cNvGraphicFramePr>
            <a:graphicFrameLocks noGrp="1"/>
          </p:cNvGraphicFramePr>
          <p:nvPr>
            <p:extLst>
              <p:ext uri="{D42A27DB-BD31-4B8C-83A1-F6EECF244321}">
                <p14:modId xmlns:p14="http://schemas.microsoft.com/office/powerpoint/2010/main" val="1458237775"/>
              </p:ext>
            </p:extLst>
          </p:nvPr>
        </p:nvGraphicFramePr>
        <p:xfrm>
          <a:off x="221535" y="4864696"/>
          <a:ext cx="330144" cy="1547589"/>
        </p:xfrm>
        <a:graphic>
          <a:graphicData uri="http://schemas.openxmlformats.org/drawingml/2006/table">
            <a:tbl>
              <a:tblPr firstRow="1" bandRow="1">
                <a:tableStyleId>{2D5ABB26-0587-4C30-8999-92F81FD0307C}</a:tableStyleId>
              </a:tblPr>
              <a:tblGrid>
                <a:gridCol w="330144"/>
              </a:tblGrid>
              <a:tr h="515863">
                <a:tc>
                  <a:txBody>
                    <a:bodyPr/>
                    <a:lstStyle/>
                    <a:p>
                      <a:pPr algn="r" latinLnBrk="1"/>
                      <a:r>
                        <a:rPr lang="en-US" altLang="ko-KR" sz="800" dirty="0" smtClean="0">
                          <a:latin typeface="Arial" panose="020B0604020202020204" pitchFamily="34" charset="0"/>
                          <a:cs typeface="Arial" panose="020B0604020202020204" pitchFamily="34" charset="0"/>
                        </a:rPr>
                        <a:t>50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5863">
                <a:tc>
                  <a:txBody>
                    <a:bodyPr/>
                    <a:lstStyle/>
                    <a:p>
                      <a:pPr algn="r" latinLnBrk="1"/>
                      <a:r>
                        <a:rPr lang="en-US" altLang="ko-KR" sz="800" dirty="0" smtClean="0">
                          <a:latin typeface="Arial" panose="020B0604020202020204" pitchFamily="34" charset="0"/>
                          <a:cs typeface="Arial" panose="020B0604020202020204" pitchFamily="34" charset="0"/>
                        </a:rPr>
                        <a:t>25</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5863">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bl>
          </a:graphicData>
        </a:graphic>
      </p:graphicFrame>
      <p:graphicFrame>
        <p:nvGraphicFramePr>
          <p:cNvPr id="186" name="표 185"/>
          <p:cNvGraphicFramePr>
            <a:graphicFrameLocks noGrp="1"/>
          </p:cNvGraphicFramePr>
          <p:nvPr>
            <p:extLst>
              <p:ext uri="{D42A27DB-BD31-4B8C-83A1-F6EECF244321}">
                <p14:modId xmlns:p14="http://schemas.microsoft.com/office/powerpoint/2010/main" val="2166497189"/>
              </p:ext>
            </p:extLst>
          </p:nvPr>
        </p:nvGraphicFramePr>
        <p:xfrm>
          <a:off x="1652751" y="4856682"/>
          <a:ext cx="330144" cy="1549254"/>
        </p:xfrm>
        <a:graphic>
          <a:graphicData uri="http://schemas.openxmlformats.org/drawingml/2006/table">
            <a:tbl>
              <a:tblPr firstRow="1" bandRow="1">
                <a:tableStyleId>{2D5ABB26-0587-4C30-8999-92F81FD0307C}</a:tableStyleId>
              </a:tblPr>
              <a:tblGrid>
                <a:gridCol w="330144"/>
              </a:tblGrid>
              <a:tr h="516418">
                <a:tc>
                  <a:txBody>
                    <a:bodyPr/>
                    <a:lstStyle/>
                    <a:p>
                      <a:pPr algn="r" latinLnBrk="1"/>
                      <a:r>
                        <a:rPr lang="en-US" altLang="ko-KR" sz="800" dirty="0" smtClean="0">
                          <a:latin typeface="Arial" panose="020B0604020202020204" pitchFamily="34" charset="0"/>
                          <a:cs typeface="Arial" panose="020B0604020202020204" pitchFamily="34" charset="0"/>
                        </a:rPr>
                        <a:t>90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6418">
                <a:tc>
                  <a:txBody>
                    <a:bodyPr/>
                    <a:lstStyle/>
                    <a:p>
                      <a:pPr algn="r" latinLnBrk="1"/>
                      <a:r>
                        <a:rPr lang="en-US" altLang="ko-KR" sz="800" dirty="0" smtClean="0">
                          <a:latin typeface="Arial" panose="020B0604020202020204" pitchFamily="34" charset="0"/>
                          <a:cs typeface="Arial" panose="020B0604020202020204" pitchFamily="34" charset="0"/>
                        </a:rPr>
                        <a:t>45</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r h="516418">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nchor="ctr"/>
                </a:tc>
              </a:tr>
            </a:tbl>
          </a:graphicData>
        </a:graphic>
      </p:graphicFrame>
      <p:graphicFrame>
        <p:nvGraphicFramePr>
          <p:cNvPr id="187" name="표 186"/>
          <p:cNvGraphicFramePr>
            <a:graphicFrameLocks noGrp="1"/>
          </p:cNvGraphicFramePr>
          <p:nvPr>
            <p:extLst>
              <p:ext uri="{D42A27DB-BD31-4B8C-83A1-F6EECF244321}">
                <p14:modId xmlns:p14="http://schemas.microsoft.com/office/powerpoint/2010/main" val="1671678850"/>
              </p:ext>
            </p:extLst>
          </p:nvPr>
        </p:nvGraphicFramePr>
        <p:xfrm>
          <a:off x="1925053" y="5050656"/>
          <a:ext cx="1213598" cy="3500460"/>
        </p:xfrm>
        <a:graphic>
          <a:graphicData uri="http://schemas.openxmlformats.org/drawingml/2006/table">
            <a:tbl>
              <a:tblPr firstRow="1" bandRow="1">
                <a:tableStyleId>{2D5ABB26-0587-4C30-8999-92F81FD0307C}</a:tableStyleId>
              </a:tblPr>
              <a:tblGrid>
                <a:gridCol w="1213598"/>
              </a:tblGrid>
              <a:tr h="1138820">
                <a:tc>
                  <a:txBody>
                    <a:bodyPr/>
                    <a:lstStyle/>
                    <a:p>
                      <a:pPr algn="ctr"/>
                      <a:r>
                        <a:rPr lang="en-US" sz="900" b="1" dirty="0" smtClean="0">
                          <a:latin typeface="Arial" panose="020B0604020202020204" pitchFamily="34" charset="0"/>
                          <a:cs typeface="Arial" panose="020B0604020202020204" pitchFamily="34" charset="0"/>
                        </a:rPr>
                        <a:t>TFBS</a:t>
                      </a: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900" b="1" dirty="0" smtClean="0">
                        <a:solidFill>
                          <a:schemeClr val="tx1"/>
                        </a:solidFill>
                      </a:endParaRPr>
                    </a:p>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900" b="1" dirty="0" smtClean="0">
                        <a:solidFill>
                          <a:schemeClr val="tx1"/>
                        </a:solidFill>
                      </a:endParaRPr>
                    </a:p>
                    <a:p>
                      <a:pPr marL="0" marR="0" indent="0" algn="r" defTabSz="914400" rtl="0" eaLnBrk="1" fontAlgn="auto" latinLnBrk="1" hangingPunct="1">
                        <a:lnSpc>
                          <a:spcPct val="100000"/>
                        </a:lnSpc>
                        <a:spcBef>
                          <a:spcPts val="0"/>
                        </a:spcBef>
                        <a:spcAft>
                          <a:spcPts val="0"/>
                        </a:spcAft>
                        <a:buClrTx/>
                        <a:buSzTx/>
                        <a:buFontTx/>
                        <a:buNone/>
                        <a:tabLst/>
                        <a:defRPr/>
                      </a:pPr>
                      <a:r>
                        <a:rPr lang="el-GR" altLang="ko-KR" sz="800" b="1" dirty="0" smtClean="0">
                          <a:solidFill>
                            <a:schemeClr val="tx1"/>
                          </a:solidFill>
                        </a:rPr>
                        <a:t>τ</a:t>
                      </a:r>
                      <a:r>
                        <a:rPr lang="en-US" altLang="ko-KR" sz="800" b="1" dirty="0" smtClean="0">
                          <a:solidFill>
                            <a:schemeClr val="tx1"/>
                          </a:solidFill>
                        </a:rPr>
                        <a:t> = 0.24 (</a:t>
                      </a:r>
                      <a:r>
                        <a:rPr lang="en-US" altLang="ko-KR" sz="800" b="1" i="1" dirty="0" smtClean="0">
                          <a:solidFill>
                            <a:schemeClr val="tx1"/>
                          </a:solidFill>
                        </a:rPr>
                        <a:t>p</a:t>
                      </a:r>
                      <a:r>
                        <a:rPr lang="en-US" altLang="ko-KR" sz="800" b="1" dirty="0" smtClean="0">
                          <a:solidFill>
                            <a:schemeClr val="tx1"/>
                          </a:solidFill>
                        </a:rPr>
                        <a:t>=0.00)</a:t>
                      </a:r>
                      <a:endParaRPr lang="en-US" sz="800" b="1" dirty="0">
                        <a:latin typeface="Arial" panose="020B0604020202020204" pitchFamily="34" charset="0"/>
                        <a:cs typeface="Arial" panose="020B0604020202020204" pitchFamily="34" charset="0"/>
                      </a:endParaRPr>
                    </a:p>
                  </a:txBody>
                  <a:tcPr/>
                </a:tc>
              </a:tr>
              <a:tr h="1180820">
                <a:tc>
                  <a:txBody>
                    <a:bodyPr/>
                    <a:lstStyle/>
                    <a:p>
                      <a:pPr algn="ctr"/>
                      <a:r>
                        <a:rPr lang="en-US" sz="900" b="1" dirty="0" smtClean="0">
                          <a:latin typeface="Arial" panose="020B0604020202020204" pitchFamily="34" charset="0"/>
                          <a:cs typeface="Arial" panose="020B0604020202020204" pitchFamily="34" charset="0"/>
                        </a:rPr>
                        <a:t>H3K4me3</a:t>
                      </a: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marL="0" marR="0" indent="0" algn="r" defTabSz="914400" rtl="0" eaLnBrk="1" fontAlgn="auto" latinLnBrk="1" hangingPunct="1">
                        <a:lnSpc>
                          <a:spcPct val="100000"/>
                        </a:lnSpc>
                        <a:spcBef>
                          <a:spcPts val="0"/>
                        </a:spcBef>
                        <a:spcAft>
                          <a:spcPts val="0"/>
                        </a:spcAft>
                        <a:buClrTx/>
                        <a:buSzTx/>
                        <a:buFontTx/>
                        <a:buNone/>
                        <a:tabLst/>
                        <a:defRPr/>
                      </a:pPr>
                      <a:r>
                        <a:rPr lang="el-GR" altLang="ko-KR" sz="800" b="1" dirty="0" smtClean="0">
                          <a:solidFill>
                            <a:schemeClr val="tx1"/>
                          </a:solidFill>
                        </a:rPr>
                        <a:t>τ</a:t>
                      </a:r>
                      <a:r>
                        <a:rPr lang="en-US" altLang="ko-KR" sz="800" b="1" dirty="0" smtClean="0">
                          <a:solidFill>
                            <a:schemeClr val="tx1"/>
                          </a:solidFill>
                        </a:rPr>
                        <a:t> = 0.15 (</a:t>
                      </a:r>
                      <a:r>
                        <a:rPr lang="en-US" altLang="ko-KR" sz="800" b="1" i="1" dirty="0" smtClean="0">
                          <a:solidFill>
                            <a:schemeClr val="tx1"/>
                          </a:solidFill>
                        </a:rPr>
                        <a:t>p</a:t>
                      </a:r>
                      <a:r>
                        <a:rPr lang="en-US" altLang="ko-KR" sz="800" b="1" dirty="0" smtClean="0">
                          <a:solidFill>
                            <a:schemeClr val="tx1"/>
                          </a:solidFill>
                        </a:rPr>
                        <a:t>=0.00)</a:t>
                      </a:r>
                      <a:endParaRPr lang="en-US" sz="900" b="1" dirty="0">
                        <a:latin typeface="Arial" panose="020B0604020202020204" pitchFamily="34" charset="0"/>
                        <a:cs typeface="Arial" panose="020B0604020202020204" pitchFamily="34" charset="0"/>
                      </a:endParaRPr>
                    </a:p>
                  </a:txBody>
                  <a:tcPr/>
                </a:tc>
              </a:tr>
              <a:tr h="1180820">
                <a:tc>
                  <a:txBody>
                    <a:bodyPr/>
                    <a:lstStyle/>
                    <a:p>
                      <a:pPr algn="ctr"/>
                      <a:r>
                        <a:rPr lang="en-US" sz="900" b="1" dirty="0" smtClean="0">
                          <a:latin typeface="Arial" panose="020B0604020202020204" pitchFamily="34" charset="0"/>
                          <a:cs typeface="Arial" panose="020B0604020202020204" pitchFamily="34" charset="0"/>
                        </a:rPr>
                        <a:t>H3K9me3</a:t>
                      </a: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algn="ctr"/>
                      <a:endParaRPr lang="en-US" sz="900" b="1" dirty="0" smtClean="0">
                        <a:latin typeface="Arial" panose="020B0604020202020204" pitchFamily="34" charset="0"/>
                        <a:cs typeface="Arial" panose="020B0604020202020204" pitchFamily="34" charset="0"/>
                      </a:endParaRPr>
                    </a:p>
                    <a:p>
                      <a:pPr marL="0" marR="0" indent="0" algn="r" defTabSz="914400" rtl="0" eaLnBrk="1" fontAlgn="auto" latinLnBrk="1" hangingPunct="1">
                        <a:lnSpc>
                          <a:spcPct val="100000"/>
                        </a:lnSpc>
                        <a:spcBef>
                          <a:spcPts val="0"/>
                        </a:spcBef>
                        <a:spcAft>
                          <a:spcPts val="0"/>
                        </a:spcAft>
                        <a:buClrTx/>
                        <a:buSzTx/>
                        <a:buFontTx/>
                        <a:buNone/>
                        <a:tabLst/>
                        <a:defRPr/>
                      </a:pPr>
                      <a:r>
                        <a:rPr lang="el-GR" altLang="ko-KR" sz="800" b="1" dirty="0" smtClean="0">
                          <a:solidFill>
                            <a:schemeClr val="tx1"/>
                          </a:solidFill>
                        </a:rPr>
                        <a:t>τ</a:t>
                      </a:r>
                      <a:r>
                        <a:rPr lang="en-US" altLang="ko-KR" sz="800" b="1" dirty="0" smtClean="0">
                          <a:solidFill>
                            <a:schemeClr val="tx1"/>
                          </a:solidFill>
                        </a:rPr>
                        <a:t> = 0.07 (p=0.00)</a:t>
                      </a:r>
                      <a:endParaRPr lang="en-US" sz="800" b="1" dirty="0">
                        <a:latin typeface="Arial" panose="020B0604020202020204" pitchFamily="34" charset="0"/>
                        <a:cs typeface="Arial" panose="020B0604020202020204" pitchFamily="34" charset="0"/>
                      </a:endParaRPr>
                    </a:p>
                  </a:txBody>
                  <a:tcPr/>
                </a:tc>
              </a:tr>
            </a:tbl>
          </a:graphicData>
        </a:graphic>
      </p:graphicFrame>
      <p:graphicFrame>
        <p:nvGraphicFramePr>
          <p:cNvPr id="188" name="표 187"/>
          <p:cNvGraphicFramePr>
            <a:graphicFrameLocks noGrp="1"/>
          </p:cNvGraphicFramePr>
          <p:nvPr>
            <p:extLst>
              <p:ext uri="{D42A27DB-BD31-4B8C-83A1-F6EECF244321}">
                <p14:modId xmlns:p14="http://schemas.microsoft.com/office/powerpoint/2010/main" val="4234875612"/>
              </p:ext>
            </p:extLst>
          </p:nvPr>
        </p:nvGraphicFramePr>
        <p:xfrm>
          <a:off x="286254" y="8541388"/>
          <a:ext cx="1666599" cy="283659"/>
        </p:xfrm>
        <a:graphic>
          <a:graphicData uri="http://schemas.openxmlformats.org/drawingml/2006/table">
            <a:tbl>
              <a:tblPr firstRow="1" bandRow="1">
                <a:tableStyleId>{2D5ABB26-0587-4C30-8999-92F81FD0307C}</a:tableStyleId>
              </a:tblPr>
              <a:tblGrid>
                <a:gridCol w="555533"/>
                <a:gridCol w="555533"/>
                <a:gridCol w="555533"/>
              </a:tblGrid>
              <a:tr h="283659">
                <a:tc>
                  <a:txBody>
                    <a:bodyPr/>
                    <a:lstStyle/>
                    <a:p>
                      <a:pPr algn="ct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tc>
                <a:tc>
                  <a:txBody>
                    <a:bodyPr/>
                    <a:lstStyle/>
                    <a:p>
                      <a:pPr algn="ctr" latinLnBrk="1"/>
                      <a:r>
                        <a:rPr lang="en-US" altLang="ko-KR" sz="800" dirty="0" smtClean="0">
                          <a:latin typeface="Arial" panose="020B0604020202020204" pitchFamily="34" charset="0"/>
                          <a:cs typeface="Arial" panose="020B0604020202020204" pitchFamily="34" charset="0"/>
                        </a:rPr>
                        <a:t>50</a:t>
                      </a:r>
                      <a:endParaRPr lang="ko-KR" altLang="en-US" sz="800" dirty="0">
                        <a:latin typeface="Arial" panose="020B0604020202020204" pitchFamily="34" charset="0"/>
                        <a:cs typeface="Arial" panose="020B0604020202020204" pitchFamily="34" charset="0"/>
                      </a:endParaRPr>
                    </a:p>
                  </a:txBody>
                  <a:tcPr marL="69943" marR="69943" marT="34972" marB="34972"/>
                </a:tc>
                <a:tc>
                  <a:txBody>
                    <a:bodyPr/>
                    <a:lstStyle/>
                    <a:p>
                      <a:pPr algn="ctr" latinLnBrk="1"/>
                      <a:r>
                        <a:rPr lang="en-US" altLang="ko-KR" sz="800" dirty="0" smtClean="0">
                          <a:latin typeface="Arial" panose="020B0604020202020204" pitchFamily="34" charset="0"/>
                          <a:cs typeface="Arial" panose="020B0604020202020204" pitchFamily="34" charset="0"/>
                        </a:rPr>
                        <a:t>100</a:t>
                      </a:r>
                      <a:endParaRPr lang="ko-KR" altLang="en-US" sz="800" dirty="0">
                        <a:latin typeface="Arial" panose="020B0604020202020204" pitchFamily="34" charset="0"/>
                        <a:cs typeface="Arial" panose="020B0604020202020204" pitchFamily="34" charset="0"/>
                      </a:endParaRPr>
                    </a:p>
                  </a:txBody>
                  <a:tcPr marL="69943" marR="69943" marT="34972" marB="34972"/>
                </a:tc>
              </a:tr>
            </a:tbl>
          </a:graphicData>
        </a:graphic>
      </p:graphicFrame>
      <p:graphicFrame>
        <p:nvGraphicFramePr>
          <p:cNvPr id="189" name="표 188"/>
          <p:cNvGraphicFramePr>
            <a:graphicFrameLocks noGrp="1"/>
          </p:cNvGraphicFramePr>
          <p:nvPr>
            <p:extLst>
              <p:ext uri="{D42A27DB-BD31-4B8C-83A1-F6EECF244321}">
                <p14:modId xmlns:p14="http://schemas.microsoft.com/office/powerpoint/2010/main" val="1576598304"/>
              </p:ext>
            </p:extLst>
          </p:nvPr>
        </p:nvGraphicFramePr>
        <p:xfrm>
          <a:off x="1721663" y="8532440"/>
          <a:ext cx="1645641" cy="283659"/>
        </p:xfrm>
        <a:graphic>
          <a:graphicData uri="http://schemas.openxmlformats.org/drawingml/2006/table">
            <a:tbl>
              <a:tblPr firstRow="1" bandRow="1">
                <a:tableStyleId>{2D5ABB26-0587-4C30-8999-92F81FD0307C}</a:tableStyleId>
              </a:tblPr>
              <a:tblGrid>
                <a:gridCol w="548547"/>
                <a:gridCol w="548547"/>
                <a:gridCol w="548547"/>
              </a:tblGrid>
              <a:tr h="283659">
                <a:tc>
                  <a:txBody>
                    <a:bodyPr/>
                    <a:lstStyle/>
                    <a:p>
                      <a:pPr algn="ct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9943" marR="69943" marT="34972" marB="34972"/>
                </a:tc>
                <a:tc>
                  <a:txBody>
                    <a:bodyPr/>
                    <a:lstStyle/>
                    <a:p>
                      <a:pPr algn="ctr" latinLnBrk="1"/>
                      <a:r>
                        <a:rPr lang="en-US" altLang="ko-KR" sz="800" dirty="0" smtClean="0">
                          <a:latin typeface="Arial" panose="020B0604020202020204" pitchFamily="34" charset="0"/>
                          <a:cs typeface="Arial" panose="020B0604020202020204" pitchFamily="34" charset="0"/>
                        </a:rPr>
                        <a:t>50</a:t>
                      </a:r>
                      <a:endParaRPr lang="ko-KR" altLang="en-US" sz="800" dirty="0">
                        <a:latin typeface="Arial" panose="020B0604020202020204" pitchFamily="34" charset="0"/>
                        <a:cs typeface="Arial" panose="020B0604020202020204" pitchFamily="34" charset="0"/>
                      </a:endParaRPr>
                    </a:p>
                  </a:txBody>
                  <a:tcPr marL="69943" marR="69943" marT="34972" marB="34972"/>
                </a:tc>
                <a:tc>
                  <a:txBody>
                    <a:bodyPr/>
                    <a:lstStyle/>
                    <a:p>
                      <a:pPr algn="ctr" latinLnBrk="1"/>
                      <a:r>
                        <a:rPr lang="en-US" altLang="ko-KR" sz="800" dirty="0" smtClean="0">
                          <a:latin typeface="Arial" panose="020B0604020202020204" pitchFamily="34" charset="0"/>
                          <a:cs typeface="Arial" panose="020B0604020202020204" pitchFamily="34" charset="0"/>
                        </a:rPr>
                        <a:t>100</a:t>
                      </a:r>
                      <a:endParaRPr lang="ko-KR" altLang="en-US" sz="800" dirty="0">
                        <a:latin typeface="Arial" panose="020B0604020202020204" pitchFamily="34" charset="0"/>
                        <a:cs typeface="Arial" panose="020B0604020202020204" pitchFamily="34" charset="0"/>
                      </a:endParaRPr>
                    </a:p>
                  </a:txBody>
                  <a:tcPr marL="69943" marR="69943" marT="34972" marB="34972"/>
                </a:tc>
              </a:tr>
            </a:tbl>
          </a:graphicData>
        </a:graphic>
      </p:graphicFrame>
      <p:graphicFrame>
        <p:nvGraphicFramePr>
          <p:cNvPr id="190" name="표 189"/>
          <p:cNvGraphicFramePr>
            <a:graphicFrameLocks noGrp="1"/>
          </p:cNvGraphicFramePr>
          <p:nvPr>
            <p:extLst>
              <p:ext uri="{D42A27DB-BD31-4B8C-83A1-F6EECF244321}">
                <p14:modId xmlns:p14="http://schemas.microsoft.com/office/powerpoint/2010/main" val="2701701327"/>
              </p:ext>
            </p:extLst>
          </p:nvPr>
        </p:nvGraphicFramePr>
        <p:xfrm>
          <a:off x="126939" y="5903865"/>
          <a:ext cx="170360" cy="1788920"/>
        </p:xfrm>
        <a:graphic>
          <a:graphicData uri="http://schemas.openxmlformats.org/drawingml/2006/table">
            <a:tbl>
              <a:tblPr firstRow="1" bandRow="1">
                <a:tableStyleId>{2D5ABB26-0587-4C30-8999-92F81FD0307C}</a:tableStyleId>
              </a:tblPr>
              <a:tblGrid>
                <a:gridCol w="170360"/>
              </a:tblGrid>
              <a:tr h="1788920">
                <a:tc>
                  <a:txBody>
                    <a:bodyPr/>
                    <a:lstStyle/>
                    <a:p>
                      <a:pPr algn="ctr" latinLnBrk="1"/>
                      <a:r>
                        <a:rPr lang="en-US" altLang="ko-KR" sz="1000" b="1" dirty="0" smtClean="0">
                          <a:latin typeface="Arial" pitchFamily="34" charset="0"/>
                          <a:cs typeface="Arial" pitchFamily="34" charset="0"/>
                        </a:rPr>
                        <a:t>%</a:t>
                      </a:r>
                      <a:r>
                        <a:rPr lang="en-US" altLang="ko-KR" sz="1000" b="1" baseline="0" dirty="0" smtClean="0">
                          <a:latin typeface="Arial" pitchFamily="34" charset="0"/>
                          <a:cs typeface="Arial" pitchFamily="34" charset="0"/>
                        </a:rPr>
                        <a:t> Signals</a:t>
                      </a:r>
                      <a:endParaRPr lang="ko-KR" altLang="en-US" sz="1000" b="1" dirty="0">
                        <a:latin typeface="Arial" pitchFamily="34" charset="0"/>
                        <a:cs typeface="Arial" pitchFamily="34" charset="0"/>
                      </a:endParaRPr>
                    </a:p>
                  </a:txBody>
                  <a:tcPr marL="69943" marR="69943" marT="34972" marB="34972" vert="vert27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r>
            </a:tbl>
          </a:graphicData>
        </a:graphic>
      </p:graphicFrame>
      <p:sp>
        <p:nvSpPr>
          <p:cNvPr id="42" name="TextBox 41"/>
          <p:cNvSpPr txBox="1"/>
          <p:nvPr/>
        </p:nvSpPr>
        <p:spPr>
          <a:xfrm>
            <a:off x="-27384" y="251520"/>
            <a:ext cx="2610010" cy="369332"/>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(A)</a:t>
            </a:r>
            <a:r>
              <a:rPr lang="en-US" sz="1100" b="1" dirty="0" smtClean="0">
                <a:latin typeface="Arial" panose="020B0604020202020204" pitchFamily="34" charset="0"/>
                <a:cs typeface="Arial" panose="020B0604020202020204" pitchFamily="34" charset="0"/>
              </a:rPr>
              <a:t>                               GM12878</a:t>
            </a:r>
            <a:endParaRPr lang="en-US" sz="1100" b="1" dirty="0">
              <a:latin typeface="Arial" panose="020B0604020202020204" pitchFamily="34" charset="0"/>
              <a:cs typeface="Arial" panose="020B0604020202020204" pitchFamily="34" charset="0"/>
            </a:endParaRPr>
          </a:p>
        </p:txBody>
      </p:sp>
      <p:sp>
        <p:nvSpPr>
          <p:cNvPr id="43" name="TextBox 42"/>
          <p:cNvSpPr txBox="1"/>
          <p:nvPr/>
        </p:nvSpPr>
        <p:spPr>
          <a:xfrm>
            <a:off x="3521004" y="251520"/>
            <a:ext cx="2610010" cy="369332"/>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(B)                   </a:t>
            </a:r>
            <a:r>
              <a:rPr lang="en-US" sz="1100" b="1" dirty="0" smtClean="0">
                <a:latin typeface="Arial" panose="020B0604020202020204" pitchFamily="34" charset="0"/>
                <a:cs typeface="Arial" panose="020B0604020202020204" pitchFamily="34" charset="0"/>
              </a:rPr>
              <a:t> H1-hesc</a:t>
            </a:r>
            <a:endParaRPr lang="en-US" sz="1100" b="1" dirty="0">
              <a:latin typeface="Arial" panose="020B0604020202020204" pitchFamily="34" charset="0"/>
              <a:cs typeface="Arial" panose="020B0604020202020204" pitchFamily="34" charset="0"/>
            </a:endParaRPr>
          </a:p>
        </p:txBody>
      </p:sp>
      <p:sp>
        <p:nvSpPr>
          <p:cNvPr id="44" name="TextBox 43"/>
          <p:cNvSpPr txBox="1"/>
          <p:nvPr/>
        </p:nvSpPr>
        <p:spPr>
          <a:xfrm>
            <a:off x="-27384" y="4634716"/>
            <a:ext cx="2610010" cy="369332"/>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(C)</a:t>
            </a:r>
            <a:r>
              <a:rPr lang="en-US" sz="1100" b="1" dirty="0" smtClean="0">
                <a:latin typeface="Arial" panose="020B0604020202020204" pitchFamily="34" charset="0"/>
                <a:cs typeface="Arial" panose="020B0604020202020204" pitchFamily="34" charset="0"/>
              </a:rPr>
              <a:t>                                  K562</a:t>
            </a:r>
            <a:endParaRPr lang="en-US" sz="1100" b="1" dirty="0">
              <a:latin typeface="Arial" panose="020B0604020202020204" pitchFamily="34" charset="0"/>
              <a:cs typeface="Arial" panose="020B0604020202020204" pitchFamily="34" charset="0"/>
            </a:endParaRPr>
          </a:p>
        </p:txBody>
      </p:sp>
      <p:sp>
        <p:nvSpPr>
          <p:cNvPr id="3" name="직사각형 2"/>
          <p:cNvSpPr/>
          <p:nvPr/>
        </p:nvSpPr>
        <p:spPr>
          <a:xfrm>
            <a:off x="3378209" y="5724128"/>
            <a:ext cx="3429000" cy="1815882"/>
          </a:xfrm>
          <a:prstGeom prst="rect">
            <a:avLst/>
          </a:prstGeom>
        </p:spPr>
        <p:txBody>
          <a:bodyPr>
            <a:spAutoFit/>
          </a:bodyPr>
          <a:lstStyle/>
          <a:p>
            <a:r>
              <a:rPr lang="en-US" sz="1400" b="1" dirty="0">
                <a:latin typeface="Times New Roman" panose="02020603050405020304" pitchFamily="18" charset="0"/>
                <a:ea typeface="맑은 고딕" panose="020B0503020000020004" pitchFamily="50" charset="-127"/>
              </a:rPr>
              <a:t>Figure S4</a:t>
            </a:r>
            <a:r>
              <a:rPr lang="en-US" sz="1400" dirty="0">
                <a:latin typeface="Times New Roman" panose="02020603050405020304" pitchFamily="18" charset="0"/>
                <a:ea typeface="맑은 고딕" panose="020B0503020000020004" pitchFamily="50" charset="-127"/>
              </a:rPr>
              <a:t>. Correlation between regulatory signals and conservation in the upstream flanking regions in three different cell lines</a:t>
            </a:r>
            <a:r>
              <a:rPr lang="en-US" sz="1400" b="1" dirty="0">
                <a:latin typeface="Times New Roman" panose="02020603050405020304" pitchFamily="18" charset="0"/>
                <a:ea typeface="맑은 고딕" panose="020B0503020000020004" pitchFamily="50" charset="-127"/>
              </a:rPr>
              <a:t>.</a:t>
            </a:r>
            <a:r>
              <a:rPr lang="en-US" sz="1400" dirty="0">
                <a:latin typeface="Times New Roman" panose="02020603050405020304" pitchFamily="18" charset="0"/>
                <a:ea typeface="맑은 고딕" panose="020B0503020000020004" pitchFamily="50" charset="-127"/>
              </a:rPr>
              <a:t> Please refer to the legends of Figure S3. Comparison of the proportions of conserved sites and regulatory signals for upstream in GM12878 cell line, (B) H1-hESC cell line, and (C) K562 cell line. </a:t>
            </a:r>
            <a:endParaRPr lang="en-US" sz="1400" dirty="0"/>
          </a:p>
        </p:txBody>
      </p:sp>
    </p:spTree>
    <p:extLst>
      <p:ext uri="{BB962C8B-B14F-4D97-AF65-F5344CB8AC3E}">
        <p14:creationId xmlns:p14="http://schemas.microsoft.com/office/powerpoint/2010/main" val="21177676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그림 4"/>
          <p:cNvPicPr>
            <a:picLocks noChangeAspect="1"/>
          </p:cNvPicPr>
          <p:nvPr/>
        </p:nvPicPr>
        <p:blipFill>
          <a:blip r:embed="rId2"/>
          <a:stretch>
            <a:fillRect/>
          </a:stretch>
        </p:blipFill>
        <p:spPr>
          <a:xfrm>
            <a:off x="965392" y="1695630"/>
            <a:ext cx="4954209" cy="2378695"/>
          </a:xfrm>
          <a:prstGeom prst="rect">
            <a:avLst/>
          </a:prstGeom>
        </p:spPr>
      </p:pic>
      <p:graphicFrame>
        <p:nvGraphicFramePr>
          <p:cNvPr id="8" name="표 7"/>
          <p:cNvGraphicFramePr>
            <a:graphicFrameLocks noGrp="1"/>
          </p:cNvGraphicFramePr>
          <p:nvPr>
            <p:extLst>
              <p:ext uri="{D42A27DB-BD31-4B8C-83A1-F6EECF244321}">
                <p14:modId xmlns:p14="http://schemas.microsoft.com/office/powerpoint/2010/main" val="680883695"/>
              </p:ext>
            </p:extLst>
          </p:nvPr>
        </p:nvGraphicFramePr>
        <p:xfrm>
          <a:off x="1052736" y="1763688"/>
          <a:ext cx="4806534" cy="2214246"/>
        </p:xfrm>
        <a:graphic>
          <a:graphicData uri="http://schemas.openxmlformats.org/drawingml/2006/table">
            <a:tbl>
              <a:tblPr firstRow="1" bandRow="1">
                <a:tableStyleId>{2D5ABB26-0587-4C30-8999-92F81FD0307C}</a:tableStyleId>
              </a:tblPr>
              <a:tblGrid>
                <a:gridCol w="2403267"/>
                <a:gridCol w="2403267"/>
              </a:tblGrid>
              <a:tr h="2214246">
                <a:tc>
                  <a:txBody>
                    <a:bodyPr/>
                    <a:lstStyle/>
                    <a:p>
                      <a:pPr algn="ctr" latinLnBrk="1"/>
                      <a:endParaRPr lang="en-US" altLang="ko-KR" sz="800" dirty="0" smtClean="0">
                        <a:latin typeface="Arial" panose="020B0604020202020204" pitchFamily="34" charset="0"/>
                        <a:cs typeface="Arial" panose="020B0604020202020204" pitchFamily="34" charset="0"/>
                      </a:endParaRPr>
                    </a:p>
                    <a:p>
                      <a:pPr algn="ctr" latinLnBrk="1"/>
                      <a:endParaRPr lang="en-US" altLang="ko-KR" sz="800" dirty="0" smtClean="0">
                        <a:latin typeface="Arial" panose="020B0604020202020204" pitchFamily="34" charset="0"/>
                        <a:cs typeface="Arial" panose="020B0604020202020204" pitchFamily="34" charset="0"/>
                      </a:endParaRPr>
                    </a:p>
                    <a:p>
                      <a:pPr algn="ctr" latinLnBrk="1"/>
                      <a:r>
                        <a:rPr lang="en-US" altLang="ko-KR" sz="1100" dirty="0" smtClean="0">
                          <a:latin typeface="Arial" panose="020B0604020202020204" pitchFamily="34" charset="0"/>
                          <a:cs typeface="Arial" panose="020B0604020202020204" pitchFamily="34" charset="0"/>
                        </a:rPr>
                        <a:t>y = 0.14x</a:t>
                      </a:r>
                      <a:r>
                        <a:rPr lang="en-US" altLang="ko-KR" sz="1100" baseline="0" dirty="0" smtClean="0">
                          <a:latin typeface="Arial" panose="020B0604020202020204" pitchFamily="34" charset="0"/>
                          <a:cs typeface="Arial" panose="020B0604020202020204" pitchFamily="34" charset="0"/>
                        </a:rPr>
                        <a:t> + 5.24,  R</a:t>
                      </a:r>
                      <a:r>
                        <a:rPr lang="en-US" altLang="ko-KR" sz="1100" baseline="30000" dirty="0" smtClean="0">
                          <a:latin typeface="Arial" panose="020B0604020202020204" pitchFamily="34" charset="0"/>
                          <a:cs typeface="Arial" panose="020B0604020202020204" pitchFamily="34" charset="0"/>
                        </a:rPr>
                        <a:t>2</a:t>
                      </a:r>
                      <a:r>
                        <a:rPr lang="en-US" altLang="ko-KR" sz="1100" baseline="0" dirty="0" smtClean="0">
                          <a:latin typeface="Arial" panose="020B0604020202020204" pitchFamily="34" charset="0"/>
                          <a:cs typeface="Arial" panose="020B0604020202020204" pitchFamily="34" charset="0"/>
                        </a:rPr>
                        <a:t> = 0.78</a:t>
                      </a:r>
                    </a:p>
                    <a:p>
                      <a:pPr algn="ctr" latinLnBrk="1"/>
                      <a:endParaRPr lang="en-US" altLang="ko-KR" sz="800" baseline="0" dirty="0" smtClean="0">
                        <a:latin typeface="Arial" panose="020B0604020202020204" pitchFamily="34" charset="0"/>
                        <a:cs typeface="Arial" panose="020B0604020202020204" pitchFamily="34" charset="0"/>
                      </a:endParaRPr>
                    </a:p>
                    <a:p>
                      <a:pPr algn="ctr" latinLnBrk="1"/>
                      <a:endParaRPr lang="en-US" altLang="ko-KR" sz="800" baseline="0" dirty="0" smtClean="0">
                        <a:latin typeface="Arial" panose="020B0604020202020204" pitchFamily="34" charset="0"/>
                        <a:cs typeface="Arial" panose="020B0604020202020204" pitchFamily="34" charset="0"/>
                      </a:endParaRPr>
                    </a:p>
                    <a:p>
                      <a:pPr algn="ctr" latinLnBrk="1"/>
                      <a:endParaRPr lang="en-US" altLang="ko-KR" sz="800" baseline="0" dirty="0" smtClean="0">
                        <a:latin typeface="Arial" panose="020B0604020202020204" pitchFamily="34" charset="0"/>
                        <a:cs typeface="Arial" panose="020B0604020202020204" pitchFamily="34" charset="0"/>
                      </a:endParaRPr>
                    </a:p>
                    <a:p>
                      <a:pPr algn="ctr" latinLnBrk="1"/>
                      <a:endParaRPr lang="en-US" altLang="ko-KR" sz="800" baseline="0" dirty="0" smtClean="0">
                        <a:latin typeface="Arial" panose="020B0604020202020204" pitchFamily="34" charset="0"/>
                        <a:cs typeface="Arial" panose="020B0604020202020204" pitchFamily="34" charset="0"/>
                      </a:endParaRPr>
                    </a:p>
                    <a:p>
                      <a:pPr algn="ctr" latinLnBrk="1"/>
                      <a:endParaRPr lang="en-US" altLang="ko-KR" sz="800" baseline="0" dirty="0" smtClean="0">
                        <a:latin typeface="Arial" panose="020B0604020202020204" pitchFamily="34" charset="0"/>
                        <a:cs typeface="Arial" panose="020B0604020202020204" pitchFamily="34" charset="0"/>
                      </a:endParaRPr>
                    </a:p>
                    <a:p>
                      <a:pPr marL="0" marR="0" indent="0" algn="ctr" defTabSz="685800" rtl="0" eaLnBrk="1" fontAlgn="auto" latinLnBrk="1" hangingPunct="1">
                        <a:lnSpc>
                          <a:spcPct val="100000"/>
                        </a:lnSpc>
                        <a:spcBef>
                          <a:spcPts val="0"/>
                        </a:spcBef>
                        <a:spcAft>
                          <a:spcPts val="0"/>
                        </a:spcAft>
                        <a:buClrTx/>
                        <a:buSzTx/>
                        <a:buFontTx/>
                        <a:buNone/>
                        <a:tabLst/>
                        <a:defRPr/>
                      </a:pPr>
                      <a:r>
                        <a:rPr lang="en-US" altLang="ko-KR" sz="1500" b="1" dirty="0" smtClean="0">
                          <a:solidFill>
                            <a:srgbClr val="00B0F0"/>
                          </a:solidFill>
                          <a:latin typeface="Arial" panose="020B0604020202020204" pitchFamily="34" charset="0"/>
                          <a:cs typeface="Arial" panose="020B0604020202020204" pitchFamily="34" charset="0"/>
                        </a:rPr>
                        <a:t>5’</a:t>
                      </a:r>
                      <a:r>
                        <a:rPr lang="en-US" altLang="ko-KR" sz="1500" b="1" baseline="0" dirty="0" smtClean="0">
                          <a:solidFill>
                            <a:srgbClr val="00B0F0"/>
                          </a:solidFill>
                          <a:latin typeface="Arial" panose="020B0604020202020204" pitchFamily="34" charset="0"/>
                          <a:cs typeface="Arial" panose="020B0604020202020204" pitchFamily="34" charset="0"/>
                        </a:rPr>
                        <a:t> flanking region</a:t>
                      </a:r>
                      <a:r>
                        <a:rPr lang="en-US" altLang="ko-KR" sz="1500" b="1" dirty="0" smtClean="0">
                          <a:solidFill>
                            <a:srgbClr val="00B0F0"/>
                          </a:solidFill>
                          <a:latin typeface="Arial" panose="020B0604020202020204" pitchFamily="34" charset="0"/>
                          <a:cs typeface="Arial" panose="020B0604020202020204" pitchFamily="34" charset="0"/>
                        </a:rPr>
                        <a:t>s</a:t>
                      </a:r>
                    </a:p>
                    <a:p>
                      <a:pPr algn="ctr" latinLnBrk="1"/>
                      <a:endParaRPr lang="ko-KR" altLang="en-US" sz="800" dirty="0">
                        <a:latin typeface="Arial" panose="020B0604020202020204" pitchFamily="34" charset="0"/>
                        <a:cs typeface="Arial" panose="020B0604020202020204" pitchFamily="34" charset="0"/>
                      </a:endParaRPr>
                    </a:p>
                  </a:txBody>
                  <a:tcPr marL="68580" marR="68580" marT="34290" marB="34290"/>
                </a:tc>
                <a:tc>
                  <a:txBody>
                    <a:bodyPr/>
                    <a:lstStyle/>
                    <a:p>
                      <a:pPr algn="ctr" latinLnBrk="1"/>
                      <a:endParaRPr lang="en-US" altLang="ko-KR" sz="800" dirty="0" smtClean="0">
                        <a:latin typeface="Arial" panose="020B0604020202020204" pitchFamily="34" charset="0"/>
                        <a:cs typeface="Arial" panose="020B0604020202020204" pitchFamily="34" charset="0"/>
                      </a:endParaRPr>
                    </a:p>
                    <a:p>
                      <a:pPr algn="ctr" latinLnBrk="1"/>
                      <a:endParaRPr lang="en-US" altLang="ko-KR" sz="800" dirty="0" smtClean="0">
                        <a:latin typeface="Arial" panose="020B0604020202020204" pitchFamily="34" charset="0"/>
                        <a:cs typeface="Arial" panose="020B0604020202020204" pitchFamily="34" charset="0"/>
                      </a:endParaRPr>
                    </a:p>
                    <a:p>
                      <a:pPr algn="ctr" latinLnBrk="1"/>
                      <a:r>
                        <a:rPr lang="en-US" altLang="ko-KR" sz="1100" dirty="0" smtClean="0">
                          <a:latin typeface="Arial" panose="020B0604020202020204" pitchFamily="34" charset="0"/>
                          <a:cs typeface="Arial" panose="020B0604020202020204" pitchFamily="34" charset="0"/>
                        </a:rPr>
                        <a:t>y = 0.03x</a:t>
                      </a:r>
                      <a:r>
                        <a:rPr lang="en-US" altLang="ko-KR" sz="1100" baseline="0" dirty="0" smtClean="0">
                          <a:latin typeface="Arial" panose="020B0604020202020204" pitchFamily="34" charset="0"/>
                          <a:cs typeface="Arial" panose="020B0604020202020204" pitchFamily="34" charset="0"/>
                        </a:rPr>
                        <a:t> + 2.33,  R</a:t>
                      </a:r>
                      <a:r>
                        <a:rPr lang="en-US" altLang="ko-KR" sz="1100" baseline="30000" dirty="0" smtClean="0">
                          <a:latin typeface="Arial" panose="020B0604020202020204" pitchFamily="34" charset="0"/>
                          <a:cs typeface="Arial" panose="020B0604020202020204" pitchFamily="34" charset="0"/>
                        </a:rPr>
                        <a:t>2</a:t>
                      </a:r>
                      <a:r>
                        <a:rPr lang="en-US" altLang="ko-KR" sz="1100" baseline="0" dirty="0" smtClean="0">
                          <a:latin typeface="Arial" panose="020B0604020202020204" pitchFamily="34" charset="0"/>
                          <a:cs typeface="Arial" panose="020B0604020202020204" pitchFamily="34" charset="0"/>
                        </a:rPr>
                        <a:t> = 0.63</a:t>
                      </a:r>
                    </a:p>
                    <a:p>
                      <a:pPr algn="ctr" latinLnBrk="1"/>
                      <a:endParaRPr lang="en-US" altLang="ko-KR" sz="800" baseline="0" dirty="0" smtClean="0">
                        <a:latin typeface="Arial" panose="020B0604020202020204" pitchFamily="34" charset="0"/>
                        <a:cs typeface="Arial" panose="020B0604020202020204" pitchFamily="34" charset="0"/>
                      </a:endParaRPr>
                    </a:p>
                    <a:p>
                      <a:pPr algn="ctr" latinLnBrk="1"/>
                      <a:endParaRPr lang="en-US" altLang="ko-KR" sz="800" baseline="0" dirty="0" smtClean="0">
                        <a:latin typeface="Arial" panose="020B0604020202020204" pitchFamily="34" charset="0"/>
                        <a:cs typeface="Arial" panose="020B0604020202020204" pitchFamily="34" charset="0"/>
                      </a:endParaRPr>
                    </a:p>
                    <a:p>
                      <a:pPr algn="ctr" latinLnBrk="1"/>
                      <a:endParaRPr lang="en-US" altLang="ko-KR" sz="800" baseline="0" dirty="0" smtClean="0">
                        <a:latin typeface="Arial" panose="020B0604020202020204" pitchFamily="34" charset="0"/>
                        <a:cs typeface="Arial" panose="020B0604020202020204" pitchFamily="34" charset="0"/>
                      </a:endParaRPr>
                    </a:p>
                    <a:p>
                      <a:pPr algn="ctr" latinLnBrk="1"/>
                      <a:endParaRPr lang="en-US" altLang="ko-KR" sz="800" baseline="0" dirty="0" smtClean="0">
                        <a:latin typeface="Arial" panose="020B0604020202020204" pitchFamily="34" charset="0"/>
                        <a:cs typeface="Arial" panose="020B0604020202020204" pitchFamily="34" charset="0"/>
                      </a:endParaRPr>
                    </a:p>
                    <a:p>
                      <a:pPr algn="ctr" latinLnBrk="1"/>
                      <a:endParaRPr lang="en-US" altLang="ko-KR" sz="800" baseline="0" dirty="0" smtClean="0">
                        <a:latin typeface="Arial" panose="020B0604020202020204" pitchFamily="34" charset="0"/>
                        <a:cs typeface="Arial" panose="020B0604020202020204" pitchFamily="34" charset="0"/>
                      </a:endParaRPr>
                    </a:p>
                    <a:p>
                      <a:pPr marL="0" marR="0" indent="0" algn="ctr" defTabSz="685800" rtl="0" eaLnBrk="1" fontAlgn="auto" latinLnBrk="1" hangingPunct="1">
                        <a:lnSpc>
                          <a:spcPct val="100000"/>
                        </a:lnSpc>
                        <a:spcBef>
                          <a:spcPts val="0"/>
                        </a:spcBef>
                        <a:spcAft>
                          <a:spcPts val="0"/>
                        </a:spcAft>
                        <a:buClrTx/>
                        <a:buSzTx/>
                        <a:buFontTx/>
                        <a:buNone/>
                        <a:tabLst/>
                        <a:defRPr/>
                      </a:pPr>
                      <a:r>
                        <a:rPr lang="en-US" altLang="ko-KR" sz="1500" b="1" dirty="0" smtClean="0">
                          <a:solidFill>
                            <a:srgbClr val="00B0F0"/>
                          </a:solidFill>
                          <a:latin typeface="Arial" panose="020B0604020202020204" pitchFamily="34" charset="0"/>
                          <a:cs typeface="Arial" panose="020B0604020202020204" pitchFamily="34" charset="0"/>
                        </a:rPr>
                        <a:t>3’</a:t>
                      </a:r>
                      <a:r>
                        <a:rPr lang="en-US" altLang="ko-KR" sz="1500" b="1" baseline="0" dirty="0" smtClean="0">
                          <a:solidFill>
                            <a:srgbClr val="00B0F0"/>
                          </a:solidFill>
                          <a:latin typeface="Arial" panose="020B0604020202020204" pitchFamily="34" charset="0"/>
                          <a:cs typeface="Arial" panose="020B0604020202020204" pitchFamily="34" charset="0"/>
                        </a:rPr>
                        <a:t> flanking region</a:t>
                      </a:r>
                      <a:r>
                        <a:rPr lang="en-US" altLang="ko-KR" sz="1500" b="1" dirty="0" smtClean="0">
                          <a:solidFill>
                            <a:srgbClr val="00B0F0"/>
                          </a:solidFill>
                          <a:latin typeface="Arial" panose="020B0604020202020204" pitchFamily="34" charset="0"/>
                          <a:cs typeface="Arial" panose="020B0604020202020204" pitchFamily="34" charset="0"/>
                        </a:rPr>
                        <a:t>s</a:t>
                      </a:r>
                    </a:p>
                    <a:p>
                      <a:pPr algn="ctr" latinLnBrk="1"/>
                      <a:endParaRPr lang="ko-KR" altLang="en-US" sz="800" dirty="0" smtClean="0">
                        <a:latin typeface="Arial" panose="020B0604020202020204" pitchFamily="34" charset="0"/>
                        <a:cs typeface="Arial" panose="020B0604020202020204" pitchFamily="34" charset="0"/>
                      </a:endParaRPr>
                    </a:p>
                  </a:txBody>
                  <a:tcPr marL="68580" marR="68580" marT="34290" marB="34290"/>
                </a:tc>
              </a:tr>
            </a:tbl>
          </a:graphicData>
        </a:graphic>
      </p:graphicFrame>
      <p:graphicFrame>
        <p:nvGraphicFramePr>
          <p:cNvPr id="21" name="표 20"/>
          <p:cNvGraphicFramePr>
            <a:graphicFrameLocks noGrp="1"/>
          </p:cNvGraphicFramePr>
          <p:nvPr>
            <p:extLst>
              <p:ext uri="{D42A27DB-BD31-4B8C-83A1-F6EECF244321}">
                <p14:modId xmlns:p14="http://schemas.microsoft.com/office/powerpoint/2010/main" val="20938494"/>
              </p:ext>
            </p:extLst>
          </p:nvPr>
        </p:nvGraphicFramePr>
        <p:xfrm>
          <a:off x="626496" y="2101611"/>
          <a:ext cx="162560" cy="1606294"/>
        </p:xfrm>
        <a:graphic>
          <a:graphicData uri="http://schemas.openxmlformats.org/drawingml/2006/table">
            <a:tbl>
              <a:tblPr firstRow="1" bandRow="1">
                <a:tableStyleId>{2D5ABB26-0587-4C30-8999-92F81FD0307C}</a:tableStyleId>
              </a:tblPr>
              <a:tblGrid>
                <a:gridCol w="162560"/>
              </a:tblGrid>
              <a:tr h="1606294">
                <a:tc>
                  <a:txBody>
                    <a:bodyPr/>
                    <a:lstStyle/>
                    <a:p>
                      <a:pPr algn="ctr" latinLnBrk="1"/>
                      <a:r>
                        <a:rPr lang="en-US" altLang="ko-KR" sz="1000" b="1" dirty="0" smtClean="0">
                          <a:latin typeface="Arial" pitchFamily="34" charset="0"/>
                          <a:cs typeface="Arial" pitchFamily="34" charset="0"/>
                        </a:rPr>
                        <a:t>%</a:t>
                      </a:r>
                      <a:r>
                        <a:rPr lang="en-US" altLang="ko-KR" sz="1000" b="1" baseline="0" dirty="0" smtClean="0">
                          <a:latin typeface="Arial" pitchFamily="34" charset="0"/>
                          <a:cs typeface="Arial" pitchFamily="34" charset="0"/>
                        </a:rPr>
                        <a:t> Conserved sites</a:t>
                      </a:r>
                      <a:endParaRPr lang="ko-KR" altLang="en-US" sz="1000" b="1" dirty="0">
                        <a:latin typeface="Arial" pitchFamily="34" charset="0"/>
                        <a:cs typeface="Arial" pitchFamily="34" charset="0"/>
                      </a:endParaRPr>
                    </a:p>
                  </a:txBody>
                  <a:tcPr marL="68580" marR="68580" marT="34290" marB="34290" vert="vert27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tr>
            </a:tbl>
          </a:graphicData>
        </a:graphic>
      </p:graphicFrame>
      <p:graphicFrame>
        <p:nvGraphicFramePr>
          <p:cNvPr id="3" name="표 2"/>
          <p:cNvGraphicFramePr>
            <a:graphicFrameLocks noGrp="1"/>
          </p:cNvGraphicFramePr>
          <p:nvPr>
            <p:extLst>
              <p:ext uri="{D42A27DB-BD31-4B8C-83A1-F6EECF244321}">
                <p14:modId xmlns:p14="http://schemas.microsoft.com/office/powerpoint/2010/main" val="3299376483"/>
              </p:ext>
            </p:extLst>
          </p:nvPr>
        </p:nvGraphicFramePr>
        <p:xfrm>
          <a:off x="728700" y="1747804"/>
          <a:ext cx="270030" cy="2502654"/>
        </p:xfrm>
        <a:graphic>
          <a:graphicData uri="http://schemas.openxmlformats.org/drawingml/2006/table">
            <a:tbl>
              <a:tblPr firstRow="1" bandRow="1">
                <a:tableStyleId>{2D5ABB26-0587-4C30-8999-92F81FD0307C}</a:tableStyleId>
              </a:tblPr>
              <a:tblGrid>
                <a:gridCol w="270030"/>
              </a:tblGrid>
              <a:tr h="417109">
                <a:tc>
                  <a:txBody>
                    <a:bodyPr/>
                    <a:lstStyle/>
                    <a:p>
                      <a:pPr algn="r" latinLnBrk="1"/>
                      <a:r>
                        <a:rPr lang="en-US" altLang="ko-KR" sz="800" dirty="0" smtClean="0">
                          <a:latin typeface="Arial" panose="020B0604020202020204" pitchFamily="34" charset="0"/>
                          <a:cs typeface="Arial" panose="020B0604020202020204" pitchFamily="34" charset="0"/>
                        </a:rPr>
                        <a:t>10</a:t>
                      </a:r>
                      <a:endParaRPr lang="ko-KR" altLang="en-US" sz="800" dirty="0">
                        <a:latin typeface="Arial" panose="020B0604020202020204" pitchFamily="34" charset="0"/>
                        <a:cs typeface="Arial" panose="020B0604020202020204" pitchFamily="34" charset="0"/>
                      </a:endParaRPr>
                    </a:p>
                  </a:txBody>
                  <a:tcPr marL="68580" marR="68580" marT="34290" marB="34290"/>
                </a:tc>
              </a:tr>
              <a:tr h="417109">
                <a:tc>
                  <a:txBody>
                    <a:bodyPr/>
                    <a:lstStyle/>
                    <a:p>
                      <a:pPr algn="r" latinLnBrk="1"/>
                      <a:r>
                        <a:rPr lang="en-US" altLang="ko-KR" sz="800" smtClean="0">
                          <a:latin typeface="Arial" panose="020B0604020202020204" pitchFamily="34" charset="0"/>
                          <a:cs typeface="Arial" panose="020B0604020202020204" pitchFamily="34" charset="0"/>
                        </a:rPr>
                        <a:t>8</a:t>
                      </a:r>
                      <a:endParaRPr lang="ko-KR" altLang="en-US" sz="800" dirty="0">
                        <a:latin typeface="Arial" panose="020B0604020202020204" pitchFamily="34" charset="0"/>
                        <a:cs typeface="Arial" panose="020B0604020202020204" pitchFamily="34" charset="0"/>
                      </a:endParaRPr>
                    </a:p>
                  </a:txBody>
                  <a:tcPr marL="68580" marR="68580" marT="34290" marB="34290"/>
                </a:tc>
              </a:tr>
              <a:tr h="417109">
                <a:tc>
                  <a:txBody>
                    <a:bodyPr/>
                    <a:lstStyle/>
                    <a:p>
                      <a:pPr algn="r" latinLnBrk="1"/>
                      <a:r>
                        <a:rPr lang="en-US" altLang="ko-KR" sz="800" smtClean="0">
                          <a:latin typeface="Arial" panose="020B0604020202020204" pitchFamily="34" charset="0"/>
                          <a:cs typeface="Arial" panose="020B0604020202020204" pitchFamily="34" charset="0"/>
                        </a:rPr>
                        <a:t>6</a:t>
                      </a:r>
                      <a:endParaRPr lang="ko-KR" altLang="en-US" sz="800" dirty="0">
                        <a:latin typeface="Arial" panose="020B0604020202020204" pitchFamily="34" charset="0"/>
                        <a:cs typeface="Arial" panose="020B0604020202020204" pitchFamily="34" charset="0"/>
                      </a:endParaRPr>
                    </a:p>
                  </a:txBody>
                  <a:tcPr marL="68580" marR="68580" marT="34290" marB="34290"/>
                </a:tc>
              </a:tr>
              <a:tr h="417109">
                <a:tc>
                  <a:txBody>
                    <a:bodyPr/>
                    <a:lstStyle/>
                    <a:p>
                      <a:pPr algn="r" latinLnBrk="1"/>
                      <a:r>
                        <a:rPr lang="en-US" altLang="ko-KR" sz="800" smtClean="0">
                          <a:latin typeface="Arial" panose="020B0604020202020204" pitchFamily="34" charset="0"/>
                          <a:cs typeface="Arial" panose="020B0604020202020204" pitchFamily="34" charset="0"/>
                        </a:rPr>
                        <a:t>4</a:t>
                      </a:r>
                      <a:endParaRPr lang="ko-KR" altLang="en-US" sz="800" dirty="0">
                        <a:latin typeface="Arial" panose="020B0604020202020204" pitchFamily="34" charset="0"/>
                        <a:cs typeface="Arial" panose="020B0604020202020204" pitchFamily="34" charset="0"/>
                      </a:endParaRPr>
                    </a:p>
                  </a:txBody>
                  <a:tcPr marL="68580" marR="68580" marT="34290" marB="34290"/>
                </a:tc>
              </a:tr>
              <a:tr h="417109">
                <a:tc>
                  <a:txBody>
                    <a:bodyPr/>
                    <a:lstStyle/>
                    <a:p>
                      <a:pPr algn="r" latinLnBrk="1"/>
                      <a:r>
                        <a:rPr lang="en-US" altLang="ko-KR" sz="800" smtClean="0">
                          <a:latin typeface="Arial" panose="020B0604020202020204" pitchFamily="34" charset="0"/>
                          <a:cs typeface="Arial" panose="020B0604020202020204" pitchFamily="34" charset="0"/>
                        </a:rPr>
                        <a:t>2</a:t>
                      </a:r>
                      <a:endParaRPr lang="ko-KR" altLang="en-US" sz="800" dirty="0">
                        <a:latin typeface="Arial" panose="020B0604020202020204" pitchFamily="34" charset="0"/>
                        <a:cs typeface="Arial" panose="020B0604020202020204" pitchFamily="34" charset="0"/>
                      </a:endParaRPr>
                    </a:p>
                  </a:txBody>
                  <a:tcPr marL="68580" marR="68580" marT="34290" marB="34290"/>
                </a:tc>
              </a:tr>
              <a:tr h="417109">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8580" marR="68580" marT="34290" marB="34290"/>
                </a:tc>
              </a:tr>
            </a:tbl>
          </a:graphicData>
        </a:graphic>
      </p:graphicFrame>
      <p:sp>
        <p:nvSpPr>
          <p:cNvPr id="29" name="TextBox 28"/>
          <p:cNvSpPr txBox="1"/>
          <p:nvPr/>
        </p:nvSpPr>
        <p:spPr>
          <a:xfrm>
            <a:off x="796203" y="4355976"/>
            <a:ext cx="5292587" cy="162018"/>
          </a:xfrm>
          <a:prstGeom prst="rect">
            <a:avLst/>
          </a:prstGeom>
          <a:noFill/>
        </p:spPr>
        <p:txBody>
          <a:bodyPr wrap="square" rtlCol="0" anchor="ctr" anchorCtr="0">
            <a:noAutofit/>
          </a:bodyPr>
          <a:lstStyle/>
          <a:p>
            <a:pPr marL="257175" indent="-257175" algn="ctr"/>
            <a:r>
              <a:rPr lang="en-US" altLang="ko-KR" sz="1000" b="1" dirty="0">
                <a:solidFill>
                  <a:schemeClr val="tx1">
                    <a:lumMod val="85000"/>
                    <a:lumOff val="15000"/>
                  </a:schemeClr>
                </a:solidFill>
                <a:latin typeface="Arial" pitchFamily="34" charset="0"/>
                <a:cs typeface="Arial" pitchFamily="34" charset="0"/>
              </a:rPr>
              <a:t>Groups of genes containing each number of exon</a:t>
            </a:r>
            <a:endParaRPr lang="ko-KR" altLang="en-US" sz="1000" b="1" dirty="0">
              <a:solidFill>
                <a:srgbClr val="FF0000"/>
              </a:solidFill>
              <a:latin typeface="Arial" pitchFamily="34" charset="0"/>
              <a:cs typeface="Arial" pitchFamily="34" charset="0"/>
            </a:endParaRPr>
          </a:p>
        </p:txBody>
      </p:sp>
      <p:graphicFrame>
        <p:nvGraphicFramePr>
          <p:cNvPr id="31" name="표 30"/>
          <p:cNvGraphicFramePr>
            <a:graphicFrameLocks noGrp="1"/>
          </p:cNvGraphicFramePr>
          <p:nvPr>
            <p:extLst>
              <p:ext uri="{D42A27DB-BD31-4B8C-83A1-F6EECF244321}">
                <p14:modId xmlns:p14="http://schemas.microsoft.com/office/powerpoint/2010/main" val="2919446934"/>
              </p:ext>
            </p:extLst>
          </p:nvPr>
        </p:nvGraphicFramePr>
        <p:xfrm>
          <a:off x="974918" y="4111378"/>
          <a:ext cx="2538281" cy="176381"/>
        </p:xfrm>
        <a:graphic>
          <a:graphicData uri="http://schemas.openxmlformats.org/drawingml/2006/table">
            <a:tbl>
              <a:tblPr firstRow="1" bandRow="1">
                <a:tableStyleId>{2D5ABB26-0587-4C30-8999-92F81FD0307C}</a:tableStyleId>
              </a:tblPr>
              <a:tblGrid>
                <a:gridCol w="451098"/>
                <a:gridCol w="467004"/>
                <a:gridCol w="604867"/>
                <a:gridCol w="507656"/>
                <a:gridCol w="507656"/>
              </a:tblGrid>
              <a:tr h="176381">
                <a:tc>
                  <a:txBody>
                    <a:bodyPr/>
                    <a:lstStyle/>
                    <a:p>
                      <a:pPr algn="ctr" latinLnBrk="1"/>
                      <a:r>
                        <a:rPr lang="en-US" altLang="ko-KR" sz="800" dirty="0" smtClean="0">
                          <a:latin typeface="Arial" panose="020B0604020202020204" pitchFamily="34" charset="0"/>
                          <a:cs typeface="Arial" panose="020B0604020202020204" pitchFamily="34" charset="0"/>
                        </a:rPr>
                        <a:t>G1</a:t>
                      </a:r>
                      <a:endParaRPr lang="ko-KR" altLang="en-US" sz="800" dirty="0">
                        <a:latin typeface="Arial" panose="020B0604020202020204" pitchFamily="34" charset="0"/>
                        <a:cs typeface="Arial" panose="020B0604020202020204" pitchFamily="34" charset="0"/>
                      </a:endParaRPr>
                    </a:p>
                  </a:txBody>
                  <a:tcPr marL="0" marR="0" marT="0" marB="0"/>
                </a:tc>
                <a:tc>
                  <a:txBody>
                    <a:bodyPr/>
                    <a:lstStyle/>
                    <a:p>
                      <a:pPr algn="ctr" latinLnBrk="1"/>
                      <a:r>
                        <a:rPr lang="en-US" altLang="ko-KR" sz="800" dirty="0" smtClean="0">
                          <a:latin typeface="Arial" panose="020B0604020202020204" pitchFamily="34" charset="0"/>
                          <a:cs typeface="Arial" panose="020B0604020202020204" pitchFamily="34" charset="0"/>
                        </a:rPr>
                        <a:t>G5</a:t>
                      </a:r>
                      <a:endParaRPr lang="ko-KR" altLang="en-US" sz="800" dirty="0">
                        <a:latin typeface="Arial" panose="020B0604020202020204" pitchFamily="34" charset="0"/>
                        <a:cs typeface="Arial" panose="020B0604020202020204" pitchFamily="34" charset="0"/>
                      </a:endParaRPr>
                    </a:p>
                  </a:txBody>
                  <a:tcPr marL="0" marR="0" marT="0" marB="0"/>
                </a:tc>
                <a:tc>
                  <a:txBody>
                    <a:bodyPr/>
                    <a:lstStyle/>
                    <a:p>
                      <a:pPr algn="ctr" latinLnBrk="1"/>
                      <a:r>
                        <a:rPr lang="en-US" altLang="ko-KR" sz="800" dirty="0" smtClean="0">
                          <a:latin typeface="Arial" panose="020B0604020202020204" pitchFamily="34" charset="0"/>
                          <a:cs typeface="Arial" panose="020B0604020202020204" pitchFamily="34" charset="0"/>
                        </a:rPr>
                        <a:t>G10</a:t>
                      </a:r>
                      <a:endParaRPr lang="ko-KR" altLang="en-US" sz="800" dirty="0">
                        <a:latin typeface="Arial" panose="020B0604020202020204" pitchFamily="34" charset="0"/>
                        <a:cs typeface="Arial" panose="020B0604020202020204" pitchFamily="34" charset="0"/>
                      </a:endParaRPr>
                    </a:p>
                  </a:txBody>
                  <a:tcPr marL="0" marR="0" marT="0" marB="0"/>
                </a:tc>
                <a:tc>
                  <a:txBody>
                    <a:bodyPr/>
                    <a:lstStyle/>
                    <a:p>
                      <a:pPr algn="ctr" latinLnBrk="1"/>
                      <a:r>
                        <a:rPr lang="en-US" altLang="ko-KR" sz="800" dirty="0" smtClean="0">
                          <a:latin typeface="Arial" panose="020B0604020202020204" pitchFamily="34" charset="0"/>
                          <a:cs typeface="Arial" panose="020B0604020202020204" pitchFamily="34" charset="0"/>
                        </a:rPr>
                        <a:t>G15</a:t>
                      </a:r>
                      <a:endParaRPr lang="ko-KR" altLang="en-US" sz="800" dirty="0">
                        <a:latin typeface="Arial" panose="020B0604020202020204" pitchFamily="34" charset="0"/>
                        <a:cs typeface="Arial" panose="020B0604020202020204" pitchFamily="34" charset="0"/>
                      </a:endParaRPr>
                    </a:p>
                  </a:txBody>
                  <a:tcPr marL="0" marR="0" marT="0" marB="0"/>
                </a:tc>
                <a:tc>
                  <a:txBody>
                    <a:bodyPr/>
                    <a:lstStyle/>
                    <a:p>
                      <a:pPr algn="ctr" latinLnBrk="1"/>
                      <a:r>
                        <a:rPr lang="en-US" altLang="ko-KR" sz="800" dirty="0" smtClean="0">
                          <a:latin typeface="Arial" panose="020B0604020202020204" pitchFamily="34" charset="0"/>
                          <a:cs typeface="Arial" panose="020B0604020202020204" pitchFamily="34" charset="0"/>
                        </a:rPr>
                        <a:t>G20</a:t>
                      </a:r>
                      <a:endParaRPr lang="ko-KR" altLang="en-US" sz="80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32" name="표 31"/>
          <p:cNvGraphicFramePr>
            <a:graphicFrameLocks noGrp="1"/>
          </p:cNvGraphicFramePr>
          <p:nvPr>
            <p:extLst>
              <p:ext uri="{D42A27DB-BD31-4B8C-83A1-F6EECF244321}">
                <p14:modId xmlns:p14="http://schemas.microsoft.com/office/powerpoint/2010/main" val="1630503012"/>
              </p:ext>
            </p:extLst>
          </p:nvPr>
        </p:nvGraphicFramePr>
        <p:xfrm>
          <a:off x="3473481" y="4111378"/>
          <a:ext cx="2538281" cy="176381"/>
        </p:xfrm>
        <a:graphic>
          <a:graphicData uri="http://schemas.openxmlformats.org/drawingml/2006/table">
            <a:tbl>
              <a:tblPr firstRow="1" bandRow="1">
                <a:tableStyleId>{2D5ABB26-0587-4C30-8999-92F81FD0307C}</a:tableStyleId>
              </a:tblPr>
              <a:tblGrid>
                <a:gridCol w="451098"/>
                <a:gridCol w="467004"/>
                <a:gridCol w="604867"/>
                <a:gridCol w="507656"/>
                <a:gridCol w="507656"/>
              </a:tblGrid>
              <a:tr h="176381">
                <a:tc>
                  <a:txBody>
                    <a:bodyPr/>
                    <a:lstStyle/>
                    <a:p>
                      <a:pPr algn="ctr" latinLnBrk="1"/>
                      <a:r>
                        <a:rPr lang="en-US" altLang="ko-KR" sz="800" dirty="0" smtClean="0">
                          <a:latin typeface="Arial" panose="020B0604020202020204" pitchFamily="34" charset="0"/>
                          <a:cs typeface="Arial" panose="020B0604020202020204" pitchFamily="34" charset="0"/>
                        </a:rPr>
                        <a:t>G1</a:t>
                      </a:r>
                      <a:endParaRPr lang="ko-KR" altLang="en-US" sz="800" dirty="0">
                        <a:latin typeface="Arial" panose="020B0604020202020204" pitchFamily="34" charset="0"/>
                        <a:cs typeface="Arial" panose="020B0604020202020204" pitchFamily="34" charset="0"/>
                      </a:endParaRPr>
                    </a:p>
                  </a:txBody>
                  <a:tcPr marL="0" marR="0" marT="0" marB="0"/>
                </a:tc>
                <a:tc>
                  <a:txBody>
                    <a:bodyPr/>
                    <a:lstStyle/>
                    <a:p>
                      <a:pPr algn="ctr" latinLnBrk="1"/>
                      <a:r>
                        <a:rPr lang="en-US" altLang="ko-KR" sz="800" dirty="0" smtClean="0">
                          <a:latin typeface="Arial" panose="020B0604020202020204" pitchFamily="34" charset="0"/>
                          <a:cs typeface="Arial" panose="020B0604020202020204" pitchFamily="34" charset="0"/>
                        </a:rPr>
                        <a:t>G5</a:t>
                      </a:r>
                      <a:endParaRPr lang="ko-KR" altLang="en-US" sz="800" dirty="0">
                        <a:latin typeface="Arial" panose="020B0604020202020204" pitchFamily="34" charset="0"/>
                        <a:cs typeface="Arial" panose="020B0604020202020204" pitchFamily="34" charset="0"/>
                      </a:endParaRPr>
                    </a:p>
                  </a:txBody>
                  <a:tcPr marL="0" marR="0" marT="0" marB="0"/>
                </a:tc>
                <a:tc>
                  <a:txBody>
                    <a:bodyPr/>
                    <a:lstStyle/>
                    <a:p>
                      <a:pPr algn="ctr" latinLnBrk="1"/>
                      <a:r>
                        <a:rPr lang="en-US" altLang="ko-KR" sz="800" dirty="0" smtClean="0">
                          <a:latin typeface="Arial" panose="020B0604020202020204" pitchFamily="34" charset="0"/>
                          <a:cs typeface="Arial" panose="020B0604020202020204" pitchFamily="34" charset="0"/>
                        </a:rPr>
                        <a:t>G10</a:t>
                      </a:r>
                      <a:endParaRPr lang="ko-KR" altLang="en-US" sz="800" dirty="0">
                        <a:latin typeface="Arial" panose="020B0604020202020204" pitchFamily="34" charset="0"/>
                        <a:cs typeface="Arial" panose="020B0604020202020204" pitchFamily="34" charset="0"/>
                      </a:endParaRPr>
                    </a:p>
                  </a:txBody>
                  <a:tcPr marL="0" marR="0" marT="0" marB="0"/>
                </a:tc>
                <a:tc>
                  <a:txBody>
                    <a:bodyPr/>
                    <a:lstStyle/>
                    <a:p>
                      <a:pPr algn="ctr" latinLnBrk="1"/>
                      <a:r>
                        <a:rPr lang="en-US" altLang="ko-KR" sz="800" dirty="0" smtClean="0">
                          <a:latin typeface="Arial" panose="020B0604020202020204" pitchFamily="34" charset="0"/>
                          <a:cs typeface="Arial" panose="020B0604020202020204" pitchFamily="34" charset="0"/>
                        </a:rPr>
                        <a:t>G15</a:t>
                      </a:r>
                      <a:endParaRPr lang="ko-KR" altLang="en-US" sz="800" dirty="0">
                        <a:latin typeface="Arial" panose="020B0604020202020204" pitchFamily="34" charset="0"/>
                        <a:cs typeface="Arial" panose="020B0604020202020204" pitchFamily="34" charset="0"/>
                      </a:endParaRPr>
                    </a:p>
                  </a:txBody>
                  <a:tcPr marL="0" marR="0" marT="0" marB="0"/>
                </a:tc>
                <a:tc>
                  <a:txBody>
                    <a:bodyPr/>
                    <a:lstStyle/>
                    <a:p>
                      <a:pPr algn="ctr" latinLnBrk="1"/>
                      <a:r>
                        <a:rPr lang="en-US" altLang="ko-KR" sz="800" dirty="0" smtClean="0">
                          <a:latin typeface="Arial" panose="020B0604020202020204" pitchFamily="34" charset="0"/>
                          <a:cs typeface="Arial" panose="020B0604020202020204" pitchFamily="34" charset="0"/>
                        </a:rPr>
                        <a:t>G20</a:t>
                      </a:r>
                      <a:endParaRPr lang="ko-KR" altLang="en-US" sz="800" dirty="0">
                        <a:latin typeface="Arial" panose="020B0604020202020204" pitchFamily="34" charset="0"/>
                        <a:cs typeface="Arial" panose="020B0604020202020204" pitchFamily="34" charset="0"/>
                      </a:endParaRPr>
                    </a:p>
                  </a:txBody>
                  <a:tcPr marL="0" marR="0" marT="0" marB="0"/>
                </a:tc>
              </a:tr>
            </a:tbl>
          </a:graphicData>
        </a:graphic>
      </p:graphicFrame>
      <p:sp>
        <p:nvSpPr>
          <p:cNvPr id="10" name="TextBox 9"/>
          <p:cNvSpPr txBox="1"/>
          <p:nvPr/>
        </p:nvSpPr>
        <p:spPr>
          <a:xfrm>
            <a:off x="0" y="-4260"/>
            <a:ext cx="6858000" cy="204501"/>
          </a:xfrm>
          <a:prstGeom prst="rect">
            <a:avLst/>
          </a:prstGeom>
          <a:solidFill>
            <a:schemeClr val="accent1">
              <a:lumMod val="60000"/>
              <a:lumOff val="40000"/>
            </a:schemeClr>
          </a:solidFill>
        </p:spPr>
        <p:txBody>
          <a:bodyPr wrap="none" rtlCol="0" anchor="ctr" anchorCtr="0">
            <a:noAutofit/>
          </a:bodyPr>
          <a:lstStyle/>
          <a:p>
            <a:pPr marL="257175" indent="-257175"/>
            <a:r>
              <a:rPr lang="en-US" altLang="ko-KR" sz="1400" b="1" dirty="0">
                <a:solidFill>
                  <a:schemeClr val="tx1">
                    <a:lumMod val="85000"/>
                    <a:lumOff val="15000"/>
                  </a:schemeClr>
                </a:solidFill>
                <a:latin typeface="Arial" pitchFamily="34" charset="0"/>
                <a:cs typeface="Arial" pitchFamily="34" charset="0"/>
              </a:rPr>
              <a:t>Supplementary Figure 5</a:t>
            </a:r>
            <a:endParaRPr lang="ko-KR" altLang="en-US" sz="1400" b="1" dirty="0">
              <a:solidFill>
                <a:schemeClr val="tx1">
                  <a:lumMod val="85000"/>
                  <a:lumOff val="15000"/>
                </a:schemeClr>
              </a:solidFill>
              <a:latin typeface="Arial" pitchFamily="34" charset="0"/>
              <a:cs typeface="Arial" pitchFamily="34" charset="0"/>
            </a:endParaRPr>
          </a:p>
        </p:txBody>
      </p:sp>
      <p:sp>
        <p:nvSpPr>
          <p:cNvPr id="2" name="직사각형 1"/>
          <p:cNvSpPr/>
          <p:nvPr/>
        </p:nvSpPr>
        <p:spPr>
          <a:xfrm>
            <a:off x="404664" y="5058633"/>
            <a:ext cx="6192688" cy="1169551"/>
          </a:xfrm>
          <a:prstGeom prst="rect">
            <a:avLst/>
          </a:prstGeom>
        </p:spPr>
        <p:txBody>
          <a:bodyPr wrap="square">
            <a:spAutoFit/>
          </a:bodyPr>
          <a:lstStyle/>
          <a:p>
            <a:r>
              <a:rPr lang="en-US" sz="1400" b="1" dirty="0">
                <a:latin typeface="Times New Roman" panose="02020603050405020304" pitchFamily="18" charset="0"/>
                <a:ea typeface="맑은 고딕" panose="020B0503020000020004" pitchFamily="50" charset="-127"/>
              </a:rPr>
              <a:t>Figure S5.</a:t>
            </a:r>
            <a:r>
              <a:rPr lang="en-US" sz="1400" dirty="0">
                <a:latin typeface="Times New Roman" panose="02020603050405020304" pitchFamily="18" charset="0"/>
                <a:ea typeface="맑은 고딕" panose="020B0503020000020004" pitchFamily="50" charset="-127"/>
              </a:rPr>
              <a:t> Relationship between flanking region conservation and the numbers of exons. Please refer to the legends of Figure S4. The proportions of conservation in upstream (left) and in downstream (right) of genes are compared with those with more than one exon, more than two exons, more than three exons, up to more than twenty exons.</a:t>
            </a:r>
            <a:endParaRPr lang="en-US" sz="1400" dirty="0"/>
          </a:p>
        </p:txBody>
      </p:sp>
    </p:spTree>
    <p:extLst>
      <p:ext uri="{BB962C8B-B14F-4D97-AF65-F5344CB8AC3E}">
        <p14:creationId xmlns:p14="http://schemas.microsoft.com/office/powerpoint/2010/main" val="29655277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2"/>
          <a:stretch>
            <a:fillRect/>
          </a:stretch>
        </p:blipFill>
        <p:spPr>
          <a:xfrm>
            <a:off x="1003307" y="1073242"/>
            <a:ext cx="5250738" cy="6465600"/>
          </a:xfrm>
          <a:prstGeom prst="rect">
            <a:avLst/>
          </a:prstGeom>
        </p:spPr>
      </p:pic>
      <p:sp>
        <p:nvSpPr>
          <p:cNvPr id="27" name="TextBox 26"/>
          <p:cNvSpPr txBox="1"/>
          <p:nvPr/>
        </p:nvSpPr>
        <p:spPr>
          <a:xfrm>
            <a:off x="0" y="-4260"/>
            <a:ext cx="6858000" cy="204501"/>
          </a:xfrm>
          <a:prstGeom prst="rect">
            <a:avLst/>
          </a:prstGeom>
          <a:solidFill>
            <a:schemeClr val="accent1">
              <a:lumMod val="60000"/>
              <a:lumOff val="40000"/>
            </a:schemeClr>
          </a:solidFill>
        </p:spPr>
        <p:txBody>
          <a:bodyPr wrap="none" rtlCol="0" anchor="ctr" anchorCtr="0">
            <a:noAutofit/>
          </a:bodyPr>
          <a:lstStyle/>
          <a:p>
            <a:pPr marL="257175" indent="-257175"/>
            <a:r>
              <a:rPr lang="en-US" altLang="ko-KR" sz="1400" b="1" dirty="0">
                <a:solidFill>
                  <a:schemeClr val="tx1">
                    <a:lumMod val="85000"/>
                    <a:lumOff val="15000"/>
                  </a:schemeClr>
                </a:solidFill>
                <a:latin typeface="Arial" pitchFamily="34" charset="0"/>
                <a:cs typeface="Arial" pitchFamily="34" charset="0"/>
              </a:rPr>
              <a:t>Supplementary Figure </a:t>
            </a:r>
            <a:r>
              <a:rPr lang="en-US" altLang="ko-KR" sz="1400" b="1" dirty="0" smtClean="0">
                <a:solidFill>
                  <a:schemeClr val="tx1">
                    <a:lumMod val="85000"/>
                    <a:lumOff val="15000"/>
                  </a:schemeClr>
                </a:solidFill>
                <a:latin typeface="Arial" pitchFamily="34" charset="0"/>
                <a:cs typeface="Arial" pitchFamily="34" charset="0"/>
              </a:rPr>
              <a:t>6</a:t>
            </a:r>
            <a:endParaRPr lang="ko-KR" altLang="en-US" sz="1400" b="1" dirty="0">
              <a:solidFill>
                <a:schemeClr val="tx1">
                  <a:lumMod val="85000"/>
                  <a:lumOff val="15000"/>
                </a:schemeClr>
              </a:solidFill>
              <a:latin typeface="Arial" pitchFamily="34" charset="0"/>
              <a:cs typeface="Arial" pitchFamily="34" charset="0"/>
            </a:endParaRPr>
          </a:p>
        </p:txBody>
      </p:sp>
      <p:graphicFrame>
        <p:nvGraphicFramePr>
          <p:cNvPr id="28" name="표 27"/>
          <p:cNvGraphicFramePr>
            <a:graphicFrameLocks noGrp="1"/>
          </p:cNvGraphicFramePr>
          <p:nvPr>
            <p:extLst>
              <p:ext uri="{D42A27DB-BD31-4B8C-83A1-F6EECF244321}">
                <p14:modId xmlns:p14="http://schemas.microsoft.com/office/powerpoint/2010/main" val="1658433903"/>
              </p:ext>
            </p:extLst>
          </p:nvPr>
        </p:nvGraphicFramePr>
        <p:xfrm>
          <a:off x="260648" y="3067744"/>
          <a:ext cx="241776" cy="2804978"/>
        </p:xfrm>
        <a:graphic>
          <a:graphicData uri="http://schemas.openxmlformats.org/drawingml/2006/table">
            <a:tbl>
              <a:tblPr firstRow="1" bandRow="1">
                <a:tableStyleId>{2D5ABB26-0587-4C30-8999-92F81FD0307C}</a:tableStyleId>
              </a:tblPr>
              <a:tblGrid>
                <a:gridCol w="241776"/>
              </a:tblGrid>
              <a:tr h="2804978">
                <a:tc>
                  <a:txBody>
                    <a:bodyPr/>
                    <a:lstStyle/>
                    <a:p>
                      <a:pPr algn="ctr" latinLnBrk="1"/>
                      <a:r>
                        <a:rPr lang="en-US" altLang="ko-KR" sz="1000" b="1" dirty="0" smtClean="0">
                          <a:latin typeface="Arial" pitchFamily="34" charset="0"/>
                          <a:cs typeface="Arial" pitchFamily="34" charset="0"/>
                        </a:rPr>
                        <a:t>%</a:t>
                      </a:r>
                      <a:r>
                        <a:rPr lang="en-US" altLang="ko-KR" sz="1000" b="1" baseline="0" dirty="0" smtClean="0">
                          <a:latin typeface="Arial" pitchFamily="34" charset="0"/>
                          <a:cs typeface="Arial" pitchFamily="34" charset="0"/>
                        </a:rPr>
                        <a:t> Signals in introns of each ordinal position</a:t>
                      </a:r>
                      <a:endParaRPr lang="ko-KR" altLang="en-US" sz="1000" b="1" dirty="0">
                        <a:latin typeface="Arial" pitchFamily="34" charset="0"/>
                        <a:cs typeface="Arial" pitchFamily="34" charset="0"/>
                      </a:endParaRPr>
                    </a:p>
                  </a:txBody>
                  <a:tcPr marL="64762" marR="64762" marT="32381" marB="32381" vert="vert27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r>
            </a:tbl>
          </a:graphicData>
        </a:graphic>
      </p:graphicFrame>
      <p:graphicFrame>
        <p:nvGraphicFramePr>
          <p:cNvPr id="29" name="표 28"/>
          <p:cNvGraphicFramePr>
            <a:graphicFrameLocks noGrp="1"/>
          </p:cNvGraphicFramePr>
          <p:nvPr>
            <p:extLst>
              <p:ext uri="{D42A27DB-BD31-4B8C-83A1-F6EECF244321}">
                <p14:modId xmlns:p14="http://schemas.microsoft.com/office/powerpoint/2010/main" val="2939273406"/>
              </p:ext>
            </p:extLst>
          </p:nvPr>
        </p:nvGraphicFramePr>
        <p:xfrm>
          <a:off x="959802" y="827584"/>
          <a:ext cx="5278400" cy="232853"/>
        </p:xfrm>
        <a:graphic>
          <a:graphicData uri="http://schemas.openxmlformats.org/drawingml/2006/table">
            <a:tbl>
              <a:tblPr>
                <a:tableStyleId>{2D5ABB26-0587-4C30-8999-92F81FD0307C}</a:tableStyleId>
              </a:tblPr>
              <a:tblGrid>
                <a:gridCol w="1055680"/>
                <a:gridCol w="1055680"/>
                <a:gridCol w="1055680"/>
                <a:gridCol w="1055680"/>
                <a:gridCol w="1055680"/>
              </a:tblGrid>
              <a:tr h="232853">
                <a:tc>
                  <a:txBody>
                    <a:bodyPr/>
                    <a:lstStyle/>
                    <a:p>
                      <a:pPr algn="ctr" fontAlgn="ctr"/>
                      <a:r>
                        <a:rPr lang="en-US" sz="900" b="1" u="none" strike="noStrike" dirty="0">
                          <a:effectLst/>
                          <a:latin typeface="Arial" panose="020B0604020202020204" pitchFamily="34" charset="0"/>
                          <a:cs typeface="Arial" panose="020B0604020202020204" pitchFamily="34" charset="0"/>
                        </a:rPr>
                        <a:t>1</a:t>
                      </a:r>
                      <a:r>
                        <a:rPr lang="en-US" sz="900" b="1" u="none" strike="noStrike" baseline="30000" dirty="0">
                          <a:effectLst/>
                          <a:latin typeface="Arial" panose="020B0604020202020204" pitchFamily="34" charset="0"/>
                          <a:cs typeface="Arial" panose="020B0604020202020204" pitchFamily="34" charset="0"/>
                        </a:rPr>
                        <a:t>st</a:t>
                      </a:r>
                      <a:r>
                        <a:rPr lang="en-US" sz="900" b="1" u="none" strike="noStrike" dirty="0">
                          <a:effectLst/>
                          <a:latin typeface="Arial" panose="020B0604020202020204" pitchFamily="34" charset="0"/>
                          <a:cs typeface="Arial" panose="020B0604020202020204" pitchFamily="34" charset="0"/>
                        </a:rPr>
                        <a:t> </a:t>
                      </a:r>
                      <a:r>
                        <a:rPr lang="en-US" sz="900" b="1" u="none" strike="noStrike" dirty="0" smtClean="0">
                          <a:effectLst/>
                          <a:latin typeface="Arial" panose="020B0604020202020204" pitchFamily="34" charset="0"/>
                          <a:cs typeface="Arial" panose="020B0604020202020204" pitchFamily="34" charset="0"/>
                        </a:rPr>
                        <a:t>intron</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tc>
                <a:tc>
                  <a:txBody>
                    <a:bodyPr/>
                    <a:lstStyle/>
                    <a:p>
                      <a:pPr algn="ctr" fontAlgn="ctr"/>
                      <a:r>
                        <a:rPr lang="en-US" sz="900" b="1" u="none" strike="noStrike" dirty="0">
                          <a:effectLst/>
                          <a:latin typeface="Arial" panose="020B0604020202020204" pitchFamily="34" charset="0"/>
                          <a:cs typeface="Arial" panose="020B0604020202020204" pitchFamily="34" charset="0"/>
                        </a:rPr>
                        <a:t>2</a:t>
                      </a:r>
                      <a:r>
                        <a:rPr lang="en-US" sz="900" b="1" u="none" strike="noStrike" baseline="30000" dirty="0">
                          <a:effectLst/>
                          <a:latin typeface="Arial" panose="020B0604020202020204" pitchFamily="34" charset="0"/>
                          <a:cs typeface="Arial" panose="020B0604020202020204" pitchFamily="34" charset="0"/>
                        </a:rPr>
                        <a:t>nd</a:t>
                      </a:r>
                      <a:r>
                        <a:rPr lang="en-US" sz="900" b="1" u="none" strike="noStrike" dirty="0">
                          <a:effectLst/>
                          <a:latin typeface="Arial" panose="020B0604020202020204" pitchFamily="34" charset="0"/>
                          <a:cs typeface="Arial" panose="020B0604020202020204" pitchFamily="34" charset="0"/>
                        </a:rPr>
                        <a:t> </a:t>
                      </a:r>
                      <a:r>
                        <a:rPr lang="en-US" sz="900" b="1" u="none" strike="noStrike" dirty="0" smtClean="0">
                          <a:effectLst/>
                          <a:latin typeface="Arial" panose="020B0604020202020204" pitchFamily="34" charset="0"/>
                          <a:cs typeface="Arial" panose="020B0604020202020204" pitchFamily="34" charset="0"/>
                        </a:rPr>
                        <a:t>intron</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tc>
                <a:tc>
                  <a:txBody>
                    <a:bodyPr/>
                    <a:lstStyle/>
                    <a:p>
                      <a:pPr algn="ctr" fontAlgn="ctr"/>
                      <a:r>
                        <a:rPr lang="en-US" sz="900" b="1" u="none" strike="noStrike" dirty="0">
                          <a:effectLst/>
                          <a:latin typeface="Arial" panose="020B0604020202020204" pitchFamily="34" charset="0"/>
                          <a:cs typeface="Arial" panose="020B0604020202020204" pitchFamily="34" charset="0"/>
                        </a:rPr>
                        <a:t>3</a:t>
                      </a:r>
                      <a:r>
                        <a:rPr lang="en-US" sz="900" b="1" u="none" strike="noStrike" baseline="30000" dirty="0">
                          <a:effectLst/>
                          <a:latin typeface="Arial" panose="020B0604020202020204" pitchFamily="34" charset="0"/>
                          <a:cs typeface="Arial" panose="020B0604020202020204" pitchFamily="34" charset="0"/>
                        </a:rPr>
                        <a:t>rd</a:t>
                      </a:r>
                      <a:r>
                        <a:rPr lang="en-US" sz="900" b="1" u="none" strike="noStrike" dirty="0">
                          <a:effectLst/>
                          <a:latin typeface="Arial" panose="020B0604020202020204" pitchFamily="34" charset="0"/>
                          <a:cs typeface="Arial" panose="020B0604020202020204" pitchFamily="34" charset="0"/>
                        </a:rPr>
                        <a:t> </a:t>
                      </a:r>
                      <a:r>
                        <a:rPr lang="en-US" sz="900" b="1" u="none" strike="noStrike" dirty="0" smtClean="0">
                          <a:effectLst/>
                          <a:latin typeface="Arial" panose="020B0604020202020204" pitchFamily="34" charset="0"/>
                          <a:cs typeface="Arial" panose="020B0604020202020204" pitchFamily="34" charset="0"/>
                        </a:rPr>
                        <a:t>intron</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tc>
                <a:tc>
                  <a:txBody>
                    <a:bodyPr/>
                    <a:lstStyle/>
                    <a:p>
                      <a:pPr algn="ctr" fontAlgn="ctr"/>
                      <a:r>
                        <a:rPr lang="en-US" sz="900" b="1" u="none" strike="noStrike" dirty="0" smtClean="0">
                          <a:effectLst/>
                          <a:latin typeface="Arial" panose="020B0604020202020204" pitchFamily="34" charset="0"/>
                          <a:cs typeface="Arial" panose="020B0604020202020204" pitchFamily="34" charset="0"/>
                        </a:rPr>
                        <a:t>4</a:t>
                      </a:r>
                      <a:r>
                        <a:rPr lang="en-US" sz="900" b="1" u="none" strike="noStrike" baseline="30000" dirty="0" smtClean="0">
                          <a:effectLst/>
                          <a:latin typeface="Arial" panose="020B0604020202020204" pitchFamily="34" charset="0"/>
                          <a:cs typeface="Arial" panose="020B0604020202020204" pitchFamily="34" charset="0"/>
                        </a:rPr>
                        <a:t>th </a:t>
                      </a:r>
                      <a:r>
                        <a:rPr lang="en-US" sz="900" b="1" u="none" strike="noStrike" baseline="0" dirty="0" smtClean="0">
                          <a:effectLst/>
                          <a:latin typeface="Arial" panose="020B0604020202020204" pitchFamily="34" charset="0"/>
                          <a:cs typeface="Arial" panose="020B0604020202020204" pitchFamily="34" charset="0"/>
                        </a:rPr>
                        <a:t>intron</a:t>
                      </a:r>
                      <a:endParaRPr lang="en-US" sz="900" b="1" i="0" u="none" strike="noStrike" baseline="0"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tc>
                <a:tc>
                  <a:txBody>
                    <a:bodyPr/>
                    <a:lstStyle/>
                    <a:p>
                      <a:pPr algn="ctr" fontAlgn="ctr"/>
                      <a:r>
                        <a:rPr lang="en-US" sz="900" b="1" u="none" strike="noStrike" dirty="0" smtClean="0">
                          <a:effectLst/>
                          <a:latin typeface="Arial" panose="020B0604020202020204" pitchFamily="34" charset="0"/>
                          <a:cs typeface="Arial" panose="020B0604020202020204" pitchFamily="34" charset="0"/>
                        </a:rPr>
                        <a:t>5</a:t>
                      </a:r>
                      <a:r>
                        <a:rPr lang="en-US" sz="900" b="1" u="none" strike="noStrike" baseline="30000" dirty="0" smtClean="0">
                          <a:effectLst/>
                          <a:latin typeface="Arial" panose="020B0604020202020204" pitchFamily="34" charset="0"/>
                          <a:cs typeface="Arial" panose="020B0604020202020204" pitchFamily="34" charset="0"/>
                        </a:rPr>
                        <a:t>th </a:t>
                      </a:r>
                      <a:r>
                        <a:rPr lang="en-US" sz="900" b="1" u="none" strike="noStrike" baseline="0" dirty="0" smtClean="0">
                          <a:effectLst/>
                          <a:latin typeface="Arial" panose="020B0604020202020204" pitchFamily="34" charset="0"/>
                          <a:cs typeface="Arial" panose="020B0604020202020204" pitchFamily="34" charset="0"/>
                        </a:rPr>
                        <a:t>intron</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tc>
              </a:tr>
            </a:tbl>
          </a:graphicData>
        </a:graphic>
      </p:graphicFrame>
      <p:graphicFrame>
        <p:nvGraphicFramePr>
          <p:cNvPr id="33" name="표 32"/>
          <p:cNvGraphicFramePr>
            <a:graphicFrameLocks noGrp="1"/>
          </p:cNvGraphicFramePr>
          <p:nvPr>
            <p:extLst>
              <p:ext uri="{D42A27DB-BD31-4B8C-83A1-F6EECF244321}">
                <p14:modId xmlns:p14="http://schemas.microsoft.com/office/powerpoint/2010/main" val="84994211"/>
              </p:ext>
            </p:extLst>
          </p:nvPr>
        </p:nvGraphicFramePr>
        <p:xfrm>
          <a:off x="547030" y="1115616"/>
          <a:ext cx="254998" cy="6423228"/>
        </p:xfrm>
        <a:graphic>
          <a:graphicData uri="http://schemas.openxmlformats.org/drawingml/2006/table">
            <a:tbl>
              <a:tblPr>
                <a:tableStyleId>{2D5ABB26-0587-4C30-8999-92F81FD0307C}</a:tableStyleId>
              </a:tblPr>
              <a:tblGrid>
                <a:gridCol w="254998"/>
              </a:tblGrid>
              <a:tr h="1070538">
                <a:tc>
                  <a:txBody>
                    <a:bodyPr/>
                    <a:lstStyle/>
                    <a:p>
                      <a:pPr algn="ctr" fontAlgn="ctr"/>
                      <a:r>
                        <a:rPr lang="en-US" sz="900" b="1" u="none" strike="noStrike" dirty="0" smtClean="0">
                          <a:effectLst/>
                          <a:latin typeface="Arial" panose="020B0604020202020204" pitchFamily="34" charset="0"/>
                          <a:cs typeface="Arial" panose="020B0604020202020204" pitchFamily="34" charset="0"/>
                        </a:rPr>
                        <a:t>DHS</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746" marR="6746" marT="6746" marB="0" vert="vert270" anchor="ctr"/>
                </a:tc>
              </a:tr>
              <a:tr h="1070538">
                <a:tc>
                  <a:txBody>
                    <a:bodyPr/>
                    <a:lstStyle/>
                    <a:p>
                      <a:pPr marL="0" marR="0" indent="0" algn="ctr" defTabSz="914400" rtl="0" eaLnBrk="1" fontAlgn="ctr" latinLnBrk="1" hangingPunct="1">
                        <a:lnSpc>
                          <a:spcPct val="100000"/>
                        </a:lnSpc>
                        <a:spcBef>
                          <a:spcPts val="0"/>
                        </a:spcBef>
                        <a:spcAft>
                          <a:spcPts val="0"/>
                        </a:spcAft>
                        <a:buClrTx/>
                        <a:buSzTx/>
                        <a:buFontTx/>
                        <a:buNone/>
                        <a:tabLst/>
                        <a:defRPr/>
                      </a:pPr>
                      <a:r>
                        <a:rPr lang="en-US" altLang="ko-KR" sz="900" b="1" u="none" strike="noStrike" smtClean="0">
                          <a:effectLst/>
                          <a:latin typeface="Arial" panose="020B0604020202020204" pitchFamily="34" charset="0"/>
                          <a:cs typeface="Arial" panose="020B0604020202020204" pitchFamily="34" charset="0"/>
                        </a:rPr>
                        <a:t>TFBS</a:t>
                      </a:r>
                      <a:endParaRPr lang="en-US" altLang="ko-KR" sz="900" b="1" i="0" u="none" strike="noStrike" dirty="0" smtClean="0">
                        <a:solidFill>
                          <a:srgbClr val="000000"/>
                        </a:solidFill>
                        <a:effectLst/>
                        <a:latin typeface="Arial" panose="020B0604020202020204" pitchFamily="34" charset="0"/>
                        <a:ea typeface="+mn-ea"/>
                        <a:cs typeface="Arial" panose="020B0604020202020204" pitchFamily="34" charset="0"/>
                      </a:endParaRPr>
                    </a:p>
                  </a:txBody>
                  <a:tcPr marL="6746" marR="6746" marT="6746" marB="0" vert="vert270" anchor="ctr"/>
                </a:tc>
              </a:tr>
              <a:tr h="1070538">
                <a:tc>
                  <a:txBody>
                    <a:bodyPr/>
                    <a:lstStyle/>
                    <a:p>
                      <a:pPr algn="ctr" fontAlgn="ctr"/>
                      <a:r>
                        <a:rPr lang="en-US" sz="900" b="1"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H3K4me1</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746" marR="6746" marT="6746" marB="0" vert="vert270" anchor="ctr"/>
                </a:tc>
              </a:tr>
              <a:tr h="1070538">
                <a:tc>
                  <a:txBody>
                    <a:bodyPr/>
                    <a:lstStyle/>
                    <a:p>
                      <a:pPr algn="ctr" fontAlgn="ctr"/>
                      <a:r>
                        <a:rPr lang="en-US" sz="900" b="1"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H3K4me3</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746" marR="6746" marT="6746" marB="0" vert="vert270" anchor="ctr"/>
                </a:tc>
              </a:tr>
              <a:tr h="1070538">
                <a:tc>
                  <a:txBody>
                    <a:bodyPr/>
                    <a:lstStyle/>
                    <a:p>
                      <a:pPr algn="ctr" fontAlgn="ctr"/>
                      <a:r>
                        <a:rPr lang="en-US" sz="900" b="1"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CTCF</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746" marR="6746" marT="6746" marB="0" vert="vert270" anchor="ctr"/>
                </a:tc>
              </a:tr>
              <a:tr h="1070538">
                <a:tc>
                  <a:txBody>
                    <a:bodyPr/>
                    <a:lstStyle/>
                    <a:p>
                      <a:pPr algn="ctr" fontAlgn="ctr"/>
                      <a:r>
                        <a:rPr lang="en-US" sz="900" b="1"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H3K9me3</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746" marR="6746" marT="6746" marB="0" vert="vert270" anchor="ctr"/>
                </a:tc>
              </a:tr>
            </a:tbl>
          </a:graphicData>
        </a:graphic>
      </p:graphicFrame>
      <p:sp>
        <p:nvSpPr>
          <p:cNvPr id="35" name="TextBox 34"/>
          <p:cNvSpPr txBox="1"/>
          <p:nvPr/>
        </p:nvSpPr>
        <p:spPr>
          <a:xfrm>
            <a:off x="1068612" y="7996588"/>
            <a:ext cx="4997960" cy="101999"/>
          </a:xfrm>
          <a:prstGeom prst="rect">
            <a:avLst/>
          </a:prstGeom>
          <a:noFill/>
        </p:spPr>
        <p:txBody>
          <a:bodyPr wrap="square" rtlCol="0" anchor="ctr" anchorCtr="0">
            <a:noAutofit/>
          </a:bodyPr>
          <a:lstStyle/>
          <a:p>
            <a:pPr marL="242842" indent="-242842" algn="ctr"/>
            <a:r>
              <a:rPr lang="en-US" altLang="ko-KR" sz="1000" b="1" dirty="0">
                <a:solidFill>
                  <a:schemeClr val="tx1">
                    <a:lumMod val="85000"/>
                    <a:lumOff val="15000"/>
                  </a:schemeClr>
                </a:solidFill>
                <a:latin typeface="Arial" pitchFamily="34" charset="0"/>
                <a:cs typeface="Arial" pitchFamily="34" charset="0"/>
              </a:rPr>
              <a:t>Groups of genes containing different numbers of exons</a:t>
            </a:r>
            <a:endParaRPr lang="ko-KR" altLang="en-US" sz="1000" b="1" dirty="0">
              <a:solidFill>
                <a:schemeClr val="tx1">
                  <a:lumMod val="85000"/>
                  <a:lumOff val="15000"/>
                </a:schemeClr>
              </a:solidFill>
              <a:latin typeface="Arial" pitchFamily="34" charset="0"/>
              <a:cs typeface="Arial" pitchFamily="34" charset="0"/>
            </a:endParaRPr>
          </a:p>
        </p:txBody>
      </p:sp>
      <p:graphicFrame>
        <p:nvGraphicFramePr>
          <p:cNvPr id="38" name="표 37"/>
          <p:cNvGraphicFramePr>
            <a:graphicFrameLocks noGrp="1"/>
          </p:cNvGraphicFramePr>
          <p:nvPr>
            <p:extLst>
              <p:ext uri="{D42A27DB-BD31-4B8C-83A1-F6EECF244321}">
                <p14:modId xmlns:p14="http://schemas.microsoft.com/office/powerpoint/2010/main" val="1266949566"/>
              </p:ext>
            </p:extLst>
          </p:nvPr>
        </p:nvGraphicFramePr>
        <p:xfrm>
          <a:off x="1031247" y="7660228"/>
          <a:ext cx="936104" cy="148800"/>
        </p:xfrm>
        <a:graphic>
          <a:graphicData uri="http://schemas.openxmlformats.org/drawingml/2006/table">
            <a:tbl>
              <a:tblPr firstRow="1" bandRow="1">
                <a:tableStyleId>{2D5ABB26-0587-4C30-8999-92F81FD0307C}</a:tableStyleId>
              </a:tblPr>
              <a:tblGrid>
                <a:gridCol w="468052"/>
                <a:gridCol w="468052"/>
              </a:tblGrid>
              <a:tr h="148800">
                <a:tc>
                  <a:txBody>
                    <a:bodyPr/>
                    <a:lstStyle/>
                    <a:p>
                      <a:pPr algn="ctr" latinLnBrk="1"/>
                      <a:r>
                        <a:rPr lang="en-US" altLang="ko-KR" sz="800" b="0" dirty="0" smtClean="0">
                          <a:latin typeface="Arial" panose="020B0604020202020204" pitchFamily="34" charset="0"/>
                          <a:cs typeface="Arial" panose="020B0604020202020204" pitchFamily="34" charset="0"/>
                        </a:rPr>
                        <a:t>G5</a:t>
                      </a:r>
                      <a:endParaRPr lang="ko-KR" altLang="en-US" sz="800" b="0" dirty="0">
                        <a:latin typeface="Arial" panose="020B0604020202020204" pitchFamily="34" charset="0"/>
                        <a:cs typeface="Arial" panose="020B0604020202020204" pitchFamily="34" charset="0"/>
                      </a:endParaRPr>
                    </a:p>
                  </a:txBody>
                  <a:tcPr marL="0" marR="0" marT="0" marB="0"/>
                </a:tc>
                <a:tc>
                  <a:txBody>
                    <a:bodyPr/>
                    <a:lstStyle/>
                    <a:p>
                      <a:pPr algn="ctr" latinLnBrk="1"/>
                      <a:r>
                        <a:rPr lang="en-US" altLang="ko-KR" sz="800" b="0" dirty="0" smtClean="0">
                          <a:latin typeface="Arial" panose="020B0604020202020204" pitchFamily="34" charset="0"/>
                          <a:cs typeface="Arial" panose="020B0604020202020204" pitchFamily="34" charset="0"/>
                        </a:rPr>
                        <a:t>G15</a:t>
                      </a:r>
                      <a:endParaRPr lang="ko-KR" altLang="en-US" sz="800" b="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44" name="표 43"/>
          <p:cNvGraphicFramePr>
            <a:graphicFrameLocks noGrp="1"/>
          </p:cNvGraphicFramePr>
          <p:nvPr>
            <p:extLst>
              <p:ext uri="{D42A27DB-BD31-4B8C-83A1-F6EECF244321}">
                <p14:modId xmlns:p14="http://schemas.microsoft.com/office/powerpoint/2010/main" val="2810526291"/>
              </p:ext>
            </p:extLst>
          </p:nvPr>
        </p:nvGraphicFramePr>
        <p:xfrm>
          <a:off x="774587" y="1096564"/>
          <a:ext cx="188579" cy="1376190"/>
        </p:xfrm>
        <a:graphic>
          <a:graphicData uri="http://schemas.openxmlformats.org/drawingml/2006/table">
            <a:tbl>
              <a:tblPr firstRow="1" bandRow="1">
                <a:tableStyleId>{2D5ABB26-0587-4C30-8999-92F81FD0307C}</a:tableStyleId>
              </a:tblPr>
              <a:tblGrid>
                <a:gridCol w="188579"/>
              </a:tblGrid>
              <a:tr h="458730">
                <a:tc>
                  <a:txBody>
                    <a:bodyPr/>
                    <a:lstStyle/>
                    <a:p>
                      <a:pPr algn="r" latinLnBrk="1"/>
                      <a:r>
                        <a:rPr lang="en-US" altLang="ko-KR" sz="800" dirty="0" smtClean="0">
                          <a:latin typeface="Arial" panose="020B0604020202020204" pitchFamily="34" charset="0"/>
                          <a:cs typeface="Arial" panose="020B0604020202020204" pitchFamily="34" charset="0"/>
                        </a:rPr>
                        <a:t>4</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2</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45" name="표 44"/>
          <p:cNvGraphicFramePr>
            <a:graphicFrameLocks noGrp="1"/>
          </p:cNvGraphicFramePr>
          <p:nvPr>
            <p:extLst>
              <p:ext uri="{D42A27DB-BD31-4B8C-83A1-F6EECF244321}">
                <p14:modId xmlns:p14="http://schemas.microsoft.com/office/powerpoint/2010/main" val="2716607492"/>
              </p:ext>
            </p:extLst>
          </p:nvPr>
        </p:nvGraphicFramePr>
        <p:xfrm>
          <a:off x="2088646" y="7658818"/>
          <a:ext cx="936104" cy="148800"/>
        </p:xfrm>
        <a:graphic>
          <a:graphicData uri="http://schemas.openxmlformats.org/drawingml/2006/table">
            <a:tbl>
              <a:tblPr firstRow="1" bandRow="1">
                <a:tableStyleId>{2D5ABB26-0587-4C30-8999-92F81FD0307C}</a:tableStyleId>
              </a:tblPr>
              <a:tblGrid>
                <a:gridCol w="468052"/>
                <a:gridCol w="468052"/>
              </a:tblGrid>
              <a:tr h="148800">
                <a:tc>
                  <a:txBody>
                    <a:bodyPr/>
                    <a:lstStyle/>
                    <a:p>
                      <a:pPr algn="ctr" latinLnBrk="1"/>
                      <a:r>
                        <a:rPr lang="en-US" altLang="ko-KR" sz="800" b="0" dirty="0" smtClean="0">
                          <a:latin typeface="Arial" panose="020B0604020202020204" pitchFamily="34" charset="0"/>
                          <a:cs typeface="Arial" panose="020B0604020202020204" pitchFamily="34" charset="0"/>
                        </a:rPr>
                        <a:t>G5</a:t>
                      </a:r>
                      <a:endParaRPr lang="ko-KR" altLang="en-US" sz="800" b="0" dirty="0">
                        <a:latin typeface="Arial" panose="020B0604020202020204" pitchFamily="34" charset="0"/>
                        <a:cs typeface="Arial" panose="020B0604020202020204" pitchFamily="34" charset="0"/>
                      </a:endParaRPr>
                    </a:p>
                  </a:txBody>
                  <a:tcPr marL="0" marR="0" marT="0" marB="0"/>
                </a:tc>
                <a:tc>
                  <a:txBody>
                    <a:bodyPr/>
                    <a:lstStyle/>
                    <a:p>
                      <a:pPr algn="ctr" latinLnBrk="1"/>
                      <a:r>
                        <a:rPr lang="en-US" altLang="ko-KR" sz="800" b="0" dirty="0" smtClean="0">
                          <a:latin typeface="Arial" panose="020B0604020202020204" pitchFamily="34" charset="0"/>
                          <a:cs typeface="Arial" panose="020B0604020202020204" pitchFamily="34" charset="0"/>
                        </a:rPr>
                        <a:t>G15</a:t>
                      </a:r>
                      <a:endParaRPr lang="ko-KR" altLang="en-US" sz="800" b="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46" name="표 45"/>
          <p:cNvGraphicFramePr>
            <a:graphicFrameLocks noGrp="1"/>
          </p:cNvGraphicFramePr>
          <p:nvPr>
            <p:extLst>
              <p:ext uri="{D42A27DB-BD31-4B8C-83A1-F6EECF244321}">
                <p14:modId xmlns:p14="http://schemas.microsoft.com/office/powerpoint/2010/main" val="1677209861"/>
              </p:ext>
            </p:extLst>
          </p:nvPr>
        </p:nvGraphicFramePr>
        <p:xfrm>
          <a:off x="3152820" y="7660228"/>
          <a:ext cx="936104" cy="148800"/>
        </p:xfrm>
        <a:graphic>
          <a:graphicData uri="http://schemas.openxmlformats.org/drawingml/2006/table">
            <a:tbl>
              <a:tblPr firstRow="1" bandRow="1">
                <a:tableStyleId>{2D5ABB26-0587-4C30-8999-92F81FD0307C}</a:tableStyleId>
              </a:tblPr>
              <a:tblGrid>
                <a:gridCol w="468052"/>
                <a:gridCol w="468052"/>
              </a:tblGrid>
              <a:tr h="148800">
                <a:tc>
                  <a:txBody>
                    <a:bodyPr/>
                    <a:lstStyle/>
                    <a:p>
                      <a:pPr algn="ctr" latinLnBrk="1"/>
                      <a:r>
                        <a:rPr lang="en-US" altLang="ko-KR" sz="800" b="0" dirty="0" smtClean="0">
                          <a:latin typeface="Arial" panose="020B0604020202020204" pitchFamily="34" charset="0"/>
                          <a:cs typeface="Arial" panose="020B0604020202020204" pitchFamily="34" charset="0"/>
                        </a:rPr>
                        <a:t>G5</a:t>
                      </a:r>
                      <a:endParaRPr lang="ko-KR" altLang="en-US" sz="800" b="0" dirty="0">
                        <a:latin typeface="Arial" panose="020B0604020202020204" pitchFamily="34" charset="0"/>
                        <a:cs typeface="Arial" panose="020B0604020202020204" pitchFamily="34" charset="0"/>
                      </a:endParaRPr>
                    </a:p>
                  </a:txBody>
                  <a:tcPr marL="0" marR="0" marT="0" marB="0"/>
                </a:tc>
                <a:tc>
                  <a:txBody>
                    <a:bodyPr/>
                    <a:lstStyle/>
                    <a:p>
                      <a:pPr algn="ctr" latinLnBrk="1"/>
                      <a:r>
                        <a:rPr lang="en-US" altLang="ko-KR" sz="800" b="0" dirty="0" smtClean="0">
                          <a:latin typeface="Arial" panose="020B0604020202020204" pitchFamily="34" charset="0"/>
                          <a:cs typeface="Arial" panose="020B0604020202020204" pitchFamily="34" charset="0"/>
                        </a:rPr>
                        <a:t>G15</a:t>
                      </a:r>
                      <a:endParaRPr lang="ko-KR" altLang="en-US" sz="800" b="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47" name="표 46"/>
          <p:cNvGraphicFramePr>
            <a:graphicFrameLocks noGrp="1"/>
          </p:cNvGraphicFramePr>
          <p:nvPr>
            <p:extLst>
              <p:ext uri="{D42A27DB-BD31-4B8C-83A1-F6EECF244321}">
                <p14:modId xmlns:p14="http://schemas.microsoft.com/office/powerpoint/2010/main" val="1720065968"/>
              </p:ext>
            </p:extLst>
          </p:nvPr>
        </p:nvGraphicFramePr>
        <p:xfrm>
          <a:off x="4210219" y="7658818"/>
          <a:ext cx="936104" cy="148800"/>
        </p:xfrm>
        <a:graphic>
          <a:graphicData uri="http://schemas.openxmlformats.org/drawingml/2006/table">
            <a:tbl>
              <a:tblPr firstRow="1" bandRow="1">
                <a:tableStyleId>{2D5ABB26-0587-4C30-8999-92F81FD0307C}</a:tableStyleId>
              </a:tblPr>
              <a:tblGrid>
                <a:gridCol w="468052"/>
                <a:gridCol w="468052"/>
              </a:tblGrid>
              <a:tr h="148800">
                <a:tc>
                  <a:txBody>
                    <a:bodyPr/>
                    <a:lstStyle/>
                    <a:p>
                      <a:pPr algn="ctr" latinLnBrk="1"/>
                      <a:r>
                        <a:rPr lang="en-US" altLang="ko-KR" sz="800" b="0" dirty="0" smtClean="0">
                          <a:latin typeface="Arial" panose="020B0604020202020204" pitchFamily="34" charset="0"/>
                          <a:cs typeface="Arial" panose="020B0604020202020204" pitchFamily="34" charset="0"/>
                        </a:rPr>
                        <a:t>G5</a:t>
                      </a:r>
                      <a:endParaRPr lang="ko-KR" altLang="en-US" sz="800" b="0" dirty="0">
                        <a:latin typeface="Arial" panose="020B0604020202020204" pitchFamily="34" charset="0"/>
                        <a:cs typeface="Arial" panose="020B0604020202020204" pitchFamily="34" charset="0"/>
                      </a:endParaRPr>
                    </a:p>
                  </a:txBody>
                  <a:tcPr marL="0" marR="0" marT="0" marB="0"/>
                </a:tc>
                <a:tc>
                  <a:txBody>
                    <a:bodyPr/>
                    <a:lstStyle/>
                    <a:p>
                      <a:pPr algn="ctr" latinLnBrk="1"/>
                      <a:r>
                        <a:rPr lang="en-US" altLang="ko-KR" sz="800" b="0" dirty="0" smtClean="0">
                          <a:latin typeface="Arial" panose="020B0604020202020204" pitchFamily="34" charset="0"/>
                          <a:cs typeface="Arial" panose="020B0604020202020204" pitchFamily="34" charset="0"/>
                        </a:rPr>
                        <a:t>G15</a:t>
                      </a:r>
                      <a:endParaRPr lang="ko-KR" altLang="en-US" sz="800" b="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48" name="표 47"/>
          <p:cNvGraphicFramePr>
            <a:graphicFrameLocks noGrp="1"/>
          </p:cNvGraphicFramePr>
          <p:nvPr>
            <p:extLst>
              <p:ext uri="{D42A27DB-BD31-4B8C-83A1-F6EECF244321}">
                <p14:modId xmlns:p14="http://schemas.microsoft.com/office/powerpoint/2010/main" val="2240448264"/>
              </p:ext>
            </p:extLst>
          </p:nvPr>
        </p:nvGraphicFramePr>
        <p:xfrm>
          <a:off x="5276050" y="7658818"/>
          <a:ext cx="936104" cy="148800"/>
        </p:xfrm>
        <a:graphic>
          <a:graphicData uri="http://schemas.openxmlformats.org/drawingml/2006/table">
            <a:tbl>
              <a:tblPr firstRow="1" bandRow="1">
                <a:tableStyleId>{2D5ABB26-0587-4C30-8999-92F81FD0307C}</a:tableStyleId>
              </a:tblPr>
              <a:tblGrid>
                <a:gridCol w="468052"/>
                <a:gridCol w="468052"/>
              </a:tblGrid>
              <a:tr h="148800">
                <a:tc>
                  <a:txBody>
                    <a:bodyPr/>
                    <a:lstStyle/>
                    <a:p>
                      <a:pPr algn="ctr" latinLnBrk="1"/>
                      <a:r>
                        <a:rPr lang="en-US" altLang="ko-KR" sz="800" b="0" dirty="0" smtClean="0">
                          <a:latin typeface="Arial" panose="020B0604020202020204" pitchFamily="34" charset="0"/>
                          <a:cs typeface="Arial" panose="020B0604020202020204" pitchFamily="34" charset="0"/>
                        </a:rPr>
                        <a:t>G5</a:t>
                      </a:r>
                      <a:endParaRPr lang="ko-KR" altLang="en-US" sz="800" b="0" dirty="0">
                        <a:latin typeface="Arial" panose="020B0604020202020204" pitchFamily="34" charset="0"/>
                        <a:cs typeface="Arial" panose="020B0604020202020204" pitchFamily="34" charset="0"/>
                      </a:endParaRPr>
                    </a:p>
                  </a:txBody>
                  <a:tcPr marL="0" marR="0" marT="0" marB="0"/>
                </a:tc>
                <a:tc>
                  <a:txBody>
                    <a:bodyPr/>
                    <a:lstStyle/>
                    <a:p>
                      <a:pPr algn="ctr" latinLnBrk="1"/>
                      <a:r>
                        <a:rPr lang="en-US" altLang="ko-KR" sz="800" b="0" dirty="0" smtClean="0">
                          <a:latin typeface="Arial" panose="020B0604020202020204" pitchFamily="34" charset="0"/>
                          <a:cs typeface="Arial" panose="020B0604020202020204" pitchFamily="34" charset="0"/>
                        </a:rPr>
                        <a:t>G15</a:t>
                      </a:r>
                      <a:endParaRPr lang="ko-KR" altLang="en-US" sz="800" b="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50" name="표 49"/>
          <p:cNvGraphicFramePr>
            <a:graphicFrameLocks noGrp="1"/>
          </p:cNvGraphicFramePr>
          <p:nvPr>
            <p:extLst>
              <p:ext uri="{D42A27DB-BD31-4B8C-83A1-F6EECF244321}">
                <p14:modId xmlns:p14="http://schemas.microsoft.com/office/powerpoint/2010/main" val="2328245212"/>
              </p:ext>
            </p:extLst>
          </p:nvPr>
        </p:nvGraphicFramePr>
        <p:xfrm>
          <a:off x="773841" y="2162074"/>
          <a:ext cx="188579" cy="1376190"/>
        </p:xfrm>
        <a:graphic>
          <a:graphicData uri="http://schemas.openxmlformats.org/drawingml/2006/table">
            <a:tbl>
              <a:tblPr firstRow="1" bandRow="1">
                <a:tableStyleId>{2D5ABB26-0587-4C30-8999-92F81FD0307C}</a:tableStyleId>
              </a:tblPr>
              <a:tblGrid>
                <a:gridCol w="188579"/>
              </a:tblGrid>
              <a:tr h="458730">
                <a:tc>
                  <a:txBody>
                    <a:bodyPr/>
                    <a:lstStyle/>
                    <a:p>
                      <a:pPr algn="r" latinLnBrk="1"/>
                      <a:r>
                        <a:rPr lang="en-US" altLang="ko-KR" sz="800" dirty="0" smtClean="0">
                          <a:latin typeface="Arial" panose="020B0604020202020204" pitchFamily="34" charset="0"/>
                          <a:cs typeface="Arial" panose="020B0604020202020204" pitchFamily="34" charset="0"/>
                        </a:rPr>
                        <a:t>4</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2</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51" name="표 50"/>
          <p:cNvGraphicFramePr>
            <a:graphicFrameLocks noGrp="1"/>
          </p:cNvGraphicFramePr>
          <p:nvPr>
            <p:extLst>
              <p:ext uri="{D42A27DB-BD31-4B8C-83A1-F6EECF244321}">
                <p14:modId xmlns:p14="http://schemas.microsoft.com/office/powerpoint/2010/main" val="828144752"/>
              </p:ext>
            </p:extLst>
          </p:nvPr>
        </p:nvGraphicFramePr>
        <p:xfrm>
          <a:off x="775746" y="3249150"/>
          <a:ext cx="188579" cy="1376190"/>
        </p:xfrm>
        <a:graphic>
          <a:graphicData uri="http://schemas.openxmlformats.org/drawingml/2006/table">
            <a:tbl>
              <a:tblPr firstRow="1" bandRow="1">
                <a:tableStyleId>{2D5ABB26-0587-4C30-8999-92F81FD0307C}</a:tableStyleId>
              </a:tblPr>
              <a:tblGrid>
                <a:gridCol w="188579"/>
              </a:tblGrid>
              <a:tr h="458730">
                <a:tc>
                  <a:txBody>
                    <a:bodyPr/>
                    <a:lstStyle/>
                    <a:p>
                      <a:pPr algn="r" latinLnBrk="1"/>
                      <a:r>
                        <a:rPr lang="en-US" altLang="ko-KR" sz="800" dirty="0" smtClean="0">
                          <a:latin typeface="Arial" panose="020B0604020202020204" pitchFamily="34" charset="0"/>
                          <a:cs typeface="Arial" panose="020B0604020202020204" pitchFamily="34" charset="0"/>
                        </a:rPr>
                        <a:t>40</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20</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52" name="표 51"/>
          <p:cNvGraphicFramePr>
            <a:graphicFrameLocks noGrp="1"/>
          </p:cNvGraphicFramePr>
          <p:nvPr>
            <p:extLst>
              <p:ext uri="{D42A27DB-BD31-4B8C-83A1-F6EECF244321}">
                <p14:modId xmlns:p14="http://schemas.microsoft.com/office/powerpoint/2010/main" val="3530780947"/>
              </p:ext>
            </p:extLst>
          </p:nvPr>
        </p:nvGraphicFramePr>
        <p:xfrm>
          <a:off x="775746" y="4329270"/>
          <a:ext cx="188579" cy="1376190"/>
        </p:xfrm>
        <a:graphic>
          <a:graphicData uri="http://schemas.openxmlformats.org/drawingml/2006/table">
            <a:tbl>
              <a:tblPr firstRow="1" bandRow="1">
                <a:tableStyleId>{2D5ABB26-0587-4C30-8999-92F81FD0307C}</a:tableStyleId>
              </a:tblPr>
              <a:tblGrid>
                <a:gridCol w="188579"/>
              </a:tblGrid>
              <a:tr h="458730">
                <a:tc>
                  <a:txBody>
                    <a:bodyPr/>
                    <a:lstStyle/>
                    <a:p>
                      <a:pPr algn="r" latinLnBrk="1"/>
                      <a:r>
                        <a:rPr lang="en-US" altLang="ko-KR" sz="800" dirty="0" smtClean="0">
                          <a:latin typeface="Arial" panose="020B0604020202020204" pitchFamily="34" charset="0"/>
                          <a:cs typeface="Arial" panose="020B0604020202020204" pitchFamily="34" charset="0"/>
                        </a:rPr>
                        <a:t>40</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20</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53" name="표 52"/>
          <p:cNvGraphicFramePr>
            <a:graphicFrameLocks noGrp="1"/>
          </p:cNvGraphicFramePr>
          <p:nvPr>
            <p:extLst>
              <p:ext uri="{D42A27DB-BD31-4B8C-83A1-F6EECF244321}">
                <p14:modId xmlns:p14="http://schemas.microsoft.com/office/powerpoint/2010/main" val="1170355466"/>
              </p:ext>
            </p:extLst>
          </p:nvPr>
        </p:nvGraphicFramePr>
        <p:xfrm>
          <a:off x="775746" y="5397578"/>
          <a:ext cx="188579" cy="1376190"/>
        </p:xfrm>
        <a:graphic>
          <a:graphicData uri="http://schemas.openxmlformats.org/drawingml/2006/table">
            <a:tbl>
              <a:tblPr firstRow="1" bandRow="1">
                <a:tableStyleId>{2D5ABB26-0587-4C30-8999-92F81FD0307C}</a:tableStyleId>
              </a:tblPr>
              <a:tblGrid>
                <a:gridCol w="188579"/>
              </a:tblGrid>
              <a:tr h="458730">
                <a:tc>
                  <a:txBody>
                    <a:bodyPr/>
                    <a:lstStyle/>
                    <a:p>
                      <a:pPr algn="r" latinLnBrk="1"/>
                      <a:r>
                        <a:rPr lang="en-US" altLang="ko-KR" sz="800" dirty="0" smtClean="0">
                          <a:latin typeface="Arial" panose="020B0604020202020204" pitchFamily="34" charset="0"/>
                          <a:cs typeface="Arial" panose="020B0604020202020204" pitchFamily="34" charset="0"/>
                        </a:rPr>
                        <a:t>4</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2</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54" name="표 53"/>
          <p:cNvGraphicFramePr>
            <a:graphicFrameLocks noGrp="1"/>
          </p:cNvGraphicFramePr>
          <p:nvPr>
            <p:extLst>
              <p:ext uri="{D42A27DB-BD31-4B8C-83A1-F6EECF244321}">
                <p14:modId xmlns:p14="http://schemas.microsoft.com/office/powerpoint/2010/main" val="1106058412"/>
              </p:ext>
            </p:extLst>
          </p:nvPr>
        </p:nvGraphicFramePr>
        <p:xfrm>
          <a:off x="775746" y="6481890"/>
          <a:ext cx="188579" cy="1376190"/>
        </p:xfrm>
        <a:graphic>
          <a:graphicData uri="http://schemas.openxmlformats.org/drawingml/2006/table">
            <a:tbl>
              <a:tblPr firstRow="1" bandRow="1">
                <a:tableStyleId>{2D5ABB26-0587-4C30-8999-92F81FD0307C}</a:tableStyleId>
              </a:tblPr>
              <a:tblGrid>
                <a:gridCol w="188579"/>
              </a:tblGrid>
              <a:tr h="458730">
                <a:tc>
                  <a:txBody>
                    <a:bodyPr/>
                    <a:lstStyle/>
                    <a:p>
                      <a:pPr algn="r" latinLnBrk="1"/>
                      <a:r>
                        <a:rPr lang="en-US" altLang="ko-KR" sz="800" dirty="0" smtClean="0">
                          <a:latin typeface="Arial" panose="020B0604020202020204" pitchFamily="34" charset="0"/>
                          <a:cs typeface="Arial" panose="020B0604020202020204" pitchFamily="34" charset="0"/>
                        </a:rPr>
                        <a:t>4</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2</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65" name="표 64"/>
          <p:cNvGraphicFramePr>
            <a:graphicFrameLocks noGrp="1"/>
          </p:cNvGraphicFramePr>
          <p:nvPr>
            <p:extLst>
              <p:ext uri="{D42A27DB-BD31-4B8C-83A1-F6EECF244321}">
                <p14:modId xmlns:p14="http://schemas.microsoft.com/office/powerpoint/2010/main" val="2964358104"/>
              </p:ext>
            </p:extLst>
          </p:nvPr>
        </p:nvGraphicFramePr>
        <p:xfrm>
          <a:off x="1003308" y="1072072"/>
          <a:ext cx="5250740" cy="6466770"/>
        </p:xfrm>
        <a:graphic>
          <a:graphicData uri="http://schemas.openxmlformats.org/drawingml/2006/table">
            <a:tbl>
              <a:tblPr>
                <a:tableStyleId>{2D5ABB26-0587-4C30-8999-92F81FD0307C}</a:tableStyleId>
              </a:tblPr>
              <a:tblGrid>
                <a:gridCol w="1050148"/>
                <a:gridCol w="1050148"/>
                <a:gridCol w="1050148"/>
                <a:gridCol w="1050148"/>
                <a:gridCol w="1050148"/>
              </a:tblGrid>
              <a:tr h="1077795">
                <a:tc>
                  <a:txBody>
                    <a:bodyPr/>
                    <a:lstStyle/>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r>
                        <a:rPr lang="en-US" sz="800" b="0" u="none" strike="noStrike" dirty="0" smtClean="0">
                          <a:effectLst/>
                          <a:latin typeface="Arial" panose="020B0604020202020204" pitchFamily="34" charset="0"/>
                          <a:cs typeface="Arial" panose="020B0604020202020204" pitchFamily="34" charset="0"/>
                        </a:rPr>
                        <a:t>y=0.07x </a:t>
                      </a:r>
                      <a:r>
                        <a:rPr lang="en-US" sz="800" b="0" u="none" strike="noStrike" dirty="0">
                          <a:effectLst/>
                          <a:latin typeface="Arial" panose="020B0604020202020204" pitchFamily="34" charset="0"/>
                          <a:cs typeface="Arial" panose="020B0604020202020204" pitchFamily="34" charset="0"/>
                        </a:rPr>
                        <a:t>+ </a:t>
                      </a:r>
                      <a:r>
                        <a:rPr lang="en-US" sz="800" b="0" u="none" strike="noStrike" dirty="0" smtClean="0">
                          <a:effectLst/>
                          <a:latin typeface="Arial" panose="020B0604020202020204" pitchFamily="34" charset="0"/>
                          <a:cs typeface="Arial" panose="020B0604020202020204" pitchFamily="34" charset="0"/>
                        </a:rPr>
                        <a:t>1.58</a:t>
                      </a:r>
                    </a:p>
                    <a:p>
                      <a:pPr algn="ctr" fontAlgn="ctr"/>
                      <a:r>
                        <a:rPr lang="en-US" altLang="ko-KR" sz="800" b="0" u="none" strike="noStrike" dirty="0" smtClean="0">
                          <a:effectLst/>
                          <a:latin typeface="Arial" panose="020B0604020202020204" pitchFamily="34" charset="0"/>
                          <a:cs typeface="Arial" panose="020B0604020202020204" pitchFamily="34" charset="0"/>
                        </a:rPr>
                        <a:t>R</a:t>
                      </a:r>
                      <a:r>
                        <a:rPr lang="en-US" altLang="ko-KR" sz="800" b="0" u="none" strike="noStrike" baseline="30000" dirty="0" smtClean="0">
                          <a:effectLst/>
                          <a:latin typeface="Arial" panose="020B0604020202020204" pitchFamily="34" charset="0"/>
                          <a:cs typeface="Arial" panose="020B0604020202020204" pitchFamily="34" charset="0"/>
                        </a:rPr>
                        <a:t>2</a:t>
                      </a:r>
                      <a:r>
                        <a:rPr lang="en-US" sz="800" b="0" u="none" strike="noStrike" dirty="0" smtClean="0">
                          <a:effectLst/>
                          <a:latin typeface="Arial" panose="020B0604020202020204" pitchFamily="34" charset="0"/>
                          <a:cs typeface="Arial" panose="020B0604020202020204" pitchFamily="34" charset="0"/>
                        </a:rPr>
                        <a:t> </a:t>
                      </a:r>
                      <a:r>
                        <a:rPr lang="en-US" sz="800" b="0" u="none" strike="noStrike" dirty="0">
                          <a:effectLst/>
                          <a:latin typeface="Arial" panose="020B0604020202020204" pitchFamily="34" charset="0"/>
                          <a:cs typeface="Arial" panose="020B0604020202020204" pitchFamily="34" charset="0"/>
                        </a:rPr>
                        <a:t>= </a:t>
                      </a:r>
                      <a:r>
                        <a:rPr lang="en-US" sz="800" b="0" u="none" strike="noStrike" dirty="0" smtClean="0">
                          <a:effectLst/>
                          <a:latin typeface="Arial" panose="020B0604020202020204" pitchFamily="34" charset="0"/>
                          <a:cs typeface="Arial" panose="020B0604020202020204" pitchFamily="34" charset="0"/>
                        </a:rPr>
                        <a:t>0.52</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dirty="0"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dirty="0"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r>
              <a:tr h="1077795">
                <a:tc>
                  <a:txBody>
                    <a:bodyPr/>
                    <a:lstStyle/>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r>
                        <a:rPr lang="en-US" sz="800" b="0" u="none" strike="noStrike" dirty="0" smtClean="0">
                          <a:effectLst/>
                          <a:latin typeface="Arial" panose="020B0604020202020204" pitchFamily="34" charset="0"/>
                          <a:cs typeface="Arial" panose="020B0604020202020204" pitchFamily="34" charset="0"/>
                        </a:rPr>
                        <a:t>y=0.17x </a:t>
                      </a:r>
                      <a:r>
                        <a:rPr lang="en-US" sz="800" b="0" u="none" strike="noStrike" dirty="0">
                          <a:effectLst/>
                          <a:latin typeface="Arial" panose="020B0604020202020204" pitchFamily="34" charset="0"/>
                          <a:cs typeface="Arial" panose="020B0604020202020204" pitchFamily="34" charset="0"/>
                        </a:rPr>
                        <a:t>+ </a:t>
                      </a:r>
                      <a:r>
                        <a:rPr lang="en-US" sz="800" b="0" u="none" strike="noStrike" dirty="0" smtClean="0">
                          <a:effectLst/>
                          <a:latin typeface="Arial" panose="020B0604020202020204" pitchFamily="34" charset="0"/>
                          <a:cs typeface="Arial" panose="020B0604020202020204" pitchFamily="34" charset="0"/>
                        </a:rPr>
                        <a:t>2.47</a:t>
                      </a:r>
                    </a:p>
                    <a:p>
                      <a:pPr algn="ctr" fontAlgn="ctr"/>
                      <a:r>
                        <a:rPr lang="en-US" altLang="ko-KR" sz="800" b="0" u="none" strike="noStrike" dirty="0" smtClean="0">
                          <a:effectLst/>
                          <a:latin typeface="Arial" panose="020B0604020202020204" pitchFamily="34" charset="0"/>
                          <a:cs typeface="Arial" panose="020B0604020202020204" pitchFamily="34" charset="0"/>
                        </a:rPr>
                        <a:t>R</a:t>
                      </a:r>
                      <a:r>
                        <a:rPr lang="en-US" altLang="ko-KR" sz="800" b="0" u="none" strike="noStrike" baseline="30000" dirty="0" smtClean="0">
                          <a:effectLst/>
                          <a:latin typeface="Arial" panose="020B0604020202020204" pitchFamily="34" charset="0"/>
                          <a:cs typeface="Arial" panose="020B0604020202020204" pitchFamily="34" charset="0"/>
                        </a:rPr>
                        <a:t>2</a:t>
                      </a:r>
                      <a:r>
                        <a:rPr lang="en-US" sz="800" b="0" u="none" strike="noStrike" dirty="0" smtClean="0">
                          <a:effectLst/>
                          <a:latin typeface="Arial" panose="020B0604020202020204" pitchFamily="34" charset="0"/>
                          <a:cs typeface="Arial" panose="020B0604020202020204" pitchFamily="34" charset="0"/>
                        </a:rPr>
                        <a:t> </a:t>
                      </a:r>
                      <a:r>
                        <a:rPr lang="en-US" sz="800" b="0" u="none" strike="noStrike" dirty="0">
                          <a:effectLst/>
                          <a:latin typeface="Arial" panose="020B0604020202020204" pitchFamily="34" charset="0"/>
                          <a:cs typeface="Arial" panose="020B0604020202020204" pitchFamily="34" charset="0"/>
                        </a:rPr>
                        <a:t>= </a:t>
                      </a:r>
                      <a:r>
                        <a:rPr lang="en-US" sz="800" b="0" u="none" strike="noStrike" dirty="0" smtClean="0">
                          <a:effectLst/>
                          <a:latin typeface="Arial" panose="020B0604020202020204" pitchFamily="34" charset="0"/>
                          <a:cs typeface="Arial" panose="020B0604020202020204" pitchFamily="34" charset="0"/>
                        </a:rPr>
                        <a:t>0.85</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r>
              <a:tr h="1077795">
                <a:tc>
                  <a:txBody>
                    <a:bodyPr/>
                    <a:lstStyle/>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r>
                        <a:rPr lang="en-US" sz="800" b="0" u="none" strike="noStrike" dirty="0" smtClean="0">
                          <a:effectLst/>
                          <a:latin typeface="Arial" panose="020B0604020202020204" pitchFamily="34" charset="0"/>
                          <a:cs typeface="Arial" panose="020B0604020202020204" pitchFamily="34" charset="0"/>
                        </a:rPr>
                        <a:t>y=0.39x </a:t>
                      </a:r>
                      <a:r>
                        <a:rPr lang="en-US" sz="800" b="0" u="none" strike="noStrike" dirty="0">
                          <a:effectLst/>
                          <a:latin typeface="Arial" panose="020B0604020202020204" pitchFamily="34" charset="0"/>
                          <a:cs typeface="Arial" panose="020B0604020202020204" pitchFamily="34" charset="0"/>
                        </a:rPr>
                        <a:t>+ </a:t>
                      </a:r>
                      <a:r>
                        <a:rPr lang="en-US" sz="800" b="0" u="none" strike="noStrike" dirty="0" smtClean="0">
                          <a:effectLst/>
                          <a:latin typeface="Arial" panose="020B0604020202020204" pitchFamily="34" charset="0"/>
                          <a:cs typeface="Arial" panose="020B0604020202020204" pitchFamily="34" charset="0"/>
                        </a:rPr>
                        <a:t>20.91</a:t>
                      </a:r>
                    </a:p>
                    <a:p>
                      <a:pPr algn="ctr" fontAlgn="ctr"/>
                      <a:r>
                        <a:rPr lang="en-US" sz="800" b="0" u="none" strike="noStrike" dirty="0" smtClean="0">
                          <a:effectLst/>
                          <a:latin typeface="Arial" panose="020B0604020202020204" pitchFamily="34" charset="0"/>
                          <a:cs typeface="Arial" panose="020B0604020202020204" pitchFamily="34" charset="0"/>
                        </a:rPr>
                        <a:t>R</a:t>
                      </a:r>
                      <a:r>
                        <a:rPr lang="en-US" sz="800" b="0" u="none" strike="noStrike" baseline="30000" dirty="0" smtClean="0">
                          <a:effectLst/>
                          <a:latin typeface="Arial" panose="020B0604020202020204" pitchFamily="34" charset="0"/>
                          <a:cs typeface="Arial" panose="020B0604020202020204" pitchFamily="34" charset="0"/>
                        </a:rPr>
                        <a:t>2</a:t>
                      </a:r>
                      <a:r>
                        <a:rPr lang="en-US" sz="800" b="0" u="none" strike="noStrike" dirty="0" smtClean="0">
                          <a:effectLst/>
                          <a:latin typeface="Arial" panose="020B0604020202020204" pitchFamily="34" charset="0"/>
                          <a:cs typeface="Arial" panose="020B0604020202020204" pitchFamily="34" charset="0"/>
                        </a:rPr>
                        <a:t> </a:t>
                      </a:r>
                      <a:r>
                        <a:rPr lang="en-US" sz="800" b="0" u="none" strike="noStrike" dirty="0">
                          <a:effectLst/>
                          <a:latin typeface="Arial" panose="020B0604020202020204" pitchFamily="34" charset="0"/>
                          <a:cs typeface="Arial" panose="020B0604020202020204" pitchFamily="34" charset="0"/>
                        </a:rPr>
                        <a:t>= </a:t>
                      </a:r>
                      <a:r>
                        <a:rPr lang="en-US" sz="800" b="0" u="none" strike="noStrike" dirty="0" smtClean="0">
                          <a:effectLst/>
                          <a:latin typeface="Arial" panose="020B0604020202020204" pitchFamily="34" charset="0"/>
                          <a:cs typeface="Arial" panose="020B0604020202020204" pitchFamily="34" charset="0"/>
                        </a:rPr>
                        <a:t>0.48</a:t>
                      </a:r>
                      <a:endParaRPr lang="en-US" sz="8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dirty="0"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dirty="0"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r>
              <a:tr h="1077795">
                <a:tc>
                  <a:txBody>
                    <a:bodyPr/>
                    <a:lstStyle/>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r>
                        <a:rPr lang="en-US" sz="800" b="0" u="none" strike="noStrike" dirty="0" smtClean="0">
                          <a:effectLst/>
                          <a:latin typeface="Arial" panose="020B0604020202020204" pitchFamily="34" charset="0"/>
                          <a:cs typeface="Arial" panose="020B0604020202020204" pitchFamily="34" charset="0"/>
                        </a:rPr>
                        <a:t>y=0.38x </a:t>
                      </a:r>
                      <a:r>
                        <a:rPr lang="en-US" sz="800" b="0" u="none" strike="noStrike" dirty="0">
                          <a:effectLst/>
                          <a:latin typeface="Arial" panose="020B0604020202020204" pitchFamily="34" charset="0"/>
                          <a:cs typeface="Arial" panose="020B0604020202020204" pitchFamily="34" charset="0"/>
                        </a:rPr>
                        <a:t>+ </a:t>
                      </a:r>
                      <a:r>
                        <a:rPr lang="en-US" sz="800" b="0" u="none" strike="noStrike" dirty="0" smtClean="0">
                          <a:effectLst/>
                          <a:latin typeface="Arial" panose="020B0604020202020204" pitchFamily="34" charset="0"/>
                          <a:cs typeface="Arial" panose="020B0604020202020204" pitchFamily="34" charset="0"/>
                        </a:rPr>
                        <a:t>16.70</a:t>
                      </a:r>
                    </a:p>
                    <a:p>
                      <a:pPr algn="ctr" fontAlgn="ctr"/>
                      <a:r>
                        <a:rPr lang="en-US" altLang="ko-KR" sz="800" b="0" u="none" strike="noStrike" dirty="0" smtClean="0">
                          <a:effectLst/>
                          <a:latin typeface="Arial" panose="020B0604020202020204" pitchFamily="34" charset="0"/>
                          <a:cs typeface="Arial" panose="020B0604020202020204" pitchFamily="34" charset="0"/>
                        </a:rPr>
                        <a:t>R</a:t>
                      </a:r>
                      <a:r>
                        <a:rPr lang="en-US" altLang="ko-KR" sz="800" b="0" u="none" strike="noStrike" baseline="30000" dirty="0" smtClean="0">
                          <a:effectLst/>
                          <a:latin typeface="Arial" panose="020B0604020202020204" pitchFamily="34" charset="0"/>
                          <a:cs typeface="Arial" panose="020B0604020202020204" pitchFamily="34" charset="0"/>
                        </a:rPr>
                        <a:t>2</a:t>
                      </a:r>
                      <a:r>
                        <a:rPr lang="en-US" sz="800" b="0" u="none" strike="noStrike" dirty="0" smtClean="0">
                          <a:effectLst/>
                          <a:latin typeface="Arial" panose="020B0604020202020204" pitchFamily="34" charset="0"/>
                          <a:cs typeface="Arial" panose="020B0604020202020204" pitchFamily="34" charset="0"/>
                        </a:rPr>
                        <a:t> </a:t>
                      </a:r>
                      <a:r>
                        <a:rPr lang="en-US" sz="800" b="0" u="none" strike="noStrike" dirty="0">
                          <a:effectLst/>
                          <a:latin typeface="Arial" panose="020B0604020202020204" pitchFamily="34" charset="0"/>
                          <a:cs typeface="Arial" panose="020B0604020202020204" pitchFamily="34" charset="0"/>
                        </a:rPr>
                        <a:t>= </a:t>
                      </a:r>
                      <a:r>
                        <a:rPr lang="en-US" sz="800" b="0" u="none" strike="noStrike" dirty="0" smtClean="0">
                          <a:effectLst/>
                          <a:latin typeface="Arial" panose="020B0604020202020204" pitchFamily="34" charset="0"/>
                          <a:cs typeface="Arial" panose="020B0604020202020204" pitchFamily="34" charset="0"/>
                        </a:rPr>
                        <a:t>0.41</a:t>
                      </a: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dirty="0"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r>
              <a:tr h="1077795">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r>
              <a:tr h="1077795">
                <a:tc>
                  <a:txBody>
                    <a:bodyPr/>
                    <a:lstStyle/>
                    <a:p>
                      <a:pPr algn="ctr" fontAlgn="ctr"/>
                      <a:r>
                        <a:rPr lang="en-US" sz="800" b="0" u="none" strike="noStrike" dirty="0"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dirty="0"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20" name="TextBox 19"/>
          <p:cNvSpPr txBox="1"/>
          <p:nvPr/>
        </p:nvSpPr>
        <p:spPr>
          <a:xfrm>
            <a:off x="0" y="421117"/>
            <a:ext cx="6857999" cy="334459"/>
          </a:xfrm>
          <a:prstGeom prst="rect">
            <a:avLst/>
          </a:prstGeom>
          <a:noFill/>
        </p:spPr>
        <p:txBody>
          <a:bodyPr wrap="square" rtlCol="0" anchor="ctr" anchorCtr="0">
            <a:noAutofit/>
          </a:bodyPr>
          <a:lstStyle/>
          <a:p>
            <a:pPr marL="257175" indent="-257175" algn="just"/>
            <a:r>
              <a:rPr lang="en-US" altLang="ko-KR" sz="1600" b="1" dirty="0" smtClean="0">
                <a:solidFill>
                  <a:schemeClr val="tx1">
                    <a:lumMod val="85000"/>
                    <a:lumOff val="15000"/>
                  </a:schemeClr>
                </a:solidFill>
                <a:latin typeface="Arial" pitchFamily="34" charset="0"/>
                <a:cs typeface="Arial" pitchFamily="34" charset="0"/>
              </a:rPr>
              <a:t>  </a:t>
            </a:r>
            <a:r>
              <a:rPr lang="en-US" altLang="ko-KR" b="1" dirty="0" smtClean="0">
                <a:solidFill>
                  <a:schemeClr val="tx1">
                    <a:lumMod val="85000"/>
                    <a:lumOff val="15000"/>
                  </a:schemeClr>
                </a:solidFill>
                <a:latin typeface="Arial" pitchFamily="34" charset="0"/>
                <a:cs typeface="Arial" pitchFamily="34" charset="0"/>
              </a:rPr>
              <a:t>(A) </a:t>
            </a:r>
            <a:r>
              <a:rPr lang="en-US" altLang="ko-KR" sz="1600" b="1" dirty="0" smtClean="0">
                <a:solidFill>
                  <a:schemeClr val="tx1">
                    <a:lumMod val="85000"/>
                    <a:lumOff val="15000"/>
                  </a:schemeClr>
                </a:solidFill>
                <a:latin typeface="Arial" pitchFamily="34" charset="0"/>
                <a:cs typeface="Arial" pitchFamily="34" charset="0"/>
              </a:rPr>
              <a:t>                                       From H1-hesc</a:t>
            </a:r>
            <a:endParaRPr lang="ko-KR" altLang="en-US" sz="1600" b="1" dirty="0">
              <a:solidFill>
                <a:schemeClr val="tx1">
                  <a:lumMod val="85000"/>
                  <a:lumOff val="15000"/>
                </a:schemeClr>
              </a:solidFill>
              <a:latin typeface="Arial" pitchFamily="34" charset="0"/>
              <a:cs typeface="Arial" pitchFamily="34" charset="0"/>
            </a:endParaRPr>
          </a:p>
        </p:txBody>
      </p:sp>
      <p:sp>
        <p:nvSpPr>
          <p:cNvPr id="21" name="직사각형 20"/>
          <p:cNvSpPr/>
          <p:nvPr/>
        </p:nvSpPr>
        <p:spPr>
          <a:xfrm>
            <a:off x="188640" y="8172400"/>
            <a:ext cx="6552728" cy="954107"/>
          </a:xfrm>
          <a:prstGeom prst="rect">
            <a:avLst/>
          </a:prstGeom>
        </p:spPr>
        <p:txBody>
          <a:bodyPr wrap="square">
            <a:spAutoFit/>
          </a:bodyPr>
          <a:lstStyle/>
          <a:p>
            <a:r>
              <a:rPr lang="en-US" sz="1400" b="1" dirty="0">
                <a:latin typeface="Times New Roman" panose="02020603050405020304" pitchFamily="18" charset="0"/>
                <a:ea typeface="맑은 고딕" panose="020B0503020000020004" pitchFamily="50" charset="-127"/>
              </a:rPr>
              <a:t>Figure S6.</a:t>
            </a:r>
            <a:r>
              <a:rPr lang="en-US" sz="1400" dirty="0">
                <a:latin typeface="Times New Roman" panose="02020603050405020304" pitchFamily="18" charset="0"/>
                <a:ea typeface="맑은 고딕" panose="020B0503020000020004" pitchFamily="50" charset="-127"/>
              </a:rPr>
              <a:t> Relationship between the proportions of regulatory signals in introns of each ordinal position and the numbers of exons. Please refer to the legends of Figure S5. Comparison between the proportions of active chromatin marks and the numbers of exons within genes in (A) H1-hESC cell </a:t>
            </a:r>
            <a:r>
              <a:rPr lang="en-US" sz="1400" dirty="0" smtClean="0">
                <a:latin typeface="Times New Roman" panose="02020603050405020304" pitchFamily="18" charset="0"/>
                <a:ea typeface="맑은 고딕" panose="020B0503020000020004" pitchFamily="50" charset="-127"/>
              </a:rPr>
              <a:t>line</a:t>
            </a:r>
            <a:r>
              <a:rPr lang="en-US" sz="1400" dirty="0">
                <a:latin typeface="Times New Roman" panose="02020603050405020304" pitchFamily="18" charset="0"/>
                <a:ea typeface="맑은 고딕" panose="020B0503020000020004" pitchFamily="50" charset="-127"/>
              </a:rPr>
              <a:t>.</a:t>
            </a:r>
            <a:endParaRPr lang="en-US" sz="1400" dirty="0"/>
          </a:p>
        </p:txBody>
      </p:sp>
    </p:spTree>
    <p:extLst>
      <p:ext uri="{BB962C8B-B14F-4D97-AF65-F5344CB8AC3E}">
        <p14:creationId xmlns:p14="http://schemas.microsoft.com/office/powerpoint/2010/main" val="5504605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2"/>
          <a:stretch>
            <a:fillRect/>
          </a:stretch>
        </p:blipFill>
        <p:spPr>
          <a:xfrm>
            <a:off x="994680" y="1078812"/>
            <a:ext cx="5323473" cy="6465600"/>
          </a:xfrm>
          <a:prstGeom prst="rect">
            <a:avLst/>
          </a:prstGeom>
        </p:spPr>
      </p:pic>
      <p:sp>
        <p:nvSpPr>
          <p:cNvPr id="27" name="TextBox 26"/>
          <p:cNvSpPr txBox="1"/>
          <p:nvPr/>
        </p:nvSpPr>
        <p:spPr>
          <a:xfrm>
            <a:off x="0" y="-4260"/>
            <a:ext cx="6858000" cy="204501"/>
          </a:xfrm>
          <a:prstGeom prst="rect">
            <a:avLst/>
          </a:prstGeom>
          <a:solidFill>
            <a:schemeClr val="accent1">
              <a:lumMod val="60000"/>
              <a:lumOff val="40000"/>
            </a:schemeClr>
          </a:solidFill>
        </p:spPr>
        <p:txBody>
          <a:bodyPr wrap="none" rtlCol="0" anchor="ctr" anchorCtr="0">
            <a:noAutofit/>
          </a:bodyPr>
          <a:lstStyle/>
          <a:p>
            <a:pPr marL="257175" indent="-257175"/>
            <a:r>
              <a:rPr lang="en-US" altLang="ko-KR" sz="1400" b="1" dirty="0">
                <a:solidFill>
                  <a:schemeClr val="tx1">
                    <a:lumMod val="85000"/>
                    <a:lumOff val="15000"/>
                  </a:schemeClr>
                </a:solidFill>
                <a:latin typeface="Arial" pitchFamily="34" charset="0"/>
                <a:cs typeface="Arial" pitchFamily="34" charset="0"/>
              </a:rPr>
              <a:t>Supplementary Figure </a:t>
            </a:r>
            <a:r>
              <a:rPr lang="en-US" altLang="ko-KR" sz="1400" b="1" dirty="0" smtClean="0">
                <a:solidFill>
                  <a:schemeClr val="tx1">
                    <a:lumMod val="85000"/>
                    <a:lumOff val="15000"/>
                  </a:schemeClr>
                </a:solidFill>
                <a:latin typeface="Arial" pitchFamily="34" charset="0"/>
                <a:cs typeface="Arial" pitchFamily="34" charset="0"/>
              </a:rPr>
              <a:t>6</a:t>
            </a:r>
            <a:endParaRPr lang="ko-KR" altLang="en-US" sz="1400" b="1" dirty="0">
              <a:solidFill>
                <a:schemeClr val="tx1">
                  <a:lumMod val="85000"/>
                  <a:lumOff val="15000"/>
                </a:schemeClr>
              </a:solidFill>
              <a:latin typeface="Arial" pitchFamily="34" charset="0"/>
              <a:cs typeface="Arial" pitchFamily="34" charset="0"/>
            </a:endParaRPr>
          </a:p>
        </p:txBody>
      </p:sp>
      <p:graphicFrame>
        <p:nvGraphicFramePr>
          <p:cNvPr id="28" name="표 27"/>
          <p:cNvGraphicFramePr>
            <a:graphicFrameLocks noGrp="1"/>
          </p:cNvGraphicFramePr>
          <p:nvPr>
            <p:extLst>
              <p:ext uri="{D42A27DB-BD31-4B8C-83A1-F6EECF244321}">
                <p14:modId xmlns:p14="http://schemas.microsoft.com/office/powerpoint/2010/main" val="2982634480"/>
              </p:ext>
            </p:extLst>
          </p:nvPr>
        </p:nvGraphicFramePr>
        <p:xfrm>
          <a:off x="260648" y="3067744"/>
          <a:ext cx="241776" cy="2804978"/>
        </p:xfrm>
        <a:graphic>
          <a:graphicData uri="http://schemas.openxmlformats.org/drawingml/2006/table">
            <a:tbl>
              <a:tblPr firstRow="1" bandRow="1">
                <a:tableStyleId>{2D5ABB26-0587-4C30-8999-92F81FD0307C}</a:tableStyleId>
              </a:tblPr>
              <a:tblGrid>
                <a:gridCol w="241776"/>
              </a:tblGrid>
              <a:tr h="2804978">
                <a:tc>
                  <a:txBody>
                    <a:bodyPr/>
                    <a:lstStyle/>
                    <a:p>
                      <a:pPr algn="ctr" latinLnBrk="1"/>
                      <a:r>
                        <a:rPr lang="en-US" altLang="ko-KR" sz="1000" b="1" dirty="0" smtClean="0">
                          <a:latin typeface="Arial" pitchFamily="34" charset="0"/>
                          <a:cs typeface="Arial" pitchFamily="34" charset="0"/>
                        </a:rPr>
                        <a:t>%</a:t>
                      </a:r>
                      <a:r>
                        <a:rPr lang="en-US" altLang="ko-KR" sz="1000" b="1" baseline="0" dirty="0" smtClean="0">
                          <a:latin typeface="Arial" pitchFamily="34" charset="0"/>
                          <a:cs typeface="Arial" pitchFamily="34" charset="0"/>
                        </a:rPr>
                        <a:t> Signals in introns of each ordinal position</a:t>
                      </a:r>
                      <a:endParaRPr lang="ko-KR" altLang="en-US" sz="1000" b="1" dirty="0">
                        <a:latin typeface="Arial" pitchFamily="34" charset="0"/>
                        <a:cs typeface="Arial" pitchFamily="34" charset="0"/>
                      </a:endParaRPr>
                    </a:p>
                  </a:txBody>
                  <a:tcPr marL="64762" marR="64762" marT="32381" marB="32381" vert="vert27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r>
            </a:tbl>
          </a:graphicData>
        </a:graphic>
      </p:graphicFrame>
      <p:graphicFrame>
        <p:nvGraphicFramePr>
          <p:cNvPr id="29" name="표 28"/>
          <p:cNvGraphicFramePr>
            <a:graphicFrameLocks noGrp="1"/>
          </p:cNvGraphicFramePr>
          <p:nvPr>
            <p:extLst>
              <p:ext uri="{D42A27DB-BD31-4B8C-83A1-F6EECF244321}">
                <p14:modId xmlns:p14="http://schemas.microsoft.com/office/powerpoint/2010/main" val="1875017031"/>
              </p:ext>
            </p:extLst>
          </p:nvPr>
        </p:nvGraphicFramePr>
        <p:xfrm>
          <a:off x="959802" y="827584"/>
          <a:ext cx="5278400" cy="232853"/>
        </p:xfrm>
        <a:graphic>
          <a:graphicData uri="http://schemas.openxmlformats.org/drawingml/2006/table">
            <a:tbl>
              <a:tblPr>
                <a:tableStyleId>{2D5ABB26-0587-4C30-8999-92F81FD0307C}</a:tableStyleId>
              </a:tblPr>
              <a:tblGrid>
                <a:gridCol w="1055680"/>
                <a:gridCol w="1055680"/>
                <a:gridCol w="1055680"/>
                <a:gridCol w="1055680"/>
                <a:gridCol w="1055680"/>
              </a:tblGrid>
              <a:tr h="232853">
                <a:tc>
                  <a:txBody>
                    <a:bodyPr/>
                    <a:lstStyle/>
                    <a:p>
                      <a:pPr algn="ctr" fontAlgn="ctr"/>
                      <a:r>
                        <a:rPr lang="en-US" sz="900" b="1" u="none" strike="noStrike" dirty="0">
                          <a:effectLst/>
                          <a:latin typeface="Arial" panose="020B0604020202020204" pitchFamily="34" charset="0"/>
                          <a:cs typeface="Arial" panose="020B0604020202020204" pitchFamily="34" charset="0"/>
                        </a:rPr>
                        <a:t>1</a:t>
                      </a:r>
                      <a:r>
                        <a:rPr lang="en-US" sz="900" b="1" u="none" strike="noStrike" baseline="30000" dirty="0">
                          <a:effectLst/>
                          <a:latin typeface="Arial" panose="020B0604020202020204" pitchFamily="34" charset="0"/>
                          <a:cs typeface="Arial" panose="020B0604020202020204" pitchFamily="34" charset="0"/>
                        </a:rPr>
                        <a:t>st</a:t>
                      </a:r>
                      <a:r>
                        <a:rPr lang="en-US" sz="900" b="1" u="none" strike="noStrike" dirty="0">
                          <a:effectLst/>
                          <a:latin typeface="Arial" panose="020B0604020202020204" pitchFamily="34" charset="0"/>
                          <a:cs typeface="Arial" panose="020B0604020202020204" pitchFamily="34" charset="0"/>
                        </a:rPr>
                        <a:t> </a:t>
                      </a:r>
                      <a:r>
                        <a:rPr lang="en-US" sz="900" b="1" u="none" strike="noStrike" dirty="0" smtClean="0">
                          <a:effectLst/>
                          <a:latin typeface="Arial" panose="020B0604020202020204" pitchFamily="34" charset="0"/>
                          <a:cs typeface="Arial" panose="020B0604020202020204" pitchFamily="34" charset="0"/>
                        </a:rPr>
                        <a:t>intron</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tc>
                <a:tc>
                  <a:txBody>
                    <a:bodyPr/>
                    <a:lstStyle/>
                    <a:p>
                      <a:pPr algn="ctr" fontAlgn="ctr"/>
                      <a:r>
                        <a:rPr lang="en-US" sz="900" b="1" u="none" strike="noStrike" dirty="0">
                          <a:effectLst/>
                          <a:latin typeface="Arial" panose="020B0604020202020204" pitchFamily="34" charset="0"/>
                          <a:cs typeface="Arial" panose="020B0604020202020204" pitchFamily="34" charset="0"/>
                        </a:rPr>
                        <a:t>2</a:t>
                      </a:r>
                      <a:r>
                        <a:rPr lang="en-US" sz="900" b="1" u="none" strike="noStrike" baseline="30000" dirty="0">
                          <a:effectLst/>
                          <a:latin typeface="Arial" panose="020B0604020202020204" pitchFamily="34" charset="0"/>
                          <a:cs typeface="Arial" panose="020B0604020202020204" pitchFamily="34" charset="0"/>
                        </a:rPr>
                        <a:t>nd</a:t>
                      </a:r>
                      <a:r>
                        <a:rPr lang="en-US" sz="900" b="1" u="none" strike="noStrike" dirty="0">
                          <a:effectLst/>
                          <a:latin typeface="Arial" panose="020B0604020202020204" pitchFamily="34" charset="0"/>
                          <a:cs typeface="Arial" panose="020B0604020202020204" pitchFamily="34" charset="0"/>
                        </a:rPr>
                        <a:t> </a:t>
                      </a:r>
                      <a:r>
                        <a:rPr lang="en-US" sz="900" b="1" u="none" strike="noStrike" dirty="0" smtClean="0">
                          <a:effectLst/>
                          <a:latin typeface="Arial" panose="020B0604020202020204" pitchFamily="34" charset="0"/>
                          <a:cs typeface="Arial" panose="020B0604020202020204" pitchFamily="34" charset="0"/>
                        </a:rPr>
                        <a:t>intron</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tc>
                <a:tc>
                  <a:txBody>
                    <a:bodyPr/>
                    <a:lstStyle/>
                    <a:p>
                      <a:pPr algn="ctr" fontAlgn="ctr"/>
                      <a:r>
                        <a:rPr lang="en-US" sz="900" b="1" u="none" strike="noStrike" dirty="0">
                          <a:effectLst/>
                          <a:latin typeface="Arial" panose="020B0604020202020204" pitchFamily="34" charset="0"/>
                          <a:cs typeface="Arial" panose="020B0604020202020204" pitchFamily="34" charset="0"/>
                        </a:rPr>
                        <a:t>3</a:t>
                      </a:r>
                      <a:r>
                        <a:rPr lang="en-US" sz="900" b="1" u="none" strike="noStrike" baseline="30000" dirty="0">
                          <a:effectLst/>
                          <a:latin typeface="Arial" panose="020B0604020202020204" pitchFamily="34" charset="0"/>
                          <a:cs typeface="Arial" panose="020B0604020202020204" pitchFamily="34" charset="0"/>
                        </a:rPr>
                        <a:t>rd</a:t>
                      </a:r>
                      <a:r>
                        <a:rPr lang="en-US" sz="900" b="1" u="none" strike="noStrike" dirty="0">
                          <a:effectLst/>
                          <a:latin typeface="Arial" panose="020B0604020202020204" pitchFamily="34" charset="0"/>
                          <a:cs typeface="Arial" panose="020B0604020202020204" pitchFamily="34" charset="0"/>
                        </a:rPr>
                        <a:t> </a:t>
                      </a:r>
                      <a:r>
                        <a:rPr lang="en-US" sz="900" b="1" u="none" strike="noStrike" dirty="0" smtClean="0">
                          <a:effectLst/>
                          <a:latin typeface="Arial" panose="020B0604020202020204" pitchFamily="34" charset="0"/>
                          <a:cs typeface="Arial" panose="020B0604020202020204" pitchFamily="34" charset="0"/>
                        </a:rPr>
                        <a:t>intron</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tc>
                <a:tc>
                  <a:txBody>
                    <a:bodyPr/>
                    <a:lstStyle/>
                    <a:p>
                      <a:pPr algn="ctr" fontAlgn="ctr"/>
                      <a:r>
                        <a:rPr lang="en-US" sz="900" b="1" u="none" strike="noStrike" dirty="0" smtClean="0">
                          <a:effectLst/>
                          <a:latin typeface="Arial" panose="020B0604020202020204" pitchFamily="34" charset="0"/>
                          <a:cs typeface="Arial" panose="020B0604020202020204" pitchFamily="34" charset="0"/>
                        </a:rPr>
                        <a:t>4</a:t>
                      </a:r>
                      <a:r>
                        <a:rPr lang="en-US" sz="900" b="1" u="none" strike="noStrike" baseline="30000" dirty="0" smtClean="0">
                          <a:effectLst/>
                          <a:latin typeface="Arial" panose="020B0604020202020204" pitchFamily="34" charset="0"/>
                          <a:cs typeface="Arial" panose="020B0604020202020204" pitchFamily="34" charset="0"/>
                        </a:rPr>
                        <a:t>th </a:t>
                      </a:r>
                      <a:r>
                        <a:rPr lang="en-US" sz="900" b="1" u="none" strike="noStrike" baseline="0" dirty="0" smtClean="0">
                          <a:effectLst/>
                          <a:latin typeface="Arial" panose="020B0604020202020204" pitchFamily="34" charset="0"/>
                          <a:cs typeface="Arial" panose="020B0604020202020204" pitchFamily="34" charset="0"/>
                        </a:rPr>
                        <a:t>intron</a:t>
                      </a:r>
                      <a:endParaRPr lang="en-US" sz="900" b="1" i="0" u="none" strike="noStrike" baseline="0"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tc>
                <a:tc>
                  <a:txBody>
                    <a:bodyPr/>
                    <a:lstStyle/>
                    <a:p>
                      <a:pPr algn="ctr" fontAlgn="ctr"/>
                      <a:r>
                        <a:rPr lang="en-US" sz="900" b="1" u="none" strike="noStrike" dirty="0" smtClean="0">
                          <a:effectLst/>
                          <a:latin typeface="Arial" panose="020B0604020202020204" pitchFamily="34" charset="0"/>
                          <a:cs typeface="Arial" panose="020B0604020202020204" pitchFamily="34" charset="0"/>
                        </a:rPr>
                        <a:t>5</a:t>
                      </a:r>
                      <a:r>
                        <a:rPr lang="en-US" sz="900" b="1" u="none" strike="noStrike" baseline="30000" dirty="0" smtClean="0">
                          <a:effectLst/>
                          <a:latin typeface="Arial" panose="020B0604020202020204" pitchFamily="34" charset="0"/>
                          <a:cs typeface="Arial" panose="020B0604020202020204" pitchFamily="34" charset="0"/>
                        </a:rPr>
                        <a:t>th </a:t>
                      </a:r>
                      <a:r>
                        <a:rPr lang="en-US" sz="900" b="1" u="none" strike="noStrike" baseline="0" dirty="0" smtClean="0">
                          <a:effectLst/>
                          <a:latin typeface="Arial" panose="020B0604020202020204" pitchFamily="34" charset="0"/>
                          <a:cs typeface="Arial" panose="020B0604020202020204" pitchFamily="34" charset="0"/>
                        </a:rPr>
                        <a:t>intron</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tc>
              </a:tr>
            </a:tbl>
          </a:graphicData>
        </a:graphic>
      </p:graphicFrame>
      <p:graphicFrame>
        <p:nvGraphicFramePr>
          <p:cNvPr id="33" name="표 32"/>
          <p:cNvGraphicFramePr>
            <a:graphicFrameLocks noGrp="1"/>
          </p:cNvGraphicFramePr>
          <p:nvPr>
            <p:extLst>
              <p:ext uri="{D42A27DB-BD31-4B8C-83A1-F6EECF244321}">
                <p14:modId xmlns:p14="http://schemas.microsoft.com/office/powerpoint/2010/main" val="962893317"/>
              </p:ext>
            </p:extLst>
          </p:nvPr>
        </p:nvGraphicFramePr>
        <p:xfrm>
          <a:off x="547030" y="1115616"/>
          <a:ext cx="254998" cy="6423228"/>
        </p:xfrm>
        <a:graphic>
          <a:graphicData uri="http://schemas.openxmlformats.org/drawingml/2006/table">
            <a:tbl>
              <a:tblPr>
                <a:tableStyleId>{2D5ABB26-0587-4C30-8999-92F81FD0307C}</a:tableStyleId>
              </a:tblPr>
              <a:tblGrid>
                <a:gridCol w="254998"/>
              </a:tblGrid>
              <a:tr h="1070538">
                <a:tc>
                  <a:txBody>
                    <a:bodyPr/>
                    <a:lstStyle/>
                    <a:p>
                      <a:pPr algn="ctr" fontAlgn="ctr"/>
                      <a:r>
                        <a:rPr lang="en-US" sz="900" b="1" u="none" strike="noStrike" dirty="0" smtClean="0">
                          <a:effectLst/>
                          <a:latin typeface="Arial" panose="020B0604020202020204" pitchFamily="34" charset="0"/>
                          <a:cs typeface="Arial" panose="020B0604020202020204" pitchFamily="34" charset="0"/>
                        </a:rPr>
                        <a:t>DHS</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746" marR="6746" marT="6746" marB="0" vert="vert270" anchor="ctr"/>
                </a:tc>
              </a:tr>
              <a:tr h="1070538">
                <a:tc>
                  <a:txBody>
                    <a:bodyPr/>
                    <a:lstStyle/>
                    <a:p>
                      <a:pPr marL="0" marR="0" indent="0" algn="ctr" defTabSz="914400" rtl="0" eaLnBrk="1" fontAlgn="ctr" latinLnBrk="1" hangingPunct="1">
                        <a:lnSpc>
                          <a:spcPct val="100000"/>
                        </a:lnSpc>
                        <a:spcBef>
                          <a:spcPts val="0"/>
                        </a:spcBef>
                        <a:spcAft>
                          <a:spcPts val="0"/>
                        </a:spcAft>
                        <a:buClrTx/>
                        <a:buSzTx/>
                        <a:buFontTx/>
                        <a:buNone/>
                        <a:tabLst/>
                        <a:defRPr/>
                      </a:pPr>
                      <a:r>
                        <a:rPr lang="en-US" altLang="ko-KR" sz="900" b="1" u="none" strike="noStrike" smtClean="0">
                          <a:effectLst/>
                          <a:latin typeface="Arial" panose="020B0604020202020204" pitchFamily="34" charset="0"/>
                          <a:cs typeface="Arial" panose="020B0604020202020204" pitchFamily="34" charset="0"/>
                        </a:rPr>
                        <a:t>TFBS</a:t>
                      </a:r>
                      <a:endParaRPr lang="en-US" altLang="ko-KR" sz="900" b="1" i="0" u="none" strike="noStrike" dirty="0" smtClean="0">
                        <a:solidFill>
                          <a:srgbClr val="000000"/>
                        </a:solidFill>
                        <a:effectLst/>
                        <a:latin typeface="Arial" panose="020B0604020202020204" pitchFamily="34" charset="0"/>
                        <a:ea typeface="+mn-ea"/>
                        <a:cs typeface="Arial" panose="020B0604020202020204" pitchFamily="34" charset="0"/>
                      </a:endParaRPr>
                    </a:p>
                  </a:txBody>
                  <a:tcPr marL="6746" marR="6746" marT="6746" marB="0" vert="vert270" anchor="ctr"/>
                </a:tc>
              </a:tr>
              <a:tr h="1070538">
                <a:tc>
                  <a:txBody>
                    <a:bodyPr/>
                    <a:lstStyle/>
                    <a:p>
                      <a:pPr algn="ctr" fontAlgn="ctr"/>
                      <a:r>
                        <a:rPr lang="en-US" sz="900" b="1"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H3K4me1</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746" marR="6746" marT="6746" marB="0" vert="vert270" anchor="ctr"/>
                </a:tc>
              </a:tr>
              <a:tr h="1070538">
                <a:tc>
                  <a:txBody>
                    <a:bodyPr/>
                    <a:lstStyle/>
                    <a:p>
                      <a:pPr algn="ctr" fontAlgn="ctr"/>
                      <a:r>
                        <a:rPr lang="en-US" sz="900" b="1"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H3K4me3</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746" marR="6746" marT="6746" marB="0" vert="vert270" anchor="ctr"/>
                </a:tc>
              </a:tr>
              <a:tr h="1070538">
                <a:tc>
                  <a:txBody>
                    <a:bodyPr/>
                    <a:lstStyle/>
                    <a:p>
                      <a:pPr algn="ctr" fontAlgn="ctr"/>
                      <a:r>
                        <a:rPr lang="en-US" sz="900" b="1"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CTCF</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746" marR="6746" marT="6746" marB="0" vert="vert270" anchor="ctr"/>
                </a:tc>
              </a:tr>
              <a:tr h="1070538">
                <a:tc>
                  <a:txBody>
                    <a:bodyPr/>
                    <a:lstStyle/>
                    <a:p>
                      <a:pPr algn="ctr" fontAlgn="ctr"/>
                      <a:r>
                        <a:rPr lang="en-US" sz="900" b="1"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H3K9me3</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746" marR="6746" marT="6746" marB="0" vert="vert270" anchor="ctr"/>
                </a:tc>
              </a:tr>
            </a:tbl>
          </a:graphicData>
        </a:graphic>
      </p:graphicFrame>
      <p:sp>
        <p:nvSpPr>
          <p:cNvPr id="35" name="TextBox 34"/>
          <p:cNvSpPr txBox="1"/>
          <p:nvPr/>
        </p:nvSpPr>
        <p:spPr>
          <a:xfrm>
            <a:off x="1068612" y="7996588"/>
            <a:ext cx="4997960" cy="101999"/>
          </a:xfrm>
          <a:prstGeom prst="rect">
            <a:avLst/>
          </a:prstGeom>
          <a:noFill/>
        </p:spPr>
        <p:txBody>
          <a:bodyPr wrap="square" rtlCol="0" anchor="ctr" anchorCtr="0">
            <a:noAutofit/>
          </a:bodyPr>
          <a:lstStyle/>
          <a:p>
            <a:pPr marL="242842" indent="-242842" algn="ctr"/>
            <a:r>
              <a:rPr lang="en-US" altLang="ko-KR" sz="1000" b="1" dirty="0">
                <a:solidFill>
                  <a:schemeClr val="tx1">
                    <a:lumMod val="85000"/>
                    <a:lumOff val="15000"/>
                  </a:schemeClr>
                </a:solidFill>
                <a:latin typeface="Arial" pitchFamily="34" charset="0"/>
                <a:cs typeface="Arial" pitchFamily="34" charset="0"/>
              </a:rPr>
              <a:t>Groups of genes containing different numbers of exons</a:t>
            </a:r>
            <a:endParaRPr lang="ko-KR" altLang="en-US" sz="1000" b="1" dirty="0">
              <a:solidFill>
                <a:schemeClr val="tx1">
                  <a:lumMod val="85000"/>
                  <a:lumOff val="15000"/>
                </a:schemeClr>
              </a:solidFill>
              <a:latin typeface="Arial" pitchFamily="34" charset="0"/>
              <a:cs typeface="Arial" pitchFamily="34" charset="0"/>
            </a:endParaRPr>
          </a:p>
        </p:txBody>
      </p:sp>
      <p:graphicFrame>
        <p:nvGraphicFramePr>
          <p:cNvPr id="38" name="표 37"/>
          <p:cNvGraphicFramePr>
            <a:graphicFrameLocks noGrp="1"/>
          </p:cNvGraphicFramePr>
          <p:nvPr>
            <p:extLst>
              <p:ext uri="{D42A27DB-BD31-4B8C-83A1-F6EECF244321}">
                <p14:modId xmlns:p14="http://schemas.microsoft.com/office/powerpoint/2010/main" val="688705790"/>
              </p:ext>
            </p:extLst>
          </p:nvPr>
        </p:nvGraphicFramePr>
        <p:xfrm>
          <a:off x="1031247" y="7660228"/>
          <a:ext cx="936104" cy="148800"/>
        </p:xfrm>
        <a:graphic>
          <a:graphicData uri="http://schemas.openxmlformats.org/drawingml/2006/table">
            <a:tbl>
              <a:tblPr firstRow="1" bandRow="1">
                <a:tableStyleId>{2D5ABB26-0587-4C30-8999-92F81FD0307C}</a:tableStyleId>
              </a:tblPr>
              <a:tblGrid>
                <a:gridCol w="468052"/>
                <a:gridCol w="468052"/>
              </a:tblGrid>
              <a:tr h="148800">
                <a:tc>
                  <a:txBody>
                    <a:bodyPr/>
                    <a:lstStyle/>
                    <a:p>
                      <a:pPr algn="ctr" latinLnBrk="1"/>
                      <a:r>
                        <a:rPr lang="en-US" altLang="ko-KR" sz="800" b="0" dirty="0" smtClean="0">
                          <a:latin typeface="Arial" panose="020B0604020202020204" pitchFamily="34" charset="0"/>
                          <a:cs typeface="Arial" panose="020B0604020202020204" pitchFamily="34" charset="0"/>
                        </a:rPr>
                        <a:t>G5</a:t>
                      </a:r>
                      <a:endParaRPr lang="ko-KR" altLang="en-US" sz="800" b="0" dirty="0">
                        <a:latin typeface="Arial" panose="020B0604020202020204" pitchFamily="34" charset="0"/>
                        <a:cs typeface="Arial" panose="020B0604020202020204" pitchFamily="34" charset="0"/>
                      </a:endParaRPr>
                    </a:p>
                  </a:txBody>
                  <a:tcPr marL="0" marR="0" marT="0" marB="0"/>
                </a:tc>
                <a:tc>
                  <a:txBody>
                    <a:bodyPr/>
                    <a:lstStyle/>
                    <a:p>
                      <a:pPr algn="ctr" latinLnBrk="1"/>
                      <a:r>
                        <a:rPr lang="en-US" altLang="ko-KR" sz="800" b="0" dirty="0" smtClean="0">
                          <a:latin typeface="Arial" panose="020B0604020202020204" pitchFamily="34" charset="0"/>
                          <a:cs typeface="Arial" panose="020B0604020202020204" pitchFamily="34" charset="0"/>
                        </a:rPr>
                        <a:t>G15</a:t>
                      </a:r>
                      <a:endParaRPr lang="ko-KR" altLang="en-US" sz="800" b="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44" name="표 43"/>
          <p:cNvGraphicFramePr>
            <a:graphicFrameLocks noGrp="1"/>
          </p:cNvGraphicFramePr>
          <p:nvPr>
            <p:extLst>
              <p:ext uri="{D42A27DB-BD31-4B8C-83A1-F6EECF244321}">
                <p14:modId xmlns:p14="http://schemas.microsoft.com/office/powerpoint/2010/main" val="1683605020"/>
              </p:ext>
            </p:extLst>
          </p:nvPr>
        </p:nvGraphicFramePr>
        <p:xfrm>
          <a:off x="774587" y="1096564"/>
          <a:ext cx="188579" cy="1376190"/>
        </p:xfrm>
        <a:graphic>
          <a:graphicData uri="http://schemas.openxmlformats.org/drawingml/2006/table">
            <a:tbl>
              <a:tblPr firstRow="1" bandRow="1">
                <a:tableStyleId>{2D5ABB26-0587-4C30-8999-92F81FD0307C}</a:tableStyleId>
              </a:tblPr>
              <a:tblGrid>
                <a:gridCol w="188579"/>
              </a:tblGrid>
              <a:tr h="458730">
                <a:tc>
                  <a:txBody>
                    <a:bodyPr/>
                    <a:lstStyle/>
                    <a:p>
                      <a:pPr algn="r" latinLnBrk="1"/>
                      <a:r>
                        <a:rPr lang="en-US" altLang="ko-KR" sz="800" dirty="0" smtClean="0">
                          <a:latin typeface="Arial" panose="020B0604020202020204" pitchFamily="34" charset="0"/>
                          <a:cs typeface="Arial" panose="020B0604020202020204" pitchFamily="34" charset="0"/>
                        </a:rPr>
                        <a:t>8</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4</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45" name="표 44"/>
          <p:cNvGraphicFramePr>
            <a:graphicFrameLocks noGrp="1"/>
          </p:cNvGraphicFramePr>
          <p:nvPr>
            <p:extLst>
              <p:ext uri="{D42A27DB-BD31-4B8C-83A1-F6EECF244321}">
                <p14:modId xmlns:p14="http://schemas.microsoft.com/office/powerpoint/2010/main" val="2211366447"/>
              </p:ext>
            </p:extLst>
          </p:nvPr>
        </p:nvGraphicFramePr>
        <p:xfrm>
          <a:off x="2088646" y="7658818"/>
          <a:ext cx="936104" cy="148800"/>
        </p:xfrm>
        <a:graphic>
          <a:graphicData uri="http://schemas.openxmlformats.org/drawingml/2006/table">
            <a:tbl>
              <a:tblPr firstRow="1" bandRow="1">
                <a:tableStyleId>{2D5ABB26-0587-4C30-8999-92F81FD0307C}</a:tableStyleId>
              </a:tblPr>
              <a:tblGrid>
                <a:gridCol w="468052"/>
                <a:gridCol w="468052"/>
              </a:tblGrid>
              <a:tr h="148800">
                <a:tc>
                  <a:txBody>
                    <a:bodyPr/>
                    <a:lstStyle/>
                    <a:p>
                      <a:pPr algn="ctr" latinLnBrk="1"/>
                      <a:r>
                        <a:rPr lang="en-US" altLang="ko-KR" sz="800" b="0" dirty="0" smtClean="0">
                          <a:latin typeface="Arial" panose="020B0604020202020204" pitchFamily="34" charset="0"/>
                          <a:cs typeface="Arial" panose="020B0604020202020204" pitchFamily="34" charset="0"/>
                        </a:rPr>
                        <a:t>G5</a:t>
                      </a:r>
                      <a:endParaRPr lang="ko-KR" altLang="en-US" sz="800" b="0" dirty="0">
                        <a:latin typeface="Arial" panose="020B0604020202020204" pitchFamily="34" charset="0"/>
                        <a:cs typeface="Arial" panose="020B0604020202020204" pitchFamily="34" charset="0"/>
                      </a:endParaRPr>
                    </a:p>
                  </a:txBody>
                  <a:tcPr marL="0" marR="0" marT="0" marB="0"/>
                </a:tc>
                <a:tc>
                  <a:txBody>
                    <a:bodyPr/>
                    <a:lstStyle/>
                    <a:p>
                      <a:pPr algn="ctr" latinLnBrk="1"/>
                      <a:r>
                        <a:rPr lang="en-US" altLang="ko-KR" sz="800" b="0" dirty="0" smtClean="0">
                          <a:latin typeface="Arial" panose="020B0604020202020204" pitchFamily="34" charset="0"/>
                          <a:cs typeface="Arial" panose="020B0604020202020204" pitchFamily="34" charset="0"/>
                        </a:rPr>
                        <a:t>G15</a:t>
                      </a:r>
                      <a:endParaRPr lang="ko-KR" altLang="en-US" sz="800" b="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46" name="표 45"/>
          <p:cNvGraphicFramePr>
            <a:graphicFrameLocks noGrp="1"/>
          </p:cNvGraphicFramePr>
          <p:nvPr>
            <p:extLst>
              <p:ext uri="{D42A27DB-BD31-4B8C-83A1-F6EECF244321}">
                <p14:modId xmlns:p14="http://schemas.microsoft.com/office/powerpoint/2010/main" val="1754459110"/>
              </p:ext>
            </p:extLst>
          </p:nvPr>
        </p:nvGraphicFramePr>
        <p:xfrm>
          <a:off x="3152820" y="7660228"/>
          <a:ext cx="936104" cy="148800"/>
        </p:xfrm>
        <a:graphic>
          <a:graphicData uri="http://schemas.openxmlformats.org/drawingml/2006/table">
            <a:tbl>
              <a:tblPr firstRow="1" bandRow="1">
                <a:tableStyleId>{2D5ABB26-0587-4C30-8999-92F81FD0307C}</a:tableStyleId>
              </a:tblPr>
              <a:tblGrid>
                <a:gridCol w="468052"/>
                <a:gridCol w="468052"/>
              </a:tblGrid>
              <a:tr h="148800">
                <a:tc>
                  <a:txBody>
                    <a:bodyPr/>
                    <a:lstStyle/>
                    <a:p>
                      <a:pPr algn="ctr" latinLnBrk="1"/>
                      <a:r>
                        <a:rPr lang="en-US" altLang="ko-KR" sz="800" b="0" dirty="0" smtClean="0">
                          <a:latin typeface="Arial" panose="020B0604020202020204" pitchFamily="34" charset="0"/>
                          <a:cs typeface="Arial" panose="020B0604020202020204" pitchFamily="34" charset="0"/>
                        </a:rPr>
                        <a:t>G5</a:t>
                      </a:r>
                      <a:endParaRPr lang="ko-KR" altLang="en-US" sz="800" b="0" dirty="0">
                        <a:latin typeface="Arial" panose="020B0604020202020204" pitchFamily="34" charset="0"/>
                        <a:cs typeface="Arial" panose="020B0604020202020204" pitchFamily="34" charset="0"/>
                      </a:endParaRPr>
                    </a:p>
                  </a:txBody>
                  <a:tcPr marL="0" marR="0" marT="0" marB="0"/>
                </a:tc>
                <a:tc>
                  <a:txBody>
                    <a:bodyPr/>
                    <a:lstStyle/>
                    <a:p>
                      <a:pPr algn="ctr" latinLnBrk="1"/>
                      <a:r>
                        <a:rPr lang="en-US" altLang="ko-KR" sz="800" b="0" dirty="0" smtClean="0">
                          <a:latin typeface="Arial" panose="020B0604020202020204" pitchFamily="34" charset="0"/>
                          <a:cs typeface="Arial" panose="020B0604020202020204" pitchFamily="34" charset="0"/>
                        </a:rPr>
                        <a:t>G15</a:t>
                      </a:r>
                      <a:endParaRPr lang="ko-KR" altLang="en-US" sz="800" b="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47" name="표 46"/>
          <p:cNvGraphicFramePr>
            <a:graphicFrameLocks noGrp="1"/>
          </p:cNvGraphicFramePr>
          <p:nvPr>
            <p:extLst>
              <p:ext uri="{D42A27DB-BD31-4B8C-83A1-F6EECF244321}">
                <p14:modId xmlns:p14="http://schemas.microsoft.com/office/powerpoint/2010/main" val="1141862622"/>
              </p:ext>
            </p:extLst>
          </p:nvPr>
        </p:nvGraphicFramePr>
        <p:xfrm>
          <a:off x="4210219" y="7658818"/>
          <a:ext cx="936104" cy="148800"/>
        </p:xfrm>
        <a:graphic>
          <a:graphicData uri="http://schemas.openxmlformats.org/drawingml/2006/table">
            <a:tbl>
              <a:tblPr firstRow="1" bandRow="1">
                <a:tableStyleId>{2D5ABB26-0587-4C30-8999-92F81FD0307C}</a:tableStyleId>
              </a:tblPr>
              <a:tblGrid>
                <a:gridCol w="468052"/>
                <a:gridCol w="468052"/>
              </a:tblGrid>
              <a:tr h="148800">
                <a:tc>
                  <a:txBody>
                    <a:bodyPr/>
                    <a:lstStyle/>
                    <a:p>
                      <a:pPr algn="ctr" latinLnBrk="1"/>
                      <a:r>
                        <a:rPr lang="en-US" altLang="ko-KR" sz="800" b="0" dirty="0" smtClean="0">
                          <a:latin typeface="Arial" panose="020B0604020202020204" pitchFamily="34" charset="0"/>
                          <a:cs typeface="Arial" panose="020B0604020202020204" pitchFamily="34" charset="0"/>
                        </a:rPr>
                        <a:t>G5</a:t>
                      </a:r>
                      <a:endParaRPr lang="ko-KR" altLang="en-US" sz="800" b="0" dirty="0">
                        <a:latin typeface="Arial" panose="020B0604020202020204" pitchFamily="34" charset="0"/>
                        <a:cs typeface="Arial" panose="020B0604020202020204" pitchFamily="34" charset="0"/>
                      </a:endParaRPr>
                    </a:p>
                  </a:txBody>
                  <a:tcPr marL="0" marR="0" marT="0" marB="0"/>
                </a:tc>
                <a:tc>
                  <a:txBody>
                    <a:bodyPr/>
                    <a:lstStyle/>
                    <a:p>
                      <a:pPr algn="ctr" latinLnBrk="1"/>
                      <a:r>
                        <a:rPr lang="en-US" altLang="ko-KR" sz="800" b="0" dirty="0" smtClean="0">
                          <a:latin typeface="Arial" panose="020B0604020202020204" pitchFamily="34" charset="0"/>
                          <a:cs typeface="Arial" panose="020B0604020202020204" pitchFamily="34" charset="0"/>
                        </a:rPr>
                        <a:t>G15</a:t>
                      </a:r>
                      <a:endParaRPr lang="ko-KR" altLang="en-US" sz="800" b="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48" name="표 47"/>
          <p:cNvGraphicFramePr>
            <a:graphicFrameLocks noGrp="1"/>
          </p:cNvGraphicFramePr>
          <p:nvPr>
            <p:extLst>
              <p:ext uri="{D42A27DB-BD31-4B8C-83A1-F6EECF244321}">
                <p14:modId xmlns:p14="http://schemas.microsoft.com/office/powerpoint/2010/main" val="1573178378"/>
              </p:ext>
            </p:extLst>
          </p:nvPr>
        </p:nvGraphicFramePr>
        <p:xfrm>
          <a:off x="5276050" y="7658818"/>
          <a:ext cx="936104" cy="148800"/>
        </p:xfrm>
        <a:graphic>
          <a:graphicData uri="http://schemas.openxmlformats.org/drawingml/2006/table">
            <a:tbl>
              <a:tblPr firstRow="1" bandRow="1">
                <a:tableStyleId>{2D5ABB26-0587-4C30-8999-92F81FD0307C}</a:tableStyleId>
              </a:tblPr>
              <a:tblGrid>
                <a:gridCol w="468052"/>
                <a:gridCol w="468052"/>
              </a:tblGrid>
              <a:tr h="148800">
                <a:tc>
                  <a:txBody>
                    <a:bodyPr/>
                    <a:lstStyle/>
                    <a:p>
                      <a:pPr algn="ctr" latinLnBrk="1"/>
                      <a:r>
                        <a:rPr lang="en-US" altLang="ko-KR" sz="800" b="0" dirty="0" smtClean="0">
                          <a:latin typeface="Arial" panose="020B0604020202020204" pitchFamily="34" charset="0"/>
                          <a:cs typeface="Arial" panose="020B0604020202020204" pitchFamily="34" charset="0"/>
                        </a:rPr>
                        <a:t>G5</a:t>
                      </a:r>
                      <a:endParaRPr lang="ko-KR" altLang="en-US" sz="800" b="0" dirty="0">
                        <a:latin typeface="Arial" panose="020B0604020202020204" pitchFamily="34" charset="0"/>
                        <a:cs typeface="Arial" panose="020B0604020202020204" pitchFamily="34" charset="0"/>
                      </a:endParaRPr>
                    </a:p>
                  </a:txBody>
                  <a:tcPr marL="0" marR="0" marT="0" marB="0"/>
                </a:tc>
                <a:tc>
                  <a:txBody>
                    <a:bodyPr/>
                    <a:lstStyle/>
                    <a:p>
                      <a:pPr algn="ctr" latinLnBrk="1"/>
                      <a:r>
                        <a:rPr lang="en-US" altLang="ko-KR" sz="800" b="0" dirty="0" smtClean="0">
                          <a:latin typeface="Arial" panose="020B0604020202020204" pitchFamily="34" charset="0"/>
                          <a:cs typeface="Arial" panose="020B0604020202020204" pitchFamily="34" charset="0"/>
                        </a:rPr>
                        <a:t>G15</a:t>
                      </a:r>
                      <a:endParaRPr lang="ko-KR" altLang="en-US" sz="800" b="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50" name="표 49"/>
          <p:cNvGraphicFramePr>
            <a:graphicFrameLocks noGrp="1"/>
          </p:cNvGraphicFramePr>
          <p:nvPr>
            <p:extLst>
              <p:ext uri="{D42A27DB-BD31-4B8C-83A1-F6EECF244321}">
                <p14:modId xmlns:p14="http://schemas.microsoft.com/office/powerpoint/2010/main" val="3007591693"/>
              </p:ext>
            </p:extLst>
          </p:nvPr>
        </p:nvGraphicFramePr>
        <p:xfrm>
          <a:off x="773841" y="2162074"/>
          <a:ext cx="188579" cy="1376190"/>
        </p:xfrm>
        <a:graphic>
          <a:graphicData uri="http://schemas.openxmlformats.org/drawingml/2006/table">
            <a:tbl>
              <a:tblPr firstRow="1" bandRow="1">
                <a:tableStyleId>{2D5ABB26-0587-4C30-8999-92F81FD0307C}</a:tableStyleId>
              </a:tblPr>
              <a:tblGrid>
                <a:gridCol w="188579"/>
              </a:tblGrid>
              <a:tr h="458730">
                <a:tc>
                  <a:txBody>
                    <a:bodyPr/>
                    <a:lstStyle/>
                    <a:p>
                      <a:pPr algn="r" latinLnBrk="1"/>
                      <a:r>
                        <a:rPr lang="en-US" altLang="ko-KR" sz="800" dirty="0" smtClean="0">
                          <a:latin typeface="Arial" panose="020B0604020202020204" pitchFamily="34" charset="0"/>
                          <a:cs typeface="Arial" panose="020B0604020202020204" pitchFamily="34" charset="0"/>
                        </a:rPr>
                        <a:t>14</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7</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51" name="표 50"/>
          <p:cNvGraphicFramePr>
            <a:graphicFrameLocks noGrp="1"/>
          </p:cNvGraphicFramePr>
          <p:nvPr>
            <p:extLst>
              <p:ext uri="{D42A27DB-BD31-4B8C-83A1-F6EECF244321}">
                <p14:modId xmlns:p14="http://schemas.microsoft.com/office/powerpoint/2010/main" val="3534029805"/>
              </p:ext>
            </p:extLst>
          </p:nvPr>
        </p:nvGraphicFramePr>
        <p:xfrm>
          <a:off x="775746" y="3249150"/>
          <a:ext cx="188579" cy="1376190"/>
        </p:xfrm>
        <a:graphic>
          <a:graphicData uri="http://schemas.openxmlformats.org/drawingml/2006/table">
            <a:tbl>
              <a:tblPr firstRow="1" bandRow="1">
                <a:tableStyleId>{2D5ABB26-0587-4C30-8999-92F81FD0307C}</a:tableStyleId>
              </a:tblPr>
              <a:tblGrid>
                <a:gridCol w="188579"/>
              </a:tblGrid>
              <a:tr h="458730">
                <a:tc>
                  <a:txBody>
                    <a:bodyPr/>
                    <a:lstStyle/>
                    <a:p>
                      <a:pPr algn="r" latinLnBrk="1"/>
                      <a:r>
                        <a:rPr lang="en-US" altLang="ko-KR" sz="800" dirty="0" smtClean="0">
                          <a:latin typeface="Arial" panose="020B0604020202020204" pitchFamily="34" charset="0"/>
                          <a:cs typeface="Arial" panose="020B0604020202020204" pitchFamily="34" charset="0"/>
                        </a:rPr>
                        <a:t>70</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35</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52" name="표 51"/>
          <p:cNvGraphicFramePr>
            <a:graphicFrameLocks noGrp="1"/>
          </p:cNvGraphicFramePr>
          <p:nvPr>
            <p:extLst>
              <p:ext uri="{D42A27DB-BD31-4B8C-83A1-F6EECF244321}">
                <p14:modId xmlns:p14="http://schemas.microsoft.com/office/powerpoint/2010/main" val="1946254964"/>
              </p:ext>
            </p:extLst>
          </p:nvPr>
        </p:nvGraphicFramePr>
        <p:xfrm>
          <a:off x="775746" y="4329270"/>
          <a:ext cx="188579" cy="1376190"/>
        </p:xfrm>
        <a:graphic>
          <a:graphicData uri="http://schemas.openxmlformats.org/drawingml/2006/table">
            <a:tbl>
              <a:tblPr firstRow="1" bandRow="1">
                <a:tableStyleId>{2D5ABB26-0587-4C30-8999-92F81FD0307C}</a:tableStyleId>
              </a:tblPr>
              <a:tblGrid>
                <a:gridCol w="188579"/>
              </a:tblGrid>
              <a:tr h="458730">
                <a:tc>
                  <a:txBody>
                    <a:bodyPr/>
                    <a:lstStyle/>
                    <a:p>
                      <a:pPr algn="r" latinLnBrk="1"/>
                      <a:r>
                        <a:rPr lang="en-US" altLang="ko-KR" sz="800" dirty="0" smtClean="0">
                          <a:latin typeface="Arial" panose="020B0604020202020204" pitchFamily="34" charset="0"/>
                          <a:cs typeface="Arial" panose="020B0604020202020204" pitchFamily="34" charset="0"/>
                        </a:rPr>
                        <a:t>40</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20</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53" name="표 52"/>
          <p:cNvGraphicFramePr>
            <a:graphicFrameLocks noGrp="1"/>
          </p:cNvGraphicFramePr>
          <p:nvPr>
            <p:extLst>
              <p:ext uri="{D42A27DB-BD31-4B8C-83A1-F6EECF244321}">
                <p14:modId xmlns:p14="http://schemas.microsoft.com/office/powerpoint/2010/main" val="858734813"/>
              </p:ext>
            </p:extLst>
          </p:nvPr>
        </p:nvGraphicFramePr>
        <p:xfrm>
          <a:off x="775746" y="5397578"/>
          <a:ext cx="188579" cy="1376190"/>
        </p:xfrm>
        <a:graphic>
          <a:graphicData uri="http://schemas.openxmlformats.org/drawingml/2006/table">
            <a:tbl>
              <a:tblPr firstRow="1" bandRow="1">
                <a:tableStyleId>{2D5ABB26-0587-4C30-8999-92F81FD0307C}</a:tableStyleId>
              </a:tblPr>
              <a:tblGrid>
                <a:gridCol w="188579"/>
              </a:tblGrid>
              <a:tr h="458730">
                <a:tc>
                  <a:txBody>
                    <a:bodyPr/>
                    <a:lstStyle/>
                    <a:p>
                      <a:pPr algn="r" latinLnBrk="1"/>
                      <a:r>
                        <a:rPr lang="en-US" altLang="ko-KR" sz="800" dirty="0" smtClean="0">
                          <a:latin typeface="Arial" panose="020B0604020202020204" pitchFamily="34" charset="0"/>
                          <a:cs typeface="Arial" panose="020B0604020202020204" pitchFamily="34" charset="0"/>
                        </a:rPr>
                        <a:t>8</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4</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54" name="표 53"/>
          <p:cNvGraphicFramePr>
            <a:graphicFrameLocks noGrp="1"/>
          </p:cNvGraphicFramePr>
          <p:nvPr>
            <p:extLst>
              <p:ext uri="{D42A27DB-BD31-4B8C-83A1-F6EECF244321}">
                <p14:modId xmlns:p14="http://schemas.microsoft.com/office/powerpoint/2010/main" val="1065373264"/>
              </p:ext>
            </p:extLst>
          </p:nvPr>
        </p:nvGraphicFramePr>
        <p:xfrm>
          <a:off x="775746" y="6481890"/>
          <a:ext cx="188579" cy="1376190"/>
        </p:xfrm>
        <a:graphic>
          <a:graphicData uri="http://schemas.openxmlformats.org/drawingml/2006/table">
            <a:tbl>
              <a:tblPr firstRow="1" bandRow="1">
                <a:tableStyleId>{2D5ABB26-0587-4C30-8999-92F81FD0307C}</a:tableStyleId>
              </a:tblPr>
              <a:tblGrid>
                <a:gridCol w="188579"/>
              </a:tblGrid>
              <a:tr h="458730">
                <a:tc>
                  <a:txBody>
                    <a:bodyPr/>
                    <a:lstStyle/>
                    <a:p>
                      <a:pPr algn="r" latinLnBrk="1"/>
                      <a:r>
                        <a:rPr lang="en-US" altLang="ko-KR" sz="800" dirty="0" smtClean="0">
                          <a:latin typeface="Arial" panose="020B0604020202020204" pitchFamily="34" charset="0"/>
                          <a:cs typeface="Arial" panose="020B0604020202020204" pitchFamily="34" charset="0"/>
                        </a:rPr>
                        <a:t>8</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4</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65" name="표 64"/>
          <p:cNvGraphicFramePr>
            <a:graphicFrameLocks noGrp="1"/>
          </p:cNvGraphicFramePr>
          <p:nvPr>
            <p:extLst>
              <p:ext uri="{D42A27DB-BD31-4B8C-83A1-F6EECF244321}">
                <p14:modId xmlns:p14="http://schemas.microsoft.com/office/powerpoint/2010/main" val="3628851697"/>
              </p:ext>
            </p:extLst>
          </p:nvPr>
        </p:nvGraphicFramePr>
        <p:xfrm>
          <a:off x="994677" y="1096391"/>
          <a:ext cx="5323475" cy="6466770"/>
        </p:xfrm>
        <a:graphic>
          <a:graphicData uri="http://schemas.openxmlformats.org/drawingml/2006/table">
            <a:tbl>
              <a:tblPr>
                <a:tableStyleId>{2D5ABB26-0587-4C30-8999-92F81FD0307C}</a:tableStyleId>
              </a:tblPr>
              <a:tblGrid>
                <a:gridCol w="1064695"/>
                <a:gridCol w="1064695"/>
                <a:gridCol w="1064695"/>
                <a:gridCol w="1064695"/>
                <a:gridCol w="1064695"/>
              </a:tblGrid>
              <a:tr h="1077795">
                <a:tc>
                  <a:txBody>
                    <a:bodyPr/>
                    <a:lstStyle/>
                    <a:p>
                      <a:pPr algn="ctr" fontAlgn="ctr"/>
                      <a:r>
                        <a:rPr lang="en-US" sz="800" b="0" u="none" strike="noStrike" dirty="0" smtClean="0">
                          <a:effectLst/>
                          <a:latin typeface="Arial" panose="020B0604020202020204" pitchFamily="34" charset="0"/>
                          <a:cs typeface="Arial" panose="020B0604020202020204" pitchFamily="34" charset="0"/>
                        </a:rPr>
                        <a:t>y=0.14x </a:t>
                      </a:r>
                      <a:r>
                        <a:rPr lang="en-US" sz="800" b="0" u="none" strike="noStrike" dirty="0">
                          <a:effectLst/>
                          <a:latin typeface="Arial" panose="020B0604020202020204" pitchFamily="34" charset="0"/>
                          <a:cs typeface="Arial" panose="020B0604020202020204" pitchFamily="34" charset="0"/>
                        </a:rPr>
                        <a:t>+ </a:t>
                      </a:r>
                      <a:r>
                        <a:rPr lang="en-US" sz="800" b="0" u="none" strike="noStrike" dirty="0" smtClean="0">
                          <a:effectLst/>
                          <a:latin typeface="Arial" panose="020B0604020202020204" pitchFamily="34" charset="0"/>
                          <a:cs typeface="Arial" panose="020B0604020202020204" pitchFamily="34" charset="0"/>
                        </a:rPr>
                        <a:t>1.62</a:t>
                      </a:r>
                    </a:p>
                    <a:p>
                      <a:pPr algn="ctr" fontAlgn="ctr"/>
                      <a:r>
                        <a:rPr lang="en-US" altLang="ko-KR" sz="800" b="0" u="none" strike="noStrike" dirty="0" smtClean="0">
                          <a:effectLst/>
                          <a:latin typeface="Arial" panose="020B0604020202020204" pitchFamily="34" charset="0"/>
                          <a:cs typeface="Arial" panose="020B0604020202020204" pitchFamily="34" charset="0"/>
                        </a:rPr>
                        <a:t>R</a:t>
                      </a:r>
                      <a:r>
                        <a:rPr lang="en-US" altLang="ko-KR" sz="800" b="0" u="none" strike="noStrike" baseline="30000" dirty="0" smtClean="0">
                          <a:effectLst/>
                          <a:latin typeface="Arial" panose="020B0604020202020204" pitchFamily="34" charset="0"/>
                          <a:cs typeface="Arial" panose="020B0604020202020204" pitchFamily="34" charset="0"/>
                        </a:rPr>
                        <a:t>2</a:t>
                      </a:r>
                      <a:r>
                        <a:rPr lang="en-US" sz="800" b="0" u="none" strike="noStrike" dirty="0" smtClean="0">
                          <a:effectLst/>
                          <a:latin typeface="Arial" panose="020B0604020202020204" pitchFamily="34" charset="0"/>
                          <a:cs typeface="Arial" panose="020B0604020202020204" pitchFamily="34" charset="0"/>
                        </a:rPr>
                        <a:t> </a:t>
                      </a:r>
                      <a:r>
                        <a:rPr lang="en-US" sz="800" b="0" u="none" strike="noStrike" dirty="0">
                          <a:effectLst/>
                          <a:latin typeface="Arial" panose="020B0604020202020204" pitchFamily="34" charset="0"/>
                          <a:cs typeface="Arial" panose="020B0604020202020204" pitchFamily="34" charset="0"/>
                        </a:rPr>
                        <a:t>= </a:t>
                      </a:r>
                      <a:r>
                        <a:rPr lang="en-US" sz="800" b="0" u="none" strike="noStrike" dirty="0" smtClean="0">
                          <a:effectLst/>
                          <a:latin typeface="Arial" panose="020B0604020202020204" pitchFamily="34" charset="0"/>
                          <a:cs typeface="Arial" panose="020B0604020202020204" pitchFamily="34" charset="0"/>
                        </a:rPr>
                        <a:t>0.71</a:t>
                      </a:r>
                    </a:p>
                    <a:p>
                      <a:pPr algn="ctr" fontAlgn="ctr"/>
                      <a:endParaRPr lang="en-US" sz="8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p>
                      <a:pPr algn="ctr" fontAlgn="ctr"/>
                      <a:endParaRPr lang="en-US" sz="8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p>
                      <a:pPr algn="ctr" fontAlgn="ct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564" marR="2564" marT="256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564" marR="2564" marT="256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564" marR="2564" marT="256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564" marR="2564" marT="256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564" marR="2564" marT="256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r>
              <a:tr h="1077795">
                <a:tc>
                  <a:txBody>
                    <a:bodyPr/>
                    <a:lstStyle/>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r>
                        <a:rPr lang="en-US" sz="800" b="0" u="none" strike="noStrike" dirty="0" smtClean="0">
                          <a:effectLst/>
                          <a:latin typeface="Arial" panose="020B0604020202020204" pitchFamily="34" charset="0"/>
                          <a:cs typeface="Arial" panose="020B0604020202020204" pitchFamily="34" charset="0"/>
                        </a:rPr>
                        <a:t>y=0.21x </a:t>
                      </a:r>
                      <a:r>
                        <a:rPr lang="en-US" sz="800" b="0" u="none" strike="noStrike" dirty="0">
                          <a:effectLst/>
                          <a:latin typeface="Arial" panose="020B0604020202020204" pitchFamily="34" charset="0"/>
                          <a:cs typeface="Arial" panose="020B0604020202020204" pitchFamily="34" charset="0"/>
                        </a:rPr>
                        <a:t>+ </a:t>
                      </a:r>
                      <a:r>
                        <a:rPr lang="en-US" sz="800" b="0" u="none" strike="noStrike" dirty="0" smtClean="0">
                          <a:effectLst/>
                          <a:latin typeface="Arial" panose="020B0604020202020204" pitchFamily="34" charset="0"/>
                          <a:cs typeface="Arial" panose="020B0604020202020204" pitchFamily="34" charset="0"/>
                        </a:rPr>
                        <a:t>7.56</a:t>
                      </a:r>
                    </a:p>
                    <a:p>
                      <a:pPr algn="ctr" fontAlgn="ctr"/>
                      <a:r>
                        <a:rPr lang="en-US" altLang="ko-KR" sz="800" b="0" u="none" strike="noStrike" dirty="0" smtClean="0">
                          <a:effectLst/>
                          <a:latin typeface="Arial" panose="020B0604020202020204" pitchFamily="34" charset="0"/>
                          <a:cs typeface="Arial" panose="020B0604020202020204" pitchFamily="34" charset="0"/>
                        </a:rPr>
                        <a:t>R</a:t>
                      </a:r>
                      <a:r>
                        <a:rPr lang="en-US" altLang="ko-KR" sz="800" b="0" u="none" strike="noStrike" baseline="30000" dirty="0" smtClean="0">
                          <a:effectLst/>
                          <a:latin typeface="Arial" panose="020B0604020202020204" pitchFamily="34" charset="0"/>
                          <a:cs typeface="Arial" panose="020B0604020202020204" pitchFamily="34" charset="0"/>
                        </a:rPr>
                        <a:t>2</a:t>
                      </a:r>
                      <a:r>
                        <a:rPr lang="en-US" sz="800" b="0" u="none" strike="noStrike" dirty="0" smtClean="0">
                          <a:effectLst/>
                          <a:latin typeface="Arial" panose="020B0604020202020204" pitchFamily="34" charset="0"/>
                          <a:cs typeface="Arial" panose="020B0604020202020204" pitchFamily="34" charset="0"/>
                        </a:rPr>
                        <a:t> </a:t>
                      </a:r>
                      <a:r>
                        <a:rPr lang="en-US" sz="800" b="0" u="none" strike="noStrike" dirty="0">
                          <a:effectLst/>
                          <a:latin typeface="Arial" panose="020B0604020202020204" pitchFamily="34" charset="0"/>
                          <a:cs typeface="Arial" panose="020B0604020202020204" pitchFamily="34" charset="0"/>
                        </a:rPr>
                        <a:t>= </a:t>
                      </a:r>
                      <a:r>
                        <a:rPr lang="en-US" sz="800" b="0" u="none" strike="noStrike" dirty="0" smtClean="0">
                          <a:effectLst/>
                          <a:latin typeface="Arial" panose="020B0604020202020204" pitchFamily="34" charset="0"/>
                          <a:cs typeface="Arial" panose="020B0604020202020204" pitchFamily="34" charset="0"/>
                        </a:rPr>
                        <a:t>0.51</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564" marR="2564" marT="256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564" marR="2564" marT="256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564" marR="2564" marT="256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564" marR="2564" marT="256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dirty="0"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564" marR="2564" marT="256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r>
              <a:tr h="1077795">
                <a:tc>
                  <a:txBody>
                    <a:bodyPr/>
                    <a:lstStyle/>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r>
                        <a:rPr lang="en-US" sz="800" b="0" u="none" strike="noStrike" dirty="0" smtClean="0">
                          <a:effectLst/>
                          <a:latin typeface="Arial" panose="020B0604020202020204" pitchFamily="34" charset="0"/>
                          <a:cs typeface="Arial" panose="020B0604020202020204" pitchFamily="34" charset="0"/>
                        </a:rPr>
                        <a:t>y=1.40x </a:t>
                      </a:r>
                      <a:r>
                        <a:rPr lang="en-US" sz="800" b="0" u="none" strike="noStrike" dirty="0">
                          <a:effectLst/>
                          <a:latin typeface="Arial" panose="020B0604020202020204" pitchFamily="34" charset="0"/>
                          <a:cs typeface="Arial" panose="020B0604020202020204" pitchFamily="34" charset="0"/>
                        </a:rPr>
                        <a:t>+ </a:t>
                      </a:r>
                      <a:r>
                        <a:rPr lang="en-US" sz="800" b="0" u="none" strike="noStrike" dirty="0" smtClean="0">
                          <a:effectLst/>
                          <a:latin typeface="Arial" panose="020B0604020202020204" pitchFamily="34" charset="0"/>
                          <a:cs typeface="Arial" panose="020B0604020202020204" pitchFamily="34" charset="0"/>
                        </a:rPr>
                        <a:t>25.14</a:t>
                      </a:r>
                    </a:p>
                    <a:p>
                      <a:pPr algn="ctr" fontAlgn="ctr"/>
                      <a:r>
                        <a:rPr lang="en-US" sz="800" b="0" u="none" strike="noStrike" dirty="0" smtClean="0">
                          <a:effectLst/>
                          <a:latin typeface="Arial" panose="020B0604020202020204" pitchFamily="34" charset="0"/>
                          <a:cs typeface="Arial" panose="020B0604020202020204" pitchFamily="34" charset="0"/>
                        </a:rPr>
                        <a:t>R</a:t>
                      </a:r>
                      <a:r>
                        <a:rPr lang="en-US" sz="800" b="0" u="none" strike="noStrike" baseline="30000" dirty="0" smtClean="0">
                          <a:effectLst/>
                          <a:latin typeface="Arial" panose="020B0604020202020204" pitchFamily="34" charset="0"/>
                          <a:cs typeface="Arial" panose="020B0604020202020204" pitchFamily="34" charset="0"/>
                        </a:rPr>
                        <a:t>2</a:t>
                      </a:r>
                      <a:r>
                        <a:rPr lang="en-US" sz="800" b="0" u="none" strike="noStrike" dirty="0" smtClean="0">
                          <a:effectLst/>
                          <a:latin typeface="Arial" panose="020B0604020202020204" pitchFamily="34" charset="0"/>
                          <a:cs typeface="Arial" panose="020B0604020202020204" pitchFamily="34" charset="0"/>
                        </a:rPr>
                        <a:t> </a:t>
                      </a:r>
                      <a:r>
                        <a:rPr lang="en-US" sz="800" b="0" u="none" strike="noStrike" dirty="0">
                          <a:effectLst/>
                          <a:latin typeface="Arial" panose="020B0604020202020204" pitchFamily="34" charset="0"/>
                          <a:cs typeface="Arial" panose="020B0604020202020204" pitchFamily="34" charset="0"/>
                        </a:rPr>
                        <a:t>= </a:t>
                      </a:r>
                      <a:r>
                        <a:rPr lang="en-US" sz="800" b="0" u="none" strike="noStrike" dirty="0" smtClean="0">
                          <a:effectLst/>
                          <a:latin typeface="Arial" panose="020B0604020202020204" pitchFamily="34" charset="0"/>
                          <a:cs typeface="Arial" panose="020B0604020202020204" pitchFamily="34" charset="0"/>
                        </a:rPr>
                        <a:t>0.66</a:t>
                      </a:r>
                    </a:p>
                    <a:p>
                      <a:pPr algn="ctr" fontAlgn="ctr"/>
                      <a:endParaRPr lang="en-US" sz="8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564" marR="2564" marT="256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dirty="0"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564" marR="2564" marT="256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564" marR="2564" marT="256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564" marR="2564" marT="256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564" marR="2564" marT="256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r>
              <a:tr h="1077795">
                <a:tc>
                  <a:txBody>
                    <a:bodyPr/>
                    <a:lstStyle/>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r>
                        <a:rPr lang="en-US" sz="800" b="0" u="none" strike="noStrike" dirty="0" smtClean="0">
                          <a:effectLst/>
                          <a:latin typeface="Arial" panose="020B0604020202020204" pitchFamily="34" charset="0"/>
                          <a:cs typeface="Arial" panose="020B0604020202020204" pitchFamily="34" charset="0"/>
                        </a:rPr>
                        <a:t>y=0.88x </a:t>
                      </a:r>
                      <a:r>
                        <a:rPr lang="en-US" sz="800" b="0" u="none" strike="noStrike" dirty="0">
                          <a:effectLst/>
                          <a:latin typeface="Arial" panose="020B0604020202020204" pitchFamily="34" charset="0"/>
                          <a:cs typeface="Arial" panose="020B0604020202020204" pitchFamily="34" charset="0"/>
                        </a:rPr>
                        <a:t>+ </a:t>
                      </a:r>
                      <a:r>
                        <a:rPr lang="en-US" sz="800" b="0" u="none" strike="noStrike" dirty="0" smtClean="0">
                          <a:effectLst/>
                          <a:latin typeface="Arial" panose="020B0604020202020204" pitchFamily="34" charset="0"/>
                          <a:cs typeface="Arial" panose="020B0604020202020204" pitchFamily="34" charset="0"/>
                        </a:rPr>
                        <a:t>17.88</a:t>
                      </a:r>
                    </a:p>
                    <a:p>
                      <a:pPr algn="ctr" fontAlgn="ctr"/>
                      <a:r>
                        <a:rPr lang="en-US" altLang="ko-KR" sz="800" b="0" u="none" strike="noStrike" dirty="0" smtClean="0">
                          <a:effectLst/>
                          <a:latin typeface="Arial" panose="020B0604020202020204" pitchFamily="34" charset="0"/>
                          <a:cs typeface="Arial" panose="020B0604020202020204" pitchFamily="34" charset="0"/>
                        </a:rPr>
                        <a:t>R</a:t>
                      </a:r>
                      <a:r>
                        <a:rPr lang="en-US" altLang="ko-KR" sz="800" b="0" u="none" strike="noStrike" baseline="30000" dirty="0" smtClean="0">
                          <a:effectLst/>
                          <a:latin typeface="Arial" panose="020B0604020202020204" pitchFamily="34" charset="0"/>
                          <a:cs typeface="Arial" panose="020B0604020202020204" pitchFamily="34" charset="0"/>
                        </a:rPr>
                        <a:t>2</a:t>
                      </a:r>
                      <a:r>
                        <a:rPr lang="en-US" sz="800" b="0" u="none" strike="noStrike" dirty="0" smtClean="0">
                          <a:effectLst/>
                          <a:latin typeface="Arial" panose="020B0604020202020204" pitchFamily="34" charset="0"/>
                          <a:cs typeface="Arial" panose="020B0604020202020204" pitchFamily="34" charset="0"/>
                        </a:rPr>
                        <a:t> </a:t>
                      </a:r>
                      <a:r>
                        <a:rPr lang="en-US" sz="800" b="0" u="none" strike="noStrike" dirty="0">
                          <a:effectLst/>
                          <a:latin typeface="Arial" panose="020B0604020202020204" pitchFamily="34" charset="0"/>
                          <a:cs typeface="Arial" panose="020B0604020202020204" pitchFamily="34" charset="0"/>
                        </a:rPr>
                        <a:t>= </a:t>
                      </a:r>
                      <a:r>
                        <a:rPr lang="en-US" sz="800" b="0" u="none" strike="noStrike" dirty="0" smtClean="0">
                          <a:effectLst/>
                          <a:latin typeface="Arial" panose="020B0604020202020204" pitchFamily="34" charset="0"/>
                          <a:cs typeface="Arial" panose="020B0604020202020204" pitchFamily="34" charset="0"/>
                        </a:rPr>
                        <a:t>0.46</a:t>
                      </a:r>
                    </a:p>
                  </a:txBody>
                  <a:tcPr marL="2564" marR="2564" marT="256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564" marR="2564" marT="256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564" marR="2564" marT="256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564" marR="2564" marT="256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564" marR="2564" marT="256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r>
              <a:tr h="1077795">
                <a:tc>
                  <a:txBody>
                    <a:bodyPr/>
                    <a:lstStyle/>
                    <a:p>
                      <a:pPr algn="ctr" fontAlgn="ctr"/>
                      <a:r>
                        <a:rPr lang="en-US" altLang="ko-KR" sz="800" b="0" u="none" strike="noStrike" dirty="0" smtClean="0">
                          <a:effectLst/>
                          <a:latin typeface="Arial" panose="020B0604020202020204" pitchFamily="34" charset="0"/>
                          <a:cs typeface="Arial" panose="020B0604020202020204" pitchFamily="34" charset="0"/>
                        </a:rPr>
                        <a:t>y=0.02x - 0.14</a:t>
                      </a:r>
                    </a:p>
                    <a:p>
                      <a:pPr algn="ctr" fontAlgn="ctr"/>
                      <a:r>
                        <a:rPr lang="en-US" altLang="ko-KR" sz="800" b="0" u="none" strike="noStrike" dirty="0" smtClean="0">
                          <a:effectLst/>
                          <a:latin typeface="Arial" panose="020B0604020202020204" pitchFamily="34" charset="0"/>
                          <a:cs typeface="Arial" panose="020B0604020202020204" pitchFamily="34" charset="0"/>
                        </a:rPr>
                        <a:t>R</a:t>
                      </a:r>
                      <a:r>
                        <a:rPr lang="en-US" altLang="ko-KR" sz="800" b="0" u="none" strike="noStrike" baseline="30000" dirty="0" smtClean="0">
                          <a:effectLst/>
                          <a:latin typeface="Arial" panose="020B0604020202020204" pitchFamily="34" charset="0"/>
                          <a:cs typeface="Arial" panose="020B0604020202020204" pitchFamily="34" charset="0"/>
                        </a:rPr>
                        <a:t>2</a:t>
                      </a:r>
                      <a:r>
                        <a:rPr lang="en-US" altLang="ko-KR" sz="800" b="0" u="none" strike="noStrike" dirty="0" smtClean="0">
                          <a:effectLst/>
                          <a:latin typeface="Arial" panose="020B0604020202020204" pitchFamily="34" charset="0"/>
                          <a:cs typeface="Arial" panose="020B0604020202020204" pitchFamily="34" charset="0"/>
                        </a:rPr>
                        <a:t> = 0.10</a:t>
                      </a:r>
                    </a:p>
                  </a:txBody>
                  <a:tcPr marL="2564" marR="2564" marT="256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564" marR="2564" marT="256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564" marR="2564" marT="256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564" marR="2564" marT="256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564" marR="2564" marT="256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r>
              <a:tr h="1077795">
                <a:tc>
                  <a:txBody>
                    <a:bodyPr/>
                    <a:lstStyle/>
                    <a:p>
                      <a:pPr algn="ctr" fontAlgn="ctr"/>
                      <a:r>
                        <a:rPr lang="en-US" sz="800" b="0" u="none" strike="noStrike" dirty="0"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564" marR="2564" marT="256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564" marR="2564" marT="256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564" marR="2564" marT="256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dirty="0"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564" marR="2564" marT="256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dirty="0"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564" marR="2564" marT="2564"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20" name="TextBox 19"/>
          <p:cNvSpPr txBox="1"/>
          <p:nvPr/>
        </p:nvSpPr>
        <p:spPr>
          <a:xfrm>
            <a:off x="0" y="421117"/>
            <a:ext cx="6857999" cy="334459"/>
          </a:xfrm>
          <a:prstGeom prst="rect">
            <a:avLst/>
          </a:prstGeom>
          <a:noFill/>
        </p:spPr>
        <p:txBody>
          <a:bodyPr wrap="square" rtlCol="0" anchor="ctr" anchorCtr="0">
            <a:noAutofit/>
          </a:bodyPr>
          <a:lstStyle/>
          <a:p>
            <a:pPr marL="257175" indent="-257175" algn="just"/>
            <a:r>
              <a:rPr lang="en-US" altLang="ko-KR" sz="1400" b="1" dirty="0" smtClean="0">
                <a:solidFill>
                  <a:schemeClr val="tx1">
                    <a:lumMod val="85000"/>
                    <a:lumOff val="15000"/>
                  </a:schemeClr>
                </a:solidFill>
                <a:latin typeface="Arial" pitchFamily="34" charset="0"/>
                <a:cs typeface="Arial" pitchFamily="34" charset="0"/>
              </a:rPr>
              <a:t>  </a:t>
            </a:r>
            <a:r>
              <a:rPr lang="en-US" altLang="ko-KR" b="1" dirty="0" smtClean="0">
                <a:solidFill>
                  <a:schemeClr val="tx1">
                    <a:lumMod val="85000"/>
                    <a:lumOff val="15000"/>
                  </a:schemeClr>
                </a:solidFill>
                <a:latin typeface="Arial" pitchFamily="34" charset="0"/>
                <a:cs typeface="Arial" pitchFamily="34" charset="0"/>
              </a:rPr>
              <a:t>(B)</a:t>
            </a:r>
            <a:r>
              <a:rPr lang="en-US" altLang="ko-KR" sz="1400" b="1" dirty="0" smtClean="0">
                <a:solidFill>
                  <a:schemeClr val="tx1">
                    <a:lumMod val="85000"/>
                    <a:lumOff val="15000"/>
                  </a:schemeClr>
                </a:solidFill>
                <a:latin typeface="Arial" pitchFamily="34" charset="0"/>
                <a:cs typeface="Arial" pitchFamily="34" charset="0"/>
              </a:rPr>
              <a:t>                                                     From K562</a:t>
            </a:r>
            <a:endParaRPr lang="ko-KR" altLang="en-US" sz="1400" b="1" dirty="0">
              <a:solidFill>
                <a:schemeClr val="tx1">
                  <a:lumMod val="85000"/>
                  <a:lumOff val="15000"/>
                </a:schemeClr>
              </a:solidFill>
              <a:latin typeface="Arial" pitchFamily="34" charset="0"/>
              <a:cs typeface="Arial" pitchFamily="34" charset="0"/>
            </a:endParaRPr>
          </a:p>
        </p:txBody>
      </p:sp>
      <p:sp>
        <p:nvSpPr>
          <p:cNvPr id="21" name="직사각형 20"/>
          <p:cNvSpPr/>
          <p:nvPr/>
        </p:nvSpPr>
        <p:spPr>
          <a:xfrm>
            <a:off x="188640" y="8172400"/>
            <a:ext cx="6552728" cy="954107"/>
          </a:xfrm>
          <a:prstGeom prst="rect">
            <a:avLst/>
          </a:prstGeom>
        </p:spPr>
        <p:txBody>
          <a:bodyPr wrap="square">
            <a:spAutoFit/>
          </a:bodyPr>
          <a:lstStyle/>
          <a:p>
            <a:r>
              <a:rPr lang="en-US" sz="1400" b="1" dirty="0">
                <a:latin typeface="Times New Roman" panose="02020603050405020304" pitchFamily="18" charset="0"/>
                <a:ea typeface="맑은 고딕" panose="020B0503020000020004" pitchFamily="50" charset="-127"/>
              </a:rPr>
              <a:t>Figure S6.</a:t>
            </a:r>
            <a:r>
              <a:rPr lang="en-US" sz="1400" dirty="0">
                <a:latin typeface="Times New Roman" panose="02020603050405020304" pitchFamily="18" charset="0"/>
                <a:ea typeface="맑은 고딕" panose="020B0503020000020004" pitchFamily="50" charset="-127"/>
              </a:rPr>
              <a:t> Relationship between the proportions of regulatory signals in introns of each ordinal position and the numbers of exons. Please refer to the legends of Figure S5. Comparison between the proportions of active chromatin marks and the numbers of exons within genes in </a:t>
            </a:r>
            <a:r>
              <a:rPr lang="en-US" sz="1400" dirty="0" smtClean="0">
                <a:latin typeface="Times New Roman" panose="02020603050405020304" pitchFamily="18" charset="0"/>
                <a:ea typeface="맑은 고딕" panose="020B0503020000020004" pitchFamily="50" charset="-127"/>
              </a:rPr>
              <a:t>(B</a:t>
            </a:r>
            <a:r>
              <a:rPr lang="en-US" sz="1400" dirty="0">
                <a:latin typeface="Times New Roman" panose="02020603050405020304" pitchFamily="18" charset="0"/>
                <a:ea typeface="맑은 고딕" panose="020B0503020000020004" pitchFamily="50" charset="-127"/>
              </a:rPr>
              <a:t>) K562 cell line. </a:t>
            </a:r>
            <a:endParaRPr lang="en-US" sz="1400" dirty="0"/>
          </a:p>
        </p:txBody>
      </p:sp>
    </p:spTree>
    <p:extLst>
      <p:ext uri="{BB962C8B-B14F-4D97-AF65-F5344CB8AC3E}">
        <p14:creationId xmlns:p14="http://schemas.microsoft.com/office/powerpoint/2010/main" val="32593501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 name="그림 108"/>
          <p:cNvPicPr>
            <a:picLocks noChangeAspect="1"/>
          </p:cNvPicPr>
          <p:nvPr/>
        </p:nvPicPr>
        <p:blipFill>
          <a:blip r:embed="rId2"/>
          <a:stretch>
            <a:fillRect/>
          </a:stretch>
        </p:blipFill>
        <p:spPr>
          <a:xfrm>
            <a:off x="747261" y="5268625"/>
            <a:ext cx="5602739" cy="2272030"/>
          </a:xfrm>
          <a:prstGeom prst="rect">
            <a:avLst/>
          </a:prstGeom>
        </p:spPr>
      </p:pic>
      <p:pic>
        <p:nvPicPr>
          <p:cNvPr id="108" name="그림 107"/>
          <p:cNvPicPr>
            <a:picLocks noChangeAspect="1"/>
          </p:cNvPicPr>
          <p:nvPr/>
        </p:nvPicPr>
        <p:blipFill rotWithShape="1">
          <a:blip r:embed="rId3"/>
          <a:srcRect l="7225" t="15438" b="15192"/>
          <a:stretch/>
        </p:blipFill>
        <p:spPr>
          <a:xfrm>
            <a:off x="939373" y="2627784"/>
            <a:ext cx="5153923" cy="1800201"/>
          </a:xfrm>
          <a:prstGeom prst="rect">
            <a:avLst/>
          </a:prstGeom>
        </p:spPr>
      </p:pic>
      <p:sp>
        <p:nvSpPr>
          <p:cNvPr id="2" name="TextBox 1"/>
          <p:cNvSpPr txBox="1"/>
          <p:nvPr/>
        </p:nvSpPr>
        <p:spPr>
          <a:xfrm>
            <a:off x="0" y="-4260"/>
            <a:ext cx="6858000" cy="204501"/>
          </a:xfrm>
          <a:prstGeom prst="rect">
            <a:avLst/>
          </a:prstGeom>
          <a:solidFill>
            <a:schemeClr val="accent1">
              <a:lumMod val="60000"/>
              <a:lumOff val="40000"/>
            </a:schemeClr>
          </a:solidFill>
        </p:spPr>
        <p:txBody>
          <a:bodyPr wrap="none" rtlCol="0" anchor="ctr" anchorCtr="0">
            <a:noAutofit/>
          </a:bodyPr>
          <a:lstStyle/>
          <a:p>
            <a:pPr marL="257175" indent="-257175"/>
            <a:r>
              <a:rPr lang="en-US" altLang="ko-KR" sz="1400" b="1" dirty="0">
                <a:solidFill>
                  <a:schemeClr val="tx1">
                    <a:lumMod val="85000"/>
                    <a:lumOff val="15000"/>
                  </a:schemeClr>
                </a:solidFill>
                <a:latin typeface="Arial" pitchFamily="34" charset="0"/>
                <a:cs typeface="Arial" pitchFamily="34" charset="0"/>
              </a:rPr>
              <a:t>Supplementary Figure 7</a:t>
            </a:r>
            <a:endParaRPr lang="ko-KR" altLang="en-US" sz="1400" b="1" dirty="0">
              <a:solidFill>
                <a:schemeClr val="tx1">
                  <a:lumMod val="85000"/>
                  <a:lumOff val="15000"/>
                </a:schemeClr>
              </a:solidFill>
              <a:latin typeface="Arial" pitchFamily="34" charset="0"/>
              <a:cs typeface="Arial" pitchFamily="34" charset="0"/>
            </a:endParaRPr>
          </a:p>
        </p:txBody>
      </p:sp>
      <p:grpSp>
        <p:nvGrpSpPr>
          <p:cNvPr id="3" name="그룹 2"/>
          <p:cNvGrpSpPr/>
          <p:nvPr/>
        </p:nvGrpSpPr>
        <p:grpSpPr>
          <a:xfrm>
            <a:off x="1268760" y="467544"/>
            <a:ext cx="4464496" cy="1896391"/>
            <a:chOff x="1268760" y="681855"/>
            <a:chExt cx="4464496" cy="2377977"/>
          </a:xfrm>
        </p:grpSpPr>
        <p:sp>
          <p:nvSpPr>
            <p:cNvPr id="64" name="모서리가 둥근 직사각형 63"/>
            <p:cNvSpPr/>
            <p:nvPr/>
          </p:nvSpPr>
          <p:spPr>
            <a:xfrm>
              <a:off x="1268760" y="681855"/>
              <a:ext cx="1584176" cy="721793"/>
            </a:xfrm>
            <a:prstGeom prst="round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r>
                <a:rPr lang="en-US" altLang="ko-KR" sz="1000" dirty="0" err="1" smtClean="0">
                  <a:latin typeface="Arial" panose="020B0604020202020204" pitchFamily="34" charset="0"/>
                  <a:cs typeface="Arial" panose="020B0604020202020204" pitchFamily="34" charset="0"/>
                </a:rPr>
                <a:t>UCSC_Refseq_mRNA</a:t>
              </a:r>
              <a:r>
                <a:rPr lang="en-US" altLang="ko-KR" sz="1000" dirty="0" smtClean="0">
                  <a:latin typeface="Arial" panose="020B0604020202020204" pitchFamily="34" charset="0"/>
                  <a:cs typeface="Arial" panose="020B0604020202020204" pitchFamily="34" charset="0"/>
                </a:rPr>
                <a:t> (Jan 2013)</a:t>
              </a:r>
            </a:p>
            <a:p>
              <a:pPr algn="ctr"/>
              <a:r>
                <a:rPr lang="en-US" altLang="ko-KR" sz="1000" dirty="0" smtClean="0">
                  <a:solidFill>
                    <a:schemeClr val="tx1"/>
                  </a:solidFill>
                  <a:latin typeface="Arial" panose="020B0604020202020204" pitchFamily="34" charset="0"/>
                  <a:cs typeface="Arial" panose="020B0604020202020204" pitchFamily="34" charset="0"/>
                </a:rPr>
                <a:t>36,024 </a:t>
              </a:r>
              <a:r>
                <a:rPr lang="en-US" altLang="ko-KR" sz="1000" dirty="0" smtClean="0">
                  <a:solidFill>
                    <a:schemeClr val="tx1"/>
                  </a:solidFill>
                  <a:latin typeface="Arial" panose="020B0604020202020204" pitchFamily="34" charset="0"/>
                  <a:cs typeface="Arial" panose="020B0604020202020204" pitchFamily="34" charset="0"/>
                </a:rPr>
                <a:t>transcripts</a:t>
              </a:r>
              <a:endParaRPr lang="ko-KR" altLang="en-US" sz="1000" dirty="0">
                <a:solidFill>
                  <a:schemeClr val="tx1"/>
                </a:solidFill>
                <a:latin typeface="Arial" panose="020B0604020202020204" pitchFamily="34" charset="0"/>
                <a:cs typeface="Arial" panose="020B0604020202020204" pitchFamily="34" charset="0"/>
              </a:endParaRPr>
            </a:p>
          </p:txBody>
        </p:sp>
        <p:sp>
          <p:nvSpPr>
            <p:cNvPr id="65" name="모서리가 둥근 직사각형 64"/>
            <p:cNvSpPr/>
            <p:nvPr/>
          </p:nvSpPr>
          <p:spPr>
            <a:xfrm>
              <a:off x="4221088" y="683568"/>
              <a:ext cx="1512168" cy="721793"/>
            </a:xfrm>
            <a:prstGeom prst="round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r>
                <a:rPr lang="en-US" altLang="ko-KR" sz="1000" dirty="0" smtClean="0">
                  <a:latin typeface="Arial" panose="020B0604020202020204" pitchFamily="34" charset="0"/>
                  <a:cs typeface="Arial" panose="020B0604020202020204" pitchFamily="34" charset="0"/>
                </a:rPr>
                <a:t>Transcripts with Intron</a:t>
              </a:r>
            </a:p>
            <a:p>
              <a:pPr algn="ctr"/>
              <a:r>
                <a:rPr lang="en-US" altLang="ko-KR" sz="1000" dirty="0" smtClean="0">
                  <a:solidFill>
                    <a:srgbClr val="FFFF00"/>
                  </a:solidFill>
                  <a:latin typeface="Arial" panose="020B0604020202020204" pitchFamily="34" charset="0"/>
                  <a:cs typeface="Arial" panose="020B0604020202020204" pitchFamily="34" charset="0"/>
                </a:rPr>
                <a:t>Dataset of results</a:t>
              </a:r>
            </a:p>
            <a:p>
              <a:pPr algn="ctr"/>
              <a:r>
                <a:rPr lang="en-US" altLang="ko-KR" sz="1000" dirty="0" smtClean="0">
                  <a:solidFill>
                    <a:schemeClr val="tx1"/>
                  </a:solidFill>
                  <a:latin typeface="Arial" panose="020B0604020202020204" pitchFamily="34" charset="0"/>
                  <a:cs typeface="Arial" panose="020B0604020202020204" pitchFamily="34" charset="0"/>
                </a:rPr>
                <a:t>29,687 </a:t>
              </a:r>
              <a:r>
                <a:rPr lang="en-US" altLang="ko-KR" sz="1000" dirty="0" smtClean="0">
                  <a:solidFill>
                    <a:schemeClr val="tx1"/>
                  </a:solidFill>
                  <a:latin typeface="Arial" panose="020B0604020202020204" pitchFamily="34" charset="0"/>
                  <a:cs typeface="Arial" panose="020B0604020202020204" pitchFamily="34" charset="0"/>
                </a:rPr>
                <a:t>transcripts</a:t>
              </a:r>
              <a:endParaRPr lang="ko-KR" altLang="en-US" sz="1000" dirty="0">
                <a:solidFill>
                  <a:schemeClr val="tx1"/>
                </a:solidFill>
                <a:latin typeface="Arial" panose="020B0604020202020204" pitchFamily="34" charset="0"/>
                <a:cs typeface="Arial" panose="020B0604020202020204" pitchFamily="34" charset="0"/>
              </a:endParaRPr>
            </a:p>
          </p:txBody>
        </p:sp>
        <p:sp>
          <p:nvSpPr>
            <p:cNvPr id="66" name="모서리가 둥근 직사각형 65"/>
            <p:cNvSpPr/>
            <p:nvPr/>
          </p:nvSpPr>
          <p:spPr>
            <a:xfrm>
              <a:off x="1700808" y="2447503"/>
              <a:ext cx="3672408" cy="612329"/>
            </a:xfrm>
            <a:prstGeom prst="round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r>
                <a:rPr lang="en-US" altLang="ko-KR" sz="1050" b="1" dirty="0" smtClean="0">
                  <a:latin typeface="Arial" panose="020B0604020202020204" pitchFamily="34" charset="0"/>
                  <a:cs typeface="Arial" panose="020B0604020202020204" pitchFamily="34" charset="0"/>
                </a:rPr>
                <a:t>Unique transcript harboring introns for a gene</a:t>
              </a:r>
            </a:p>
            <a:p>
              <a:pPr algn="ctr"/>
              <a:r>
                <a:rPr lang="en-US" altLang="ko-KR" sz="1050" dirty="0" smtClean="0">
                  <a:solidFill>
                    <a:schemeClr val="tx1"/>
                  </a:solidFill>
                  <a:latin typeface="Arial" panose="020B0604020202020204" pitchFamily="34" charset="0"/>
                  <a:cs typeface="Arial" panose="020B0604020202020204" pitchFamily="34" charset="0"/>
                </a:rPr>
                <a:t>16,374 </a:t>
              </a:r>
              <a:r>
                <a:rPr lang="en-US" altLang="ko-KR" sz="1050" dirty="0" smtClean="0">
                  <a:solidFill>
                    <a:schemeClr val="tx1"/>
                  </a:solidFill>
                  <a:latin typeface="Arial" panose="020B0604020202020204" pitchFamily="34" charset="0"/>
                  <a:cs typeface="Arial" panose="020B0604020202020204" pitchFamily="34" charset="0"/>
                </a:rPr>
                <a:t>transcripts</a:t>
              </a:r>
              <a:r>
                <a:rPr lang="en-US" altLang="ko-KR" sz="1050" dirty="0" smtClean="0">
                  <a:latin typeface="Arial" panose="020B0604020202020204" pitchFamily="34" charset="0"/>
                  <a:cs typeface="Arial" panose="020B0604020202020204" pitchFamily="34" charset="0"/>
                </a:rPr>
                <a:t> </a:t>
              </a:r>
              <a:endParaRPr lang="ko-KR" altLang="en-US" sz="1050" dirty="0">
                <a:latin typeface="Arial" panose="020B0604020202020204" pitchFamily="34" charset="0"/>
                <a:cs typeface="Arial" panose="020B0604020202020204" pitchFamily="34" charset="0"/>
              </a:endParaRPr>
            </a:p>
          </p:txBody>
        </p:sp>
        <p:sp>
          <p:nvSpPr>
            <p:cNvPr id="67" name="타원 66"/>
            <p:cNvSpPr/>
            <p:nvPr/>
          </p:nvSpPr>
          <p:spPr>
            <a:xfrm>
              <a:off x="1849034" y="1555070"/>
              <a:ext cx="1363942" cy="568658"/>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r>
                <a:rPr lang="en-US" altLang="ko-KR" sz="1000" b="1" dirty="0" smtClean="0">
                  <a:latin typeface="Arial" panose="020B0604020202020204" pitchFamily="34" charset="0"/>
                  <a:cs typeface="Arial" panose="020B0604020202020204" pitchFamily="34" charset="0"/>
                </a:rPr>
                <a:t>Gene2refseq </a:t>
              </a:r>
            </a:p>
            <a:p>
              <a:pPr algn="ctr"/>
              <a:r>
                <a:rPr lang="en-US" altLang="ko-KR" sz="1000" dirty="0" smtClean="0">
                  <a:latin typeface="Arial" panose="020B0604020202020204" pitchFamily="34" charset="0"/>
                  <a:cs typeface="Arial" panose="020B0604020202020204" pitchFamily="34" charset="0"/>
                </a:rPr>
                <a:t>(Nov 2013)</a:t>
              </a:r>
              <a:endParaRPr lang="ko-KR" altLang="en-US" sz="1000" dirty="0">
                <a:latin typeface="Arial" panose="020B0604020202020204" pitchFamily="34" charset="0"/>
                <a:cs typeface="Arial" panose="020B0604020202020204" pitchFamily="34" charset="0"/>
              </a:endParaRPr>
            </a:p>
          </p:txBody>
        </p:sp>
        <p:cxnSp>
          <p:nvCxnSpPr>
            <p:cNvPr id="68" name="직선 연결선 67"/>
            <p:cNvCxnSpPr>
              <a:stCxn id="64" idx="3"/>
              <a:endCxn id="65" idx="1"/>
            </p:cNvCxnSpPr>
            <p:nvPr/>
          </p:nvCxnSpPr>
          <p:spPr>
            <a:xfrm>
              <a:off x="2852936" y="1042752"/>
              <a:ext cx="1368152" cy="1713"/>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9" name="직사각형 68"/>
            <p:cNvSpPr/>
            <p:nvPr/>
          </p:nvSpPr>
          <p:spPr>
            <a:xfrm>
              <a:off x="1700808" y="2051720"/>
              <a:ext cx="1810111" cy="215444"/>
            </a:xfrm>
            <a:prstGeom prst="rect">
              <a:avLst/>
            </a:prstGeom>
          </p:spPr>
          <p:txBody>
            <a:bodyPr wrap="non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ko-KR" altLang="en-US" sz="800" dirty="0"/>
                <a:t>ftp://ftp.ncbi.nlm.nih.gov/gene/DATA/</a:t>
              </a:r>
            </a:p>
          </p:txBody>
        </p:sp>
        <p:cxnSp>
          <p:nvCxnSpPr>
            <p:cNvPr id="70" name="꺾인 연결선 69"/>
            <p:cNvCxnSpPr>
              <a:stCxn id="65" idx="2"/>
              <a:endCxn id="66" idx="0"/>
            </p:cNvCxnSpPr>
            <p:nvPr/>
          </p:nvCxnSpPr>
          <p:spPr>
            <a:xfrm rot="5400000">
              <a:off x="3736021" y="1206352"/>
              <a:ext cx="1042142" cy="1440160"/>
            </a:xfrm>
            <a:prstGeom prst="bentConnector3">
              <a:avLst>
                <a:gd name="adj1" fmla="val 50000"/>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1" name="TextBox 48"/>
            <p:cNvSpPr txBox="1"/>
            <p:nvPr/>
          </p:nvSpPr>
          <p:spPr>
            <a:xfrm>
              <a:off x="3457958" y="1547664"/>
              <a:ext cx="1339194" cy="246221"/>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000" dirty="0" smtClean="0">
                  <a:latin typeface="Arial" panose="020B0604020202020204" pitchFamily="34" charset="0"/>
                  <a:cs typeface="Arial" panose="020B0604020202020204" pitchFamily="34" charset="0"/>
                </a:rPr>
                <a:t>1 gene – 1 transcript</a:t>
              </a:r>
              <a:endParaRPr lang="ko-KR" altLang="en-US" sz="1000" dirty="0">
                <a:latin typeface="Arial" panose="020B0604020202020204" pitchFamily="34" charset="0"/>
                <a:cs typeface="Arial" panose="020B0604020202020204" pitchFamily="34" charset="0"/>
              </a:endParaRPr>
            </a:p>
          </p:txBody>
        </p:sp>
        <p:sp>
          <p:nvSpPr>
            <p:cNvPr id="72" name="오른쪽 화살표 71"/>
            <p:cNvSpPr/>
            <p:nvPr/>
          </p:nvSpPr>
          <p:spPr>
            <a:xfrm>
              <a:off x="3011305" y="1593170"/>
              <a:ext cx="345687" cy="467375"/>
            </a:xfrm>
            <a:prstGeom prst="rightArrow">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a:p>
          </p:txBody>
        </p:sp>
      </p:grpSp>
      <p:sp>
        <p:nvSpPr>
          <p:cNvPr id="74" name="TextBox 73"/>
          <p:cNvSpPr txBox="1"/>
          <p:nvPr/>
        </p:nvSpPr>
        <p:spPr>
          <a:xfrm>
            <a:off x="44624" y="334561"/>
            <a:ext cx="2610010" cy="369332"/>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(A)</a:t>
            </a:r>
            <a:endParaRPr lang="en-US" b="1" dirty="0">
              <a:latin typeface="Arial" panose="020B0604020202020204" pitchFamily="34" charset="0"/>
              <a:cs typeface="Arial" panose="020B0604020202020204" pitchFamily="34" charset="0"/>
            </a:endParaRPr>
          </a:p>
        </p:txBody>
      </p:sp>
      <p:sp>
        <p:nvSpPr>
          <p:cNvPr id="75" name="TextBox 74"/>
          <p:cNvSpPr txBox="1"/>
          <p:nvPr/>
        </p:nvSpPr>
        <p:spPr>
          <a:xfrm>
            <a:off x="44624" y="2267744"/>
            <a:ext cx="2610010" cy="369332"/>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(B)</a:t>
            </a:r>
            <a:endParaRPr lang="en-US" b="1" dirty="0">
              <a:latin typeface="Arial" panose="020B0604020202020204" pitchFamily="34" charset="0"/>
              <a:cs typeface="Arial" panose="020B0604020202020204" pitchFamily="34" charset="0"/>
            </a:endParaRPr>
          </a:p>
        </p:txBody>
      </p:sp>
      <p:graphicFrame>
        <p:nvGraphicFramePr>
          <p:cNvPr id="87" name="표 86"/>
          <p:cNvGraphicFramePr>
            <a:graphicFrameLocks noGrp="1"/>
          </p:cNvGraphicFramePr>
          <p:nvPr>
            <p:extLst>
              <p:ext uri="{D42A27DB-BD31-4B8C-83A1-F6EECF244321}">
                <p14:modId xmlns:p14="http://schemas.microsoft.com/office/powerpoint/2010/main" val="67536489"/>
              </p:ext>
            </p:extLst>
          </p:nvPr>
        </p:nvGraphicFramePr>
        <p:xfrm>
          <a:off x="1198180" y="4427984"/>
          <a:ext cx="4684340" cy="479882"/>
        </p:xfrm>
        <a:graphic>
          <a:graphicData uri="http://schemas.openxmlformats.org/drawingml/2006/table">
            <a:tbl>
              <a:tblPr firstRow="1" bandRow="1">
                <a:tableStyleId>{2D5ABB26-0587-4C30-8999-92F81FD0307C}</a:tableStyleId>
              </a:tblPr>
              <a:tblGrid>
                <a:gridCol w="234217"/>
                <a:gridCol w="234217"/>
                <a:gridCol w="234217"/>
                <a:gridCol w="234217"/>
                <a:gridCol w="234217"/>
                <a:gridCol w="234217"/>
                <a:gridCol w="234217"/>
                <a:gridCol w="234217"/>
                <a:gridCol w="234217"/>
                <a:gridCol w="234217"/>
                <a:gridCol w="234217"/>
                <a:gridCol w="234217"/>
                <a:gridCol w="234217"/>
                <a:gridCol w="234217"/>
                <a:gridCol w="234217"/>
                <a:gridCol w="234217"/>
                <a:gridCol w="234217"/>
                <a:gridCol w="234217"/>
                <a:gridCol w="234217"/>
                <a:gridCol w="234217"/>
              </a:tblGrid>
              <a:tr h="243582">
                <a:tc>
                  <a:txBody>
                    <a:bodyPr/>
                    <a:lstStyle/>
                    <a:p>
                      <a:pPr algn="r" latinLnBrk="1"/>
                      <a:r>
                        <a:rPr lang="en-US" altLang="ko-KR" sz="800" dirty="0" smtClean="0">
                          <a:latin typeface="Arial" pitchFamily="34" charset="0"/>
                          <a:cs typeface="Arial" pitchFamily="34" charset="0"/>
                        </a:rPr>
                        <a:t>1</a:t>
                      </a:r>
                      <a:r>
                        <a:rPr lang="en-US" altLang="ko-KR" sz="800" baseline="30000" dirty="0" smtClean="0">
                          <a:latin typeface="Arial" pitchFamily="34" charset="0"/>
                          <a:cs typeface="Arial" pitchFamily="34" charset="0"/>
                        </a:rPr>
                        <a:t>st</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2</a:t>
                      </a:r>
                      <a:r>
                        <a:rPr lang="en-US" altLang="ko-KR" sz="800" baseline="30000" dirty="0" smtClean="0">
                          <a:latin typeface="Arial" pitchFamily="34" charset="0"/>
                          <a:cs typeface="Arial" pitchFamily="34" charset="0"/>
                        </a:rPr>
                        <a:t>nd</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3</a:t>
                      </a:r>
                      <a:r>
                        <a:rPr lang="en-US" altLang="ko-KR" sz="800" baseline="30000" dirty="0" smtClean="0">
                          <a:latin typeface="Arial" pitchFamily="34" charset="0"/>
                          <a:cs typeface="Arial" pitchFamily="34" charset="0"/>
                        </a:rPr>
                        <a:t>rd</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4</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5</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6</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7</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8</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9</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10</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11</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12</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13</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14</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15</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16</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17</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18</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19</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20</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r>
              <a:tr h="236300">
                <a:tc gridSpan="20">
                  <a:txBody>
                    <a:bodyPr/>
                    <a:lstStyle/>
                    <a:p>
                      <a:pPr algn="ctr" latinLnBrk="1"/>
                      <a:r>
                        <a:rPr lang="en-US" altLang="ko-KR" sz="900" b="1" dirty="0" smtClean="0">
                          <a:latin typeface="Arial" pitchFamily="34" charset="0"/>
                          <a:cs typeface="Arial" pitchFamily="34" charset="0"/>
                        </a:rPr>
                        <a:t>Introns grouped</a:t>
                      </a:r>
                      <a:r>
                        <a:rPr lang="en-US" altLang="ko-KR" sz="900" b="1" baseline="0" dirty="0" smtClean="0">
                          <a:latin typeface="Arial" pitchFamily="34" charset="0"/>
                          <a:cs typeface="Arial" pitchFamily="34" charset="0"/>
                        </a:rPr>
                        <a:t> by their ordinal positions</a:t>
                      </a:r>
                      <a:endParaRPr lang="ko-KR" altLang="en-US" sz="900" b="1" dirty="0">
                        <a:latin typeface="Arial" pitchFamily="34" charset="0"/>
                        <a:cs typeface="Arial" pitchFamily="34" charset="0"/>
                      </a:endParaRPr>
                    </a:p>
                  </a:txBody>
                  <a:tcPr marL="0" marR="0" marT="36000" marB="0" anchor="ctr">
                    <a:noFill/>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r>
            </a:tbl>
          </a:graphicData>
        </a:graphic>
      </p:graphicFrame>
      <p:graphicFrame>
        <p:nvGraphicFramePr>
          <p:cNvPr id="88" name="표 87"/>
          <p:cNvGraphicFramePr>
            <a:graphicFrameLocks noGrp="1"/>
          </p:cNvGraphicFramePr>
          <p:nvPr>
            <p:extLst>
              <p:ext uri="{D42A27DB-BD31-4B8C-83A1-F6EECF244321}">
                <p14:modId xmlns:p14="http://schemas.microsoft.com/office/powerpoint/2010/main" val="1494161969"/>
              </p:ext>
            </p:extLst>
          </p:nvPr>
        </p:nvGraphicFramePr>
        <p:xfrm>
          <a:off x="507326" y="2681697"/>
          <a:ext cx="416808" cy="1830500"/>
        </p:xfrm>
        <a:graphic>
          <a:graphicData uri="http://schemas.openxmlformats.org/drawingml/2006/table">
            <a:tbl>
              <a:tblPr firstRow="1" bandRow="1">
                <a:tableStyleId>{2D5ABB26-0587-4C30-8999-92F81FD0307C}</a:tableStyleId>
              </a:tblPr>
              <a:tblGrid>
                <a:gridCol w="242866"/>
                <a:gridCol w="173942"/>
              </a:tblGrid>
              <a:tr h="457625">
                <a:tc rowSpan="4">
                  <a:txBody>
                    <a:bodyPr/>
                    <a:lstStyle/>
                    <a:p>
                      <a:pPr algn="ctr" latinLnBrk="1"/>
                      <a:r>
                        <a:rPr lang="en-US" altLang="ko-KR" sz="900" b="1" dirty="0" smtClean="0">
                          <a:latin typeface="Arial" pitchFamily="34" charset="0"/>
                          <a:cs typeface="Arial" pitchFamily="34" charset="0"/>
                        </a:rPr>
                        <a:t>%Conserved</a:t>
                      </a:r>
                      <a:r>
                        <a:rPr lang="en-US" altLang="ko-KR" sz="900" b="1" baseline="0" dirty="0" smtClean="0">
                          <a:latin typeface="Arial" pitchFamily="34" charset="0"/>
                          <a:cs typeface="Arial" pitchFamily="34" charset="0"/>
                        </a:rPr>
                        <a:t> sites</a:t>
                      </a:r>
                      <a:endParaRPr lang="ko-KR" altLang="en-US" sz="900" b="1" dirty="0">
                        <a:latin typeface="Arial" pitchFamily="34" charset="0"/>
                        <a:cs typeface="Arial" pitchFamily="34" charset="0"/>
                      </a:endParaRPr>
                    </a:p>
                  </a:txBody>
                  <a:tcPr vert="vert27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latinLnBrk="1"/>
                      <a:r>
                        <a:rPr lang="en-US" altLang="ko-KR" sz="800" dirty="0" smtClean="0">
                          <a:latin typeface="Arial" pitchFamily="34" charset="0"/>
                          <a:cs typeface="Arial" pitchFamily="34" charset="0"/>
                        </a:rPr>
                        <a:t>15</a:t>
                      </a:r>
                      <a:endParaRPr lang="ko-KR" altLang="en-US" sz="800" dirty="0">
                        <a:latin typeface="Arial" pitchFamily="34" charset="0"/>
                        <a:cs typeface="Arial" pitchFamily="34" charset="0"/>
                      </a:endParaRPr>
                    </a:p>
                  </a:txBody>
                  <a:tcPr marL="0" marR="0" marT="0" marB="0" anchor="ctr">
                    <a:lnL w="12700" cap="flat" cmpd="sng" algn="ctr">
                      <a:noFill/>
                      <a:prstDash val="solid"/>
                      <a:round/>
                      <a:headEnd type="none" w="med" len="med"/>
                      <a:tailEnd type="none" w="med" len="med"/>
                    </a:lnL>
                    <a:noFill/>
                  </a:tcPr>
                </a:tc>
              </a:tr>
              <a:tr h="457625">
                <a:tc vMerge="1">
                  <a:txBody>
                    <a:bodyPr/>
                    <a:lstStyle/>
                    <a:p>
                      <a:pPr algn="r" latinLnBrk="1"/>
                      <a:endParaRPr lang="ko-KR" altLang="en-US" sz="1000">
                        <a:latin typeface="Arial" pitchFamily="34" charset="0"/>
                        <a:cs typeface="Arial" pitchFamily="34" charset="0"/>
                      </a:endParaRPr>
                    </a:p>
                  </a:txBody>
                  <a:tcPr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latinLnBrk="1"/>
                      <a:r>
                        <a:rPr lang="en-US" altLang="ko-KR" sz="800" dirty="0" smtClean="0">
                          <a:latin typeface="Arial" pitchFamily="34" charset="0"/>
                          <a:cs typeface="Arial" pitchFamily="34" charset="0"/>
                        </a:rPr>
                        <a:t>10</a:t>
                      </a:r>
                      <a:endParaRPr lang="ko-KR" altLang="en-US" sz="800" dirty="0">
                        <a:latin typeface="Arial" pitchFamily="34" charset="0"/>
                        <a:cs typeface="Arial" pitchFamily="34" charset="0"/>
                      </a:endParaRPr>
                    </a:p>
                  </a:txBody>
                  <a:tcPr marL="0" marR="0" marT="0" marB="0" anchor="ctr">
                    <a:lnL w="12700" cap="flat" cmpd="sng" algn="ctr">
                      <a:noFill/>
                      <a:prstDash val="solid"/>
                      <a:round/>
                      <a:headEnd type="none" w="med" len="med"/>
                      <a:tailEnd type="none" w="med" len="med"/>
                    </a:lnL>
                    <a:noFill/>
                  </a:tcPr>
                </a:tc>
              </a:tr>
              <a:tr h="457625">
                <a:tc vMerge="1">
                  <a:txBody>
                    <a:bodyPr/>
                    <a:lstStyle/>
                    <a:p>
                      <a:pPr algn="r" latinLnBrk="1"/>
                      <a:endParaRPr lang="ko-KR" altLang="en-US" sz="1000">
                        <a:latin typeface="Arial" pitchFamily="34" charset="0"/>
                        <a:cs typeface="Arial" pitchFamily="34" charset="0"/>
                      </a:endParaRPr>
                    </a:p>
                  </a:txBody>
                  <a:tcPr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latinLnBrk="1"/>
                      <a:r>
                        <a:rPr lang="en-US" altLang="ko-KR" sz="800" dirty="0" smtClean="0">
                          <a:latin typeface="Arial" pitchFamily="34" charset="0"/>
                          <a:cs typeface="Arial" pitchFamily="34" charset="0"/>
                        </a:rPr>
                        <a:t>5</a:t>
                      </a:r>
                      <a:endParaRPr lang="ko-KR" altLang="en-US" sz="800" dirty="0">
                        <a:latin typeface="Arial" pitchFamily="34" charset="0"/>
                        <a:cs typeface="Arial" pitchFamily="34" charset="0"/>
                      </a:endParaRPr>
                    </a:p>
                  </a:txBody>
                  <a:tcPr marL="0" marR="0" marT="0" marB="0" anchor="ctr">
                    <a:lnL w="12700" cap="flat" cmpd="sng" algn="ctr">
                      <a:noFill/>
                      <a:prstDash val="solid"/>
                      <a:round/>
                      <a:headEnd type="none" w="med" len="med"/>
                      <a:tailEnd type="none" w="med" len="med"/>
                    </a:lnL>
                    <a:noFill/>
                  </a:tcPr>
                </a:tc>
              </a:tr>
              <a:tr h="457625">
                <a:tc vMerge="1">
                  <a:txBody>
                    <a:bodyPr/>
                    <a:lstStyle/>
                    <a:p>
                      <a:pPr algn="r" latinLnBrk="1"/>
                      <a:endParaRPr lang="ko-KR" altLang="en-US" sz="1000">
                        <a:latin typeface="Arial" pitchFamily="34" charset="0"/>
                        <a:cs typeface="Arial" pitchFamily="34" charset="0"/>
                      </a:endParaRPr>
                    </a:p>
                  </a:txBody>
                  <a:tcPr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latinLnBrk="1"/>
                      <a:r>
                        <a:rPr lang="en-US" altLang="ko-KR" sz="800" dirty="0" smtClean="0">
                          <a:latin typeface="Arial" pitchFamily="34" charset="0"/>
                          <a:cs typeface="Arial" pitchFamily="34" charset="0"/>
                        </a:rPr>
                        <a:t>0</a:t>
                      </a:r>
                      <a:endParaRPr lang="ko-KR" altLang="en-US" sz="800" dirty="0">
                        <a:latin typeface="Arial" pitchFamily="34" charset="0"/>
                        <a:cs typeface="Arial" pitchFamily="34" charset="0"/>
                      </a:endParaRPr>
                    </a:p>
                  </a:txBody>
                  <a:tcPr marL="0" marR="0" marT="0" marB="0" anchor="ctr">
                    <a:lnL w="12700" cap="flat" cmpd="sng" algn="ctr">
                      <a:noFill/>
                      <a:prstDash val="solid"/>
                      <a:round/>
                      <a:headEnd type="none" w="med" len="med"/>
                      <a:tailEnd type="none" w="med" len="med"/>
                    </a:lnL>
                    <a:noFill/>
                  </a:tcPr>
                </a:tc>
              </a:tr>
            </a:tbl>
          </a:graphicData>
        </a:graphic>
      </p:graphicFrame>
      <p:sp>
        <p:nvSpPr>
          <p:cNvPr id="94" name="TextBox 93"/>
          <p:cNvSpPr txBox="1"/>
          <p:nvPr/>
        </p:nvSpPr>
        <p:spPr>
          <a:xfrm>
            <a:off x="44624" y="4860032"/>
            <a:ext cx="2610010" cy="369332"/>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(C)</a:t>
            </a:r>
            <a:endParaRPr lang="en-US" b="1" dirty="0">
              <a:latin typeface="Arial" panose="020B0604020202020204" pitchFamily="34" charset="0"/>
              <a:cs typeface="Arial" panose="020B0604020202020204" pitchFamily="34" charset="0"/>
            </a:endParaRPr>
          </a:p>
        </p:txBody>
      </p:sp>
      <p:graphicFrame>
        <p:nvGraphicFramePr>
          <p:cNvPr id="96" name="표 95"/>
          <p:cNvGraphicFramePr>
            <a:graphicFrameLocks noGrp="1"/>
          </p:cNvGraphicFramePr>
          <p:nvPr>
            <p:extLst>
              <p:ext uri="{D42A27DB-BD31-4B8C-83A1-F6EECF244321}">
                <p14:modId xmlns:p14="http://schemas.microsoft.com/office/powerpoint/2010/main" val="3695810598"/>
              </p:ext>
            </p:extLst>
          </p:nvPr>
        </p:nvGraphicFramePr>
        <p:xfrm>
          <a:off x="764704" y="5281047"/>
          <a:ext cx="5619815" cy="2266952"/>
        </p:xfrm>
        <a:graphic>
          <a:graphicData uri="http://schemas.openxmlformats.org/drawingml/2006/table">
            <a:tbl>
              <a:tblPr>
                <a:tableStyleId>{2D5ABB26-0587-4C30-8999-92F81FD0307C}</a:tableStyleId>
              </a:tblPr>
              <a:tblGrid>
                <a:gridCol w="1123963"/>
                <a:gridCol w="1123963"/>
                <a:gridCol w="1123963"/>
                <a:gridCol w="1123963"/>
                <a:gridCol w="1123963"/>
              </a:tblGrid>
              <a:tr h="1133476">
                <a:tc>
                  <a:txBody>
                    <a:bodyPr/>
                    <a:lstStyle/>
                    <a:p>
                      <a:pPr algn="ctr" fontAlgn="ctr"/>
                      <a:endParaRPr lang="en-US" sz="700" b="0" u="none" strike="noStrike" dirty="0" smtClean="0">
                        <a:effectLst/>
                        <a:latin typeface="Arial" pitchFamily="34" charset="0"/>
                        <a:cs typeface="Arial" pitchFamily="34" charset="0"/>
                      </a:endParaRPr>
                    </a:p>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r>
                        <a:rPr lang="en-US" altLang="ko-KR" sz="700" b="0" u="none" strike="noStrike" dirty="0" smtClean="0">
                          <a:effectLst/>
                          <a:latin typeface="Arial" panose="020B0604020202020204" pitchFamily="34" charset="0"/>
                          <a:cs typeface="Arial" panose="020B0604020202020204" pitchFamily="34" charset="0"/>
                        </a:rPr>
                        <a:t>y=</a:t>
                      </a:r>
                      <a:r>
                        <a:rPr lang="en-US" altLang="ko-KR" sz="700" b="1" u="none" strike="noStrike" dirty="0" smtClean="0">
                          <a:effectLst/>
                          <a:latin typeface="Arial" panose="020B0604020202020204" pitchFamily="34" charset="0"/>
                          <a:cs typeface="Arial" panose="020B0604020202020204" pitchFamily="34" charset="0"/>
                        </a:rPr>
                        <a:t>0.06</a:t>
                      </a:r>
                      <a:r>
                        <a:rPr lang="en-US" altLang="ko-KR" sz="700" b="0" u="none" strike="noStrike" dirty="0" smtClean="0">
                          <a:effectLst/>
                          <a:latin typeface="Arial" panose="020B0604020202020204" pitchFamily="34" charset="0"/>
                          <a:cs typeface="Arial" panose="020B0604020202020204" pitchFamily="34" charset="0"/>
                        </a:rPr>
                        <a:t>x + 2.57</a:t>
                      </a:r>
                    </a:p>
                    <a:p>
                      <a:pPr algn="ctr" fontAlgn="ctr"/>
                      <a:r>
                        <a:rPr lang="en-US" altLang="ko-KR" sz="700" b="0" u="none" strike="noStrike" dirty="0" smtClean="0">
                          <a:effectLst/>
                          <a:latin typeface="Arial" panose="020B0604020202020204" pitchFamily="34" charset="0"/>
                          <a:cs typeface="Arial" panose="020B0604020202020204" pitchFamily="34" charset="0"/>
                        </a:rPr>
                        <a:t>R</a:t>
                      </a:r>
                      <a:r>
                        <a:rPr lang="en-US" altLang="ko-KR" sz="700" b="0" u="none" strike="noStrike" baseline="30000" dirty="0" smtClean="0">
                          <a:effectLst/>
                          <a:latin typeface="Arial" panose="020B0604020202020204" pitchFamily="34" charset="0"/>
                          <a:cs typeface="Arial" panose="020B0604020202020204" pitchFamily="34" charset="0"/>
                        </a:rPr>
                        <a:t>2</a:t>
                      </a:r>
                      <a:r>
                        <a:rPr lang="en-US" altLang="ko-KR" sz="700" b="0" u="none" strike="noStrike" dirty="0" smtClean="0">
                          <a:effectLst/>
                          <a:latin typeface="Arial" panose="020B0604020202020204" pitchFamily="34" charset="0"/>
                          <a:cs typeface="Arial" panose="020B0604020202020204" pitchFamily="34" charset="0"/>
                        </a:rPr>
                        <a:t> = </a:t>
                      </a:r>
                      <a:r>
                        <a:rPr lang="en-US" altLang="ko-KR" sz="700" b="1" u="none" strike="noStrike" dirty="0" smtClean="0">
                          <a:effectLst/>
                          <a:latin typeface="Arial" panose="020B0604020202020204" pitchFamily="34" charset="0"/>
                          <a:cs typeface="Arial" panose="020B0604020202020204" pitchFamily="34" charset="0"/>
                        </a:rPr>
                        <a:t>0.47</a:t>
                      </a:r>
                      <a:endParaRPr lang="en-US" altLang="ko-KR" sz="700" b="1" i="0" u="none" strike="noStrike" dirty="0">
                        <a:solidFill>
                          <a:srgbClr val="000000"/>
                        </a:solidFill>
                        <a:effectLst/>
                        <a:latin typeface="Arial" panose="020B0604020202020204" pitchFamily="34" charset="0"/>
                        <a:ea typeface="+mn-ea"/>
                        <a:cs typeface="Arial" panose="020B0604020202020204" pitchFamily="34" charset="0"/>
                      </a:endParaRPr>
                    </a:p>
                  </a:txBody>
                  <a:tcPr marL="7040" marR="7040" marT="704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r>
                        <a:rPr lang="en-US" altLang="ko-KR" sz="700" b="0" u="none" strike="noStrike" dirty="0" smtClean="0">
                          <a:effectLst/>
                          <a:latin typeface="Arial" panose="020B0604020202020204" pitchFamily="34" charset="0"/>
                          <a:cs typeface="Arial" panose="020B0604020202020204" pitchFamily="34" charset="0"/>
                        </a:rPr>
                        <a:t>y=</a:t>
                      </a:r>
                      <a:r>
                        <a:rPr lang="en-US" altLang="ko-KR" sz="700" b="1" u="none" strike="noStrike" dirty="0" smtClean="0">
                          <a:effectLst/>
                          <a:latin typeface="Arial" panose="020B0604020202020204" pitchFamily="34" charset="0"/>
                          <a:cs typeface="Arial" panose="020B0604020202020204" pitchFamily="34" charset="0"/>
                        </a:rPr>
                        <a:t>0.02</a:t>
                      </a:r>
                      <a:r>
                        <a:rPr lang="en-US" altLang="ko-KR" sz="700" b="0" u="none" strike="noStrike" dirty="0" smtClean="0">
                          <a:effectLst/>
                          <a:latin typeface="Arial" panose="020B0604020202020204" pitchFamily="34" charset="0"/>
                          <a:cs typeface="Arial" panose="020B0604020202020204" pitchFamily="34" charset="0"/>
                        </a:rPr>
                        <a:t>x + 1.77</a:t>
                      </a:r>
                    </a:p>
                    <a:p>
                      <a:pPr algn="ctr" fontAlgn="ctr"/>
                      <a:r>
                        <a:rPr lang="en-US" altLang="ko-KR" sz="700" b="0" u="none" strike="noStrike" dirty="0" smtClean="0">
                          <a:effectLst/>
                          <a:latin typeface="Arial" panose="020B0604020202020204" pitchFamily="34" charset="0"/>
                          <a:cs typeface="Arial" panose="020B0604020202020204" pitchFamily="34" charset="0"/>
                        </a:rPr>
                        <a:t>R</a:t>
                      </a:r>
                      <a:r>
                        <a:rPr lang="en-US" altLang="ko-KR" sz="700" b="0" u="none" strike="noStrike" baseline="30000" dirty="0" smtClean="0">
                          <a:effectLst/>
                          <a:latin typeface="Arial" panose="020B0604020202020204" pitchFamily="34" charset="0"/>
                          <a:cs typeface="Arial" panose="020B0604020202020204" pitchFamily="34" charset="0"/>
                        </a:rPr>
                        <a:t>2</a:t>
                      </a:r>
                      <a:r>
                        <a:rPr lang="en-US" altLang="ko-KR" sz="700" b="0" u="none" strike="noStrike" dirty="0" smtClean="0">
                          <a:effectLst/>
                          <a:latin typeface="Arial" panose="020B0604020202020204" pitchFamily="34" charset="0"/>
                          <a:cs typeface="Arial" panose="020B0604020202020204" pitchFamily="34" charset="0"/>
                        </a:rPr>
                        <a:t> = </a:t>
                      </a:r>
                      <a:r>
                        <a:rPr lang="en-US" altLang="ko-KR" sz="700" b="1" u="none" strike="noStrike" dirty="0" smtClean="0">
                          <a:effectLst/>
                          <a:latin typeface="Arial" panose="020B0604020202020204" pitchFamily="34" charset="0"/>
                          <a:cs typeface="Arial" panose="020B0604020202020204" pitchFamily="34" charset="0"/>
                        </a:rPr>
                        <a:t>0.32</a:t>
                      </a:r>
                      <a:endParaRPr lang="en-US" altLang="ko-KR" sz="700" b="1" i="0" u="none" strike="noStrike" dirty="0" smtClean="0">
                        <a:solidFill>
                          <a:srgbClr val="000000"/>
                        </a:solidFill>
                        <a:effectLst/>
                        <a:latin typeface="Arial" panose="020B0604020202020204" pitchFamily="34" charset="0"/>
                        <a:ea typeface="+mn-ea"/>
                        <a:cs typeface="Arial" panose="020B0604020202020204" pitchFamily="34" charset="0"/>
                      </a:endParaRPr>
                    </a:p>
                  </a:txBody>
                  <a:tcPr marL="7040" marR="7040" marT="704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r>
                        <a:rPr lang="en-US" altLang="ko-KR" sz="700" b="0" u="none" strike="noStrike" dirty="0" smtClean="0">
                          <a:effectLst/>
                          <a:latin typeface="Arial" panose="020B0604020202020204" pitchFamily="34" charset="0"/>
                          <a:cs typeface="Arial" panose="020B0604020202020204" pitchFamily="34" charset="0"/>
                        </a:rPr>
                        <a:t>y=</a:t>
                      </a:r>
                      <a:r>
                        <a:rPr lang="en-US" altLang="ko-KR" sz="700" b="1" u="none" strike="noStrike" dirty="0" smtClean="0">
                          <a:effectLst/>
                          <a:latin typeface="Arial" panose="020B0604020202020204" pitchFamily="34" charset="0"/>
                          <a:cs typeface="Arial" panose="020B0604020202020204" pitchFamily="34" charset="0"/>
                        </a:rPr>
                        <a:t>0.02</a:t>
                      </a:r>
                      <a:r>
                        <a:rPr lang="en-US" altLang="ko-KR" sz="700" b="0" u="none" strike="noStrike" dirty="0" smtClean="0">
                          <a:effectLst/>
                          <a:latin typeface="Arial" panose="020B0604020202020204" pitchFamily="34" charset="0"/>
                          <a:cs typeface="Arial" panose="020B0604020202020204" pitchFamily="34" charset="0"/>
                        </a:rPr>
                        <a:t>x + 1.48</a:t>
                      </a:r>
                    </a:p>
                    <a:p>
                      <a:pPr algn="ctr" fontAlgn="ctr"/>
                      <a:r>
                        <a:rPr lang="en-US" altLang="ko-KR" sz="700" b="0" u="none" strike="noStrike" dirty="0" smtClean="0">
                          <a:effectLst/>
                          <a:latin typeface="Arial" panose="020B0604020202020204" pitchFamily="34" charset="0"/>
                          <a:cs typeface="Arial" panose="020B0604020202020204" pitchFamily="34" charset="0"/>
                        </a:rPr>
                        <a:t>R</a:t>
                      </a:r>
                      <a:r>
                        <a:rPr lang="en-US" altLang="ko-KR" sz="700" b="0" u="none" strike="noStrike" baseline="30000" dirty="0" smtClean="0">
                          <a:effectLst/>
                          <a:latin typeface="Arial" panose="020B0604020202020204" pitchFamily="34" charset="0"/>
                          <a:cs typeface="Arial" panose="020B0604020202020204" pitchFamily="34" charset="0"/>
                        </a:rPr>
                        <a:t>2</a:t>
                      </a:r>
                      <a:r>
                        <a:rPr lang="en-US" altLang="ko-KR" sz="700" b="0" u="none" strike="noStrike" dirty="0" smtClean="0">
                          <a:effectLst/>
                          <a:latin typeface="Arial" panose="020B0604020202020204" pitchFamily="34" charset="0"/>
                          <a:cs typeface="Arial" panose="020B0604020202020204" pitchFamily="34" charset="0"/>
                        </a:rPr>
                        <a:t> = </a:t>
                      </a:r>
                      <a:r>
                        <a:rPr lang="en-US" altLang="ko-KR" sz="700" b="1" u="none" strike="noStrike" dirty="0" smtClean="0">
                          <a:effectLst/>
                          <a:latin typeface="Arial" panose="020B0604020202020204" pitchFamily="34" charset="0"/>
                          <a:cs typeface="Arial" panose="020B0604020202020204" pitchFamily="34" charset="0"/>
                        </a:rPr>
                        <a:t>0.21</a:t>
                      </a:r>
                      <a:endParaRPr lang="en-US" altLang="ko-KR" sz="700" b="1" i="0" u="none" strike="noStrike" dirty="0" smtClean="0">
                        <a:solidFill>
                          <a:srgbClr val="000000"/>
                        </a:solidFill>
                        <a:effectLst/>
                        <a:latin typeface="Arial" panose="020B0604020202020204" pitchFamily="34" charset="0"/>
                        <a:ea typeface="+mn-ea"/>
                        <a:cs typeface="Arial" panose="020B0604020202020204" pitchFamily="34" charset="0"/>
                      </a:endParaRPr>
                    </a:p>
                  </a:txBody>
                  <a:tcPr marL="7040" marR="7040" marT="704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r>
                        <a:rPr lang="en-US" altLang="ko-KR" sz="700" b="0" u="none" strike="noStrike" dirty="0" smtClean="0">
                          <a:effectLst/>
                          <a:latin typeface="Arial" panose="020B0604020202020204" pitchFamily="34" charset="0"/>
                          <a:cs typeface="Arial" panose="020B0604020202020204" pitchFamily="34" charset="0"/>
                        </a:rPr>
                        <a:t>y=</a:t>
                      </a:r>
                      <a:r>
                        <a:rPr lang="en-US" altLang="ko-KR" sz="700" b="1" u="none" strike="noStrike" dirty="0" smtClean="0">
                          <a:effectLst/>
                          <a:latin typeface="Arial" panose="020B0604020202020204" pitchFamily="34" charset="0"/>
                          <a:cs typeface="Arial" panose="020B0604020202020204" pitchFamily="34" charset="0"/>
                        </a:rPr>
                        <a:t>0.02</a:t>
                      </a:r>
                      <a:r>
                        <a:rPr lang="en-US" altLang="ko-KR" sz="700" b="0" u="none" strike="noStrike" dirty="0" smtClean="0">
                          <a:effectLst/>
                          <a:latin typeface="Arial" panose="020B0604020202020204" pitchFamily="34" charset="0"/>
                          <a:cs typeface="Arial" panose="020B0604020202020204" pitchFamily="34" charset="0"/>
                        </a:rPr>
                        <a:t>x + 1.22</a:t>
                      </a:r>
                    </a:p>
                    <a:p>
                      <a:pPr algn="ctr" fontAlgn="ctr"/>
                      <a:r>
                        <a:rPr lang="en-US" altLang="ko-KR" sz="700" b="0" u="none" strike="noStrike" dirty="0" smtClean="0">
                          <a:effectLst/>
                          <a:latin typeface="Arial" panose="020B0604020202020204" pitchFamily="34" charset="0"/>
                          <a:cs typeface="Arial" panose="020B0604020202020204" pitchFamily="34" charset="0"/>
                        </a:rPr>
                        <a:t>R</a:t>
                      </a:r>
                      <a:r>
                        <a:rPr lang="en-US" altLang="ko-KR" sz="700" b="0" u="none" strike="noStrike" baseline="30000" dirty="0" smtClean="0">
                          <a:effectLst/>
                          <a:latin typeface="Arial" panose="020B0604020202020204" pitchFamily="34" charset="0"/>
                          <a:cs typeface="Arial" panose="020B0604020202020204" pitchFamily="34" charset="0"/>
                        </a:rPr>
                        <a:t>2</a:t>
                      </a:r>
                      <a:r>
                        <a:rPr lang="en-US" altLang="ko-KR" sz="700" b="0" u="none" strike="noStrike" dirty="0" smtClean="0">
                          <a:effectLst/>
                          <a:latin typeface="Arial" panose="020B0604020202020204" pitchFamily="34" charset="0"/>
                          <a:cs typeface="Arial" panose="020B0604020202020204" pitchFamily="34" charset="0"/>
                        </a:rPr>
                        <a:t> = </a:t>
                      </a:r>
                      <a:r>
                        <a:rPr lang="en-US" altLang="ko-KR" sz="700" b="1" u="none" strike="noStrike" dirty="0" smtClean="0">
                          <a:effectLst/>
                          <a:latin typeface="Arial" panose="020B0604020202020204" pitchFamily="34" charset="0"/>
                          <a:cs typeface="Arial" panose="020B0604020202020204" pitchFamily="34" charset="0"/>
                        </a:rPr>
                        <a:t>0.20</a:t>
                      </a:r>
                      <a:endParaRPr lang="en-US" altLang="ko-KR" sz="700" b="1" i="0" u="none" strike="noStrike" dirty="0" smtClean="0">
                        <a:solidFill>
                          <a:srgbClr val="000000"/>
                        </a:solidFill>
                        <a:effectLst/>
                        <a:latin typeface="Arial" panose="020B0604020202020204" pitchFamily="34" charset="0"/>
                        <a:ea typeface="+mn-ea"/>
                        <a:cs typeface="Arial" panose="020B0604020202020204" pitchFamily="34" charset="0"/>
                      </a:endParaRPr>
                    </a:p>
                  </a:txBody>
                  <a:tcPr marL="7040" marR="7040" marT="704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r>
                        <a:rPr lang="en-US" altLang="ko-KR" sz="700" b="0" u="none" strike="noStrike" dirty="0" smtClean="0">
                          <a:effectLst/>
                          <a:latin typeface="Arial" panose="020B0604020202020204" pitchFamily="34" charset="0"/>
                          <a:cs typeface="Arial" panose="020B0604020202020204" pitchFamily="34" charset="0"/>
                        </a:rPr>
                        <a:t>y=</a:t>
                      </a:r>
                      <a:r>
                        <a:rPr lang="en-US" altLang="ko-KR" sz="700" b="1" u="none" strike="noStrike" dirty="0" smtClean="0">
                          <a:effectLst/>
                          <a:latin typeface="Arial" panose="020B0604020202020204" pitchFamily="34" charset="0"/>
                          <a:cs typeface="Arial" panose="020B0604020202020204" pitchFamily="34" charset="0"/>
                        </a:rPr>
                        <a:t>0.02</a:t>
                      </a:r>
                      <a:r>
                        <a:rPr lang="en-US" altLang="ko-KR" sz="700" b="0" u="none" strike="noStrike" dirty="0" smtClean="0">
                          <a:effectLst/>
                          <a:latin typeface="Arial" panose="020B0604020202020204" pitchFamily="34" charset="0"/>
                          <a:cs typeface="Arial" panose="020B0604020202020204" pitchFamily="34" charset="0"/>
                        </a:rPr>
                        <a:t>x + 1.20</a:t>
                      </a:r>
                    </a:p>
                    <a:p>
                      <a:pPr algn="ctr" fontAlgn="ctr"/>
                      <a:r>
                        <a:rPr lang="en-US" altLang="ko-KR" sz="700" b="0" u="none" strike="noStrike" dirty="0" smtClean="0">
                          <a:effectLst/>
                          <a:latin typeface="Arial" panose="020B0604020202020204" pitchFamily="34" charset="0"/>
                          <a:cs typeface="Arial" panose="020B0604020202020204" pitchFamily="34" charset="0"/>
                        </a:rPr>
                        <a:t>R</a:t>
                      </a:r>
                      <a:r>
                        <a:rPr lang="en-US" altLang="ko-KR" sz="700" b="0" u="none" strike="noStrike" baseline="30000" dirty="0" smtClean="0">
                          <a:effectLst/>
                          <a:latin typeface="Arial" panose="020B0604020202020204" pitchFamily="34" charset="0"/>
                          <a:cs typeface="Arial" panose="020B0604020202020204" pitchFamily="34" charset="0"/>
                        </a:rPr>
                        <a:t>2</a:t>
                      </a:r>
                      <a:r>
                        <a:rPr lang="en-US" altLang="ko-KR" sz="700" b="0" u="none" strike="noStrike" dirty="0" smtClean="0">
                          <a:effectLst/>
                          <a:latin typeface="Arial" panose="020B0604020202020204" pitchFamily="34" charset="0"/>
                          <a:cs typeface="Arial" panose="020B0604020202020204" pitchFamily="34" charset="0"/>
                        </a:rPr>
                        <a:t> = </a:t>
                      </a:r>
                      <a:r>
                        <a:rPr lang="en-US" altLang="ko-KR" sz="700" b="1" u="none" strike="noStrike" dirty="0" smtClean="0">
                          <a:effectLst/>
                          <a:latin typeface="Arial" panose="020B0604020202020204" pitchFamily="34" charset="0"/>
                          <a:cs typeface="Arial" panose="020B0604020202020204" pitchFamily="34" charset="0"/>
                        </a:rPr>
                        <a:t>0.20</a:t>
                      </a:r>
                      <a:endParaRPr lang="en-US" altLang="ko-KR" sz="700" b="1" i="0" u="none" strike="noStrike" dirty="0" smtClean="0">
                        <a:solidFill>
                          <a:srgbClr val="000000"/>
                        </a:solidFill>
                        <a:effectLst/>
                        <a:latin typeface="Arial" panose="020B0604020202020204" pitchFamily="34" charset="0"/>
                        <a:ea typeface="+mn-ea"/>
                        <a:cs typeface="Arial" panose="020B0604020202020204" pitchFamily="34" charset="0"/>
                      </a:endParaRPr>
                    </a:p>
                  </a:txBody>
                  <a:tcPr marL="7040" marR="7040" marT="704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1133476">
                <a:tc>
                  <a:txBody>
                    <a:bodyPr/>
                    <a:lstStyle/>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r>
                        <a:rPr lang="en-US" altLang="ko-KR" sz="700" b="0" u="none" strike="noStrike" dirty="0" smtClean="0">
                          <a:effectLst/>
                          <a:latin typeface="Arial" panose="020B0604020202020204" pitchFamily="34" charset="0"/>
                          <a:cs typeface="Arial" panose="020B0604020202020204" pitchFamily="34" charset="0"/>
                        </a:rPr>
                        <a:t>y=</a:t>
                      </a:r>
                      <a:r>
                        <a:rPr lang="en-US" altLang="ko-KR" sz="700" b="1" u="none" strike="noStrike" dirty="0" smtClean="0">
                          <a:effectLst/>
                          <a:latin typeface="Arial" panose="020B0604020202020204" pitchFamily="34" charset="0"/>
                          <a:cs typeface="Arial" panose="020B0604020202020204" pitchFamily="34" charset="0"/>
                        </a:rPr>
                        <a:t>0.03</a:t>
                      </a:r>
                      <a:r>
                        <a:rPr lang="en-US" altLang="ko-KR" sz="700" b="0" u="none" strike="noStrike" dirty="0" smtClean="0">
                          <a:effectLst/>
                          <a:latin typeface="Arial" panose="020B0604020202020204" pitchFamily="34" charset="0"/>
                          <a:cs typeface="Arial" panose="020B0604020202020204" pitchFamily="34" charset="0"/>
                        </a:rPr>
                        <a:t>x + 1.00</a:t>
                      </a:r>
                    </a:p>
                    <a:p>
                      <a:pPr algn="ctr" fontAlgn="ctr"/>
                      <a:r>
                        <a:rPr lang="en-US" altLang="ko-KR" sz="700" b="0" u="none" strike="noStrike" dirty="0" smtClean="0">
                          <a:effectLst/>
                          <a:latin typeface="Arial" panose="020B0604020202020204" pitchFamily="34" charset="0"/>
                          <a:cs typeface="Arial" panose="020B0604020202020204" pitchFamily="34" charset="0"/>
                        </a:rPr>
                        <a:t>R</a:t>
                      </a:r>
                      <a:r>
                        <a:rPr lang="en-US" altLang="ko-KR" sz="700" b="0" u="none" strike="noStrike" baseline="30000" dirty="0" smtClean="0">
                          <a:effectLst/>
                          <a:latin typeface="Arial" panose="020B0604020202020204" pitchFamily="34" charset="0"/>
                          <a:cs typeface="Arial" panose="020B0604020202020204" pitchFamily="34" charset="0"/>
                        </a:rPr>
                        <a:t>2</a:t>
                      </a:r>
                      <a:r>
                        <a:rPr lang="en-US" altLang="ko-KR" sz="700" b="0" u="none" strike="noStrike" dirty="0" smtClean="0">
                          <a:effectLst/>
                          <a:latin typeface="Arial" panose="020B0604020202020204" pitchFamily="34" charset="0"/>
                          <a:cs typeface="Arial" panose="020B0604020202020204" pitchFamily="34" charset="0"/>
                        </a:rPr>
                        <a:t> = </a:t>
                      </a:r>
                      <a:r>
                        <a:rPr lang="en-US" altLang="ko-KR" sz="700" b="1" u="none" strike="noStrike" dirty="0" smtClean="0">
                          <a:effectLst/>
                          <a:latin typeface="Arial" panose="020B0604020202020204" pitchFamily="34" charset="0"/>
                          <a:cs typeface="Arial" panose="020B0604020202020204" pitchFamily="34" charset="0"/>
                        </a:rPr>
                        <a:t>0.22</a:t>
                      </a:r>
                      <a:endParaRPr lang="en-US" altLang="ko-KR" sz="7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7040" marR="7040" marT="704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r>
                        <a:rPr lang="en-US" altLang="ko-KR" sz="700" b="0" u="none" strike="noStrike" dirty="0" smtClean="0">
                          <a:effectLst/>
                          <a:latin typeface="Arial" panose="020B0604020202020204" pitchFamily="34" charset="0"/>
                          <a:cs typeface="Arial" panose="020B0604020202020204" pitchFamily="34" charset="0"/>
                        </a:rPr>
                        <a:t>y=</a:t>
                      </a:r>
                      <a:r>
                        <a:rPr lang="en-US" altLang="ko-KR" sz="700" b="1" u="none" strike="noStrike" dirty="0" smtClean="0">
                          <a:effectLst/>
                          <a:latin typeface="Arial" panose="020B0604020202020204" pitchFamily="34" charset="0"/>
                          <a:cs typeface="Arial" panose="020B0604020202020204" pitchFamily="34" charset="0"/>
                        </a:rPr>
                        <a:t>0.04</a:t>
                      </a:r>
                      <a:r>
                        <a:rPr lang="en-US" altLang="ko-KR" sz="700" b="0" u="none" strike="noStrike" dirty="0" smtClean="0">
                          <a:effectLst/>
                          <a:latin typeface="Arial" panose="020B0604020202020204" pitchFamily="34" charset="0"/>
                          <a:cs typeface="Arial" panose="020B0604020202020204" pitchFamily="34" charset="0"/>
                        </a:rPr>
                        <a:t>x + 0.77</a:t>
                      </a:r>
                    </a:p>
                    <a:p>
                      <a:pPr algn="ctr" fontAlgn="ctr"/>
                      <a:r>
                        <a:rPr lang="en-US" altLang="ko-KR" sz="700" b="0" u="none" strike="noStrike" dirty="0" smtClean="0">
                          <a:effectLst/>
                          <a:latin typeface="Arial" panose="020B0604020202020204" pitchFamily="34" charset="0"/>
                          <a:cs typeface="Arial" panose="020B0604020202020204" pitchFamily="34" charset="0"/>
                        </a:rPr>
                        <a:t>R</a:t>
                      </a:r>
                      <a:r>
                        <a:rPr lang="en-US" altLang="ko-KR" sz="700" b="0" u="none" strike="noStrike" baseline="30000" dirty="0" smtClean="0">
                          <a:effectLst/>
                          <a:latin typeface="Arial" panose="020B0604020202020204" pitchFamily="34" charset="0"/>
                          <a:cs typeface="Arial" panose="020B0604020202020204" pitchFamily="34" charset="0"/>
                        </a:rPr>
                        <a:t>2</a:t>
                      </a:r>
                      <a:r>
                        <a:rPr lang="en-US" altLang="ko-KR" sz="700" b="0" u="none" strike="noStrike" dirty="0" smtClean="0">
                          <a:effectLst/>
                          <a:latin typeface="Arial" panose="020B0604020202020204" pitchFamily="34" charset="0"/>
                          <a:cs typeface="Arial" panose="020B0604020202020204" pitchFamily="34" charset="0"/>
                        </a:rPr>
                        <a:t> = </a:t>
                      </a:r>
                      <a:r>
                        <a:rPr lang="en-US" altLang="ko-KR" sz="700" b="1" u="none" strike="noStrike" dirty="0" smtClean="0">
                          <a:effectLst/>
                          <a:latin typeface="Arial" panose="020B0604020202020204" pitchFamily="34" charset="0"/>
                          <a:cs typeface="Arial" panose="020B0604020202020204" pitchFamily="34" charset="0"/>
                        </a:rPr>
                        <a:t>0.35</a:t>
                      </a:r>
                      <a:endParaRPr lang="en-US" altLang="ko-KR" sz="7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7040" marR="7040" marT="704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r>
                        <a:rPr lang="en-US" altLang="ko-KR" sz="700" b="0" u="none" strike="noStrike" dirty="0" smtClean="0">
                          <a:effectLst/>
                          <a:latin typeface="Arial" panose="020B0604020202020204" pitchFamily="34" charset="0"/>
                          <a:cs typeface="Arial" panose="020B0604020202020204" pitchFamily="34" charset="0"/>
                        </a:rPr>
                        <a:t>y=</a:t>
                      </a:r>
                      <a:r>
                        <a:rPr lang="en-US" altLang="ko-KR" sz="700" b="1" u="none" strike="noStrike" dirty="0" smtClean="0">
                          <a:effectLst/>
                          <a:latin typeface="Arial" panose="020B0604020202020204" pitchFamily="34" charset="0"/>
                          <a:cs typeface="Arial" panose="020B0604020202020204" pitchFamily="34" charset="0"/>
                        </a:rPr>
                        <a:t>0.04</a:t>
                      </a:r>
                      <a:r>
                        <a:rPr lang="en-US" altLang="ko-KR" sz="700" b="0" u="none" strike="noStrike" dirty="0" smtClean="0">
                          <a:effectLst/>
                          <a:latin typeface="Arial" panose="020B0604020202020204" pitchFamily="34" charset="0"/>
                          <a:cs typeface="Arial" panose="020B0604020202020204" pitchFamily="34" charset="0"/>
                        </a:rPr>
                        <a:t>x + 0.70</a:t>
                      </a:r>
                    </a:p>
                    <a:p>
                      <a:pPr algn="ctr" fontAlgn="ctr"/>
                      <a:r>
                        <a:rPr lang="en-US" altLang="ko-KR" sz="700" b="0" u="none" strike="noStrike" dirty="0" smtClean="0">
                          <a:effectLst/>
                          <a:latin typeface="Arial" panose="020B0604020202020204" pitchFamily="34" charset="0"/>
                          <a:cs typeface="Arial" panose="020B0604020202020204" pitchFamily="34" charset="0"/>
                        </a:rPr>
                        <a:t>R</a:t>
                      </a:r>
                      <a:r>
                        <a:rPr lang="en-US" altLang="ko-KR" sz="700" b="0" u="none" strike="noStrike" baseline="30000" dirty="0" smtClean="0">
                          <a:effectLst/>
                          <a:latin typeface="Arial" panose="020B0604020202020204" pitchFamily="34" charset="0"/>
                          <a:cs typeface="Arial" panose="020B0604020202020204" pitchFamily="34" charset="0"/>
                        </a:rPr>
                        <a:t>2</a:t>
                      </a:r>
                      <a:r>
                        <a:rPr lang="en-US" altLang="ko-KR" sz="700" b="0" u="none" strike="noStrike" dirty="0" smtClean="0">
                          <a:effectLst/>
                          <a:latin typeface="Arial" panose="020B0604020202020204" pitchFamily="34" charset="0"/>
                          <a:cs typeface="Arial" panose="020B0604020202020204" pitchFamily="34" charset="0"/>
                        </a:rPr>
                        <a:t> = </a:t>
                      </a:r>
                      <a:r>
                        <a:rPr lang="en-US" altLang="ko-KR" sz="700" b="1" u="none" strike="noStrike" dirty="0" smtClean="0">
                          <a:effectLst/>
                          <a:latin typeface="Arial" panose="020B0604020202020204" pitchFamily="34" charset="0"/>
                          <a:cs typeface="Arial" panose="020B0604020202020204" pitchFamily="34" charset="0"/>
                        </a:rPr>
                        <a:t>0.31</a:t>
                      </a:r>
                      <a:endParaRPr lang="en-US" altLang="ko-KR" sz="7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7040" marR="7040" marT="704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r>
                        <a:rPr lang="en-US" altLang="ko-KR" sz="700" b="0" u="none" strike="noStrike" dirty="0" smtClean="0">
                          <a:effectLst/>
                          <a:latin typeface="Arial" panose="020B0604020202020204" pitchFamily="34" charset="0"/>
                          <a:cs typeface="Arial" panose="020B0604020202020204" pitchFamily="34" charset="0"/>
                        </a:rPr>
                        <a:t>y=</a:t>
                      </a:r>
                      <a:r>
                        <a:rPr lang="en-US" altLang="ko-KR" sz="700" b="1" u="none" strike="noStrike" dirty="0" smtClean="0">
                          <a:effectLst/>
                          <a:latin typeface="Arial" panose="020B0604020202020204" pitchFamily="34" charset="0"/>
                          <a:cs typeface="Arial" panose="020B0604020202020204" pitchFamily="34" charset="0"/>
                        </a:rPr>
                        <a:t>0.00</a:t>
                      </a:r>
                      <a:r>
                        <a:rPr lang="en-US" altLang="ko-KR" sz="700" b="0" u="none" strike="noStrike" dirty="0" smtClean="0">
                          <a:effectLst/>
                          <a:latin typeface="Arial" panose="020B0604020202020204" pitchFamily="34" charset="0"/>
                          <a:cs typeface="Arial" panose="020B0604020202020204" pitchFamily="34" charset="0"/>
                        </a:rPr>
                        <a:t>x + 1.21</a:t>
                      </a:r>
                    </a:p>
                    <a:p>
                      <a:pPr algn="ctr" fontAlgn="ctr"/>
                      <a:r>
                        <a:rPr lang="en-US" altLang="ko-KR" sz="700" b="0" u="none" strike="noStrike" dirty="0" smtClean="0">
                          <a:effectLst/>
                          <a:latin typeface="Arial" panose="020B0604020202020204" pitchFamily="34" charset="0"/>
                          <a:cs typeface="Arial" panose="020B0604020202020204" pitchFamily="34" charset="0"/>
                        </a:rPr>
                        <a:t>R</a:t>
                      </a:r>
                      <a:r>
                        <a:rPr lang="en-US" altLang="ko-KR" sz="700" b="0" u="none" strike="noStrike" baseline="30000" dirty="0" smtClean="0">
                          <a:effectLst/>
                          <a:latin typeface="Arial" panose="020B0604020202020204" pitchFamily="34" charset="0"/>
                          <a:cs typeface="Arial" panose="020B0604020202020204" pitchFamily="34" charset="0"/>
                        </a:rPr>
                        <a:t>2</a:t>
                      </a:r>
                      <a:r>
                        <a:rPr lang="en-US" altLang="ko-KR" sz="700" b="0" u="none" strike="noStrike" dirty="0" smtClean="0">
                          <a:effectLst/>
                          <a:latin typeface="Arial" panose="020B0604020202020204" pitchFamily="34" charset="0"/>
                          <a:cs typeface="Arial" panose="020B0604020202020204" pitchFamily="34" charset="0"/>
                        </a:rPr>
                        <a:t> = </a:t>
                      </a:r>
                      <a:r>
                        <a:rPr lang="en-US" altLang="ko-KR" sz="700" b="1" u="none" strike="noStrike" dirty="0" smtClean="0">
                          <a:effectLst/>
                          <a:latin typeface="Arial" panose="020B0604020202020204" pitchFamily="34" charset="0"/>
                          <a:cs typeface="Arial" panose="020B0604020202020204" pitchFamily="34" charset="0"/>
                        </a:rPr>
                        <a:t>0.00</a:t>
                      </a:r>
                      <a:endParaRPr lang="en-US" altLang="ko-KR" sz="7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7040" marR="7040" marT="704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r>
                        <a:rPr lang="en-US" altLang="ko-KR" sz="700" b="0" u="none" strike="noStrike" dirty="0" smtClean="0">
                          <a:effectLst/>
                          <a:latin typeface="Arial" panose="020B0604020202020204" pitchFamily="34" charset="0"/>
                          <a:cs typeface="Arial" panose="020B0604020202020204" pitchFamily="34" charset="0"/>
                        </a:rPr>
                        <a:t>y=</a:t>
                      </a:r>
                      <a:r>
                        <a:rPr lang="en-US" altLang="ko-KR" sz="700" b="1" u="none" strike="noStrike" dirty="0" smtClean="0">
                          <a:effectLst/>
                          <a:latin typeface="Arial" panose="020B0604020202020204" pitchFamily="34" charset="0"/>
                          <a:cs typeface="Arial" panose="020B0604020202020204" pitchFamily="34" charset="0"/>
                        </a:rPr>
                        <a:t>-0.01</a:t>
                      </a:r>
                      <a:r>
                        <a:rPr lang="en-US" altLang="ko-KR" sz="700" b="0" u="none" strike="noStrike" dirty="0" smtClean="0">
                          <a:effectLst/>
                          <a:latin typeface="Arial" panose="020B0604020202020204" pitchFamily="34" charset="0"/>
                          <a:cs typeface="Arial" panose="020B0604020202020204" pitchFamily="34" charset="0"/>
                        </a:rPr>
                        <a:t>x + 1.33</a:t>
                      </a:r>
                    </a:p>
                    <a:p>
                      <a:pPr algn="ctr" fontAlgn="ctr"/>
                      <a:r>
                        <a:rPr lang="en-US" altLang="ko-KR" sz="700" b="0" u="none" strike="noStrike" dirty="0" smtClean="0">
                          <a:effectLst/>
                          <a:latin typeface="Arial" panose="020B0604020202020204" pitchFamily="34" charset="0"/>
                          <a:cs typeface="Arial" panose="020B0604020202020204" pitchFamily="34" charset="0"/>
                        </a:rPr>
                        <a:t>R</a:t>
                      </a:r>
                      <a:r>
                        <a:rPr lang="en-US" altLang="ko-KR" sz="700" b="0" u="none" strike="noStrike" baseline="30000" dirty="0" smtClean="0">
                          <a:effectLst/>
                          <a:latin typeface="Arial" panose="020B0604020202020204" pitchFamily="34" charset="0"/>
                          <a:cs typeface="Arial" panose="020B0604020202020204" pitchFamily="34" charset="0"/>
                        </a:rPr>
                        <a:t>2</a:t>
                      </a:r>
                      <a:r>
                        <a:rPr lang="en-US" altLang="ko-KR" sz="700" b="0" u="none" strike="noStrike" dirty="0" smtClean="0">
                          <a:effectLst/>
                          <a:latin typeface="Arial" panose="020B0604020202020204" pitchFamily="34" charset="0"/>
                          <a:cs typeface="Arial" panose="020B0604020202020204" pitchFamily="34" charset="0"/>
                        </a:rPr>
                        <a:t> = </a:t>
                      </a:r>
                      <a:r>
                        <a:rPr lang="en-US" altLang="ko-KR" sz="700" b="1" u="none" strike="noStrike" dirty="0" smtClean="0">
                          <a:effectLst/>
                          <a:latin typeface="Arial" panose="020B0604020202020204" pitchFamily="34" charset="0"/>
                          <a:cs typeface="Arial" panose="020B0604020202020204" pitchFamily="34" charset="0"/>
                        </a:rPr>
                        <a:t>0.01</a:t>
                      </a:r>
                      <a:endParaRPr lang="en-US" altLang="ko-KR" sz="7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7040" marR="7040" marT="704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graphicFrame>
        <p:nvGraphicFramePr>
          <p:cNvPr id="97" name="표 96"/>
          <p:cNvGraphicFramePr>
            <a:graphicFrameLocks noGrp="1"/>
          </p:cNvGraphicFramePr>
          <p:nvPr>
            <p:extLst>
              <p:ext uri="{D42A27DB-BD31-4B8C-83A1-F6EECF244321}">
                <p14:modId xmlns:p14="http://schemas.microsoft.com/office/powerpoint/2010/main" val="3355612483"/>
              </p:ext>
            </p:extLst>
          </p:nvPr>
        </p:nvGraphicFramePr>
        <p:xfrm>
          <a:off x="775948" y="5268625"/>
          <a:ext cx="5605380" cy="2266926"/>
        </p:xfrm>
        <a:graphic>
          <a:graphicData uri="http://schemas.openxmlformats.org/drawingml/2006/table">
            <a:tbl>
              <a:tblPr>
                <a:tableStyleId>{2D5ABB26-0587-4C30-8999-92F81FD0307C}</a:tableStyleId>
              </a:tblPr>
              <a:tblGrid>
                <a:gridCol w="1121076"/>
                <a:gridCol w="1121076"/>
                <a:gridCol w="1121076"/>
                <a:gridCol w="1121076"/>
                <a:gridCol w="1121076"/>
              </a:tblGrid>
              <a:tr h="1133463">
                <a:tc>
                  <a:txBody>
                    <a:bodyPr/>
                    <a:lstStyle/>
                    <a:p>
                      <a:pPr algn="ctr" fontAlgn="ctr"/>
                      <a:endParaRPr lang="en-US" altLang="ko-KR" sz="700" b="1" i="0" u="none" strike="noStrike" dirty="0" smtClean="0">
                        <a:solidFill>
                          <a:srgbClr val="00B0F0"/>
                        </a:solidFill>
                        <a:effectLst/>
                        <a:latin typeface="Arial" pitchFamily="34" charset="0"/>
                        <a:cs typeface="Arial" pitchFamily="34" charset="0"/>
                      </a:endParaRPr>
                    </a:p>
                    <a:p>
                      <a:pPr algn="ctr" fontAlgn="ctr"/>
                      <a:r>
                        <a:rPr lang="en-US" altLang="ko-KR" sz="1300" b="1" i="0" u="none" strike="noStrike" dirty="0" smtClean="0">
                          <a:solidFill>
                            <a:srgbClr val="00B0F0"/>
                          </a:solidFill>
                          <a:effectLst/>
                          <a:latin typeface="Arial" pitchFamily="34" charset="0"/>
                          <a:cs typeface="Arial" pitchFamily="34" charset="0"/>
                        </a:rPr>
                        <a:t>1</a:t>
                      </a:r>
                      <a:r>
                        <a:rPr lang="en-US" altLang="ko-KR" sz="1300" b="1" i="0" u="none" strike="noStrike" baseline="30000" dirty="0" smtClean="0">
                          <a:solidFill>
                            <a:srgbClr val="00B0F0"/>
                          </a:solidFill>
                          <a:effectLst/>
                          <a:latin typeface="Arial" pitchFamily="34" charset="0"/>
                          <a:cs typeface="Arial" pitchFamily="34" charset="0"/>
                        </a:rPr>
                        <a:t>st</a:t>
                      </a:r>
                      <a:endParaRPr lang="en-US" altLang="ko-KR" sz="1300" b="1" i="0" u="none" strike="noStrike" dirty="0" smtClean="0">
                        <a:solidFill>
                          <a:srgbClr val="00B0F0"/>
                        </a:solidFill>
                        <a:effectLst/>
                        <a:latin typeface="Arial" pitchFamily="34" charset="0"/>
                        <a:cs typeface="Arial" pitchFamily="34" charset="0"/>
                      </a:endParaRPr>
                    </a:p>
                  </a:txBody>
                  <a:tcPr marL="7040" marR="7040" marT="704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600" u="none" strike="noStrike" dirty="0" smtClean="0">
                        <a:solidFill>
                          <a:srgbClr val="00B0F0"/>
                        </a:solidFill>
                        <a:effectLst/>
                        <a:latin typeface="Arial" pitchFamily="34" charset="0"/>
                        <a:cs typeface="Arial" pitchFamily="34" charset="0"/>
                      </a:endParaRPr>
                    </a:p>
                    <a:p>
                      <a:pPr algn="ctr" fontAlgn="ctr"/>
                      <a:r>
                        <a:rPr lang="en-US" altLang="ko-KR" sz="1300" b="1" i="0" u="none" strike="noStrike" dirty="0" smtClean="0">
                          <a:solidFill>
                            <a:srgbClr val="00B0F0"/>
                          </a:solidFill>
                          <a:effectLst/>
                          <a:latin typeface="Arial" pitchFamily="34" charset="0"/>
                          <a:cs typeface="Arial" pitchFamily="34" charset="0"/>
                        </a:rPr>
                        <a:t>2</a:t>
                      </a:r>
                      <a:r>
                        <a:rPr lang="en-US" altLang="ko-KR" sz="1300" b="1" i="0" u="none" strike="noStrike" baseline="30000" dirty="0" smtClean="0">
                          <a:solidFill>
                            <a:srgbClr val="00B0F0"/>
                          </a:solidFill>
                          <a:effectLst/>
                          <a:latin typeface="Arial" pitchFamily="34" charset="0"/>
                          <a:cs typeface="Arial" pitchFamily="34" charset="0"/>
                        </a:rPr>
                        <a:t>nd</a:t>
                      </a:r>
                      <a:endParaRPr lang="en-US" altLang="ko-KR" sz="1300" b="1" i="0" u="none" strike="noStrike" dirty="0">
                        <a:solidFill>
                          <a:srgbClr val="00B0F0"/>
                        </a:solidFill>
                        <a:effectLst/>
                        <a:latin typeface="Arial" pitchFamily="34" charset="0"/>
                        <a:cs typeface="Arial" pitchFamily="34" charset="0"/>
                      </a:endParaRPr>
                    </a:p>
                  </a:txBody>
                  <a:tcPr marL="7040" marR="7040" marT="704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600" u="none" strike="noStrike" dirty="0" smtClean="0">
                        <a:solidFill>
                          <a:srgbClr val="00B0F0"/>
                        </a:solidFill>
                        <a:effectLst/>
                        <a:latin typeface="Arial" pitchFamily="34" charset="0"/>
                        <a:cs typeface="Arial" pitchFamily="34" charset="0"/>
                      </a:endParaRPr>
                    </a:p>
                    <a:p>
                      <a:pPr algn="ctr" fontAlgn="ctr"/>
                      <a:r>
                        <a:rPr lang="en-US" altLang="ko-KR" sz="1300" b="1" i="0" u="none" strike="noStrike" dirty="0" smtClean="0">
                          <a:solidFill>
                            <a:srgbClr val="00B0F0"/>
                          </a:solidFill>
                          <a:effectLst/>
                          <a:latin typeface="Arial" pitchFamily="34" charset="0"/>
                          <a:cs typeface="Arial" pitchFamily="34" charset="0"/>
                        </a:rPr>
                        <a:t>3</a:t>
                      </a:r>
                      <a:r>
                        <a:rPr lang="en-US" altLang="ko-KR" sz="1300" b="1" i="0" u="none" strike="noStrike" baseline="30000" dirty="0" smtClean="0">
                          <a:solidFill>
                            <a:srgbClr val="00B0F0"/>
                          </a:solidFill>
                          <a:effectLst/>
                          <a:latin typeface="Arial" pitchFamily="34" charset="0"/>
                          <a:cs typeface="Arial" pitchFamily="34" charset="0"/>
                        </a:rPr>
                        <a:t>rd</a:t>
                      </a:r>
                      <a:endParaRPr lang="en-US" altLang="ko-KR" sz="1300" b="1" i="0" u="none" strike="noStrike" dirty="0" smtClean="0">
                        <a:solidFill>
                          <a:srgbClr val="00B0F0"/>
                        </a:solidFill>
                        <a:effectLst/>
                        <a:latin typeface="Arial" pitchFamily="34" charset="0"/>
                        <a:cs typeface="Arial" pitchFamily="34" charset="0"/>
                      </a:endParaRPr>
                    </a:p>
                  </a:txBody>
                  <a:tcPr marL="7040" marR="7040" marT="704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600" u="none" strike="noStrike" dirty="0" smtClean="0">
                        <a:solidFill>
                          <a:srgbClr val="00B0F0"/>
                        </a:solidFill>
                        <a:effectLst/>
                        <a:latin typeface="Arial" pitchFamily="34" charset="0"/>
                        <a:cs typeface="Arial" pitchFamily="34" charset="0"/>
                      </a:endParaRPr>
                    </a:p>
                    <a:p>
                      <a:pPr algn="ctr" fontAlgn="ctr"/>
                      <a:r>
                        <a:rPr lang="en-US" altLang="ko-KR" sz="1300" b="1" i="0" u="none" strike="noStrike" dirty="0" smtClean="0">
                          <a:solidFill>
                            <a:srgbClr val="00B0F0"/>
                          </a:solidFill>
                          <a:effectLst/>
                          <a:latin typeface="Arial" pitchFamily="34" charset="0"/>
                          <a:cs typeface="Arial" pitchFamily="34" charset="0"/>
                        </a:rPr>
                        <a:t>4</a:t>
                      </a:r>
                      <a:r>
                        <a:rPr lang="en-US" altLang="ko-KR" sz="1300" b="1" i="0" u="none" strike="noStrike" baseline="30000" dirty="0" smtClean="0">
                          <a:solidFill>
                            <a:srgbClr val="00B0F0"/>
                          </a:solidFill>
                          <a:effectLst/>
                          <a:latin typeface="Arial" pitchFamily="34" charset="0"/>
                          <a:cs typeface="Arial" pitchFamily="34" charset="0"/>
                        </a:rPr>
                        <a:t>th</a:t>
                      </a:r>
                      <a:endParaRPr lang="en-US" altLang="ko-KR" sz="1300" b="1" i="0" u="none" strike="noStrike" dirty="0" smtClean="0">
                        <a:solidFill>
                          <a:srgbClr val="00B0F0"/>
                        </a:solidFill>
                        <a:effectLst/>
                        <a:latin typeface="Arial" pitchFamily="34" charset="0"/>
                        <a:cs typeface="Arial" pitchFamily="34" charset="0"/>
                      </a:endParaRPr>
                    </a:p>
                  </a:txBody>
                  <a:tcPr marL="7040" marR="7040" marT="704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600" u="none" strike="noStrike" dirty="0" smtClean="0">
                        <a:solidFill>
                          <a:srgbClr val="00B0F0"/>
                        </a:solidFill>
                        <a:effectLst/>
                        <a:latin typeface="Arial" pitchFamily="34" charset="0"/>
                        <a:cs typeface="Arial" pitchFamily="34" charset="0"/>
                      </a:endParaRPr>
                    </a:p>
                    <a:p>
                      <a:pPr algn="ctr" fontAlgn="ctr"/>
                      <a:r>
                        <a:rPr lang="en-US" altLang="ko-KR" sz="1300" b="1" i="0" u="none" strike="noStrike" dirty="0" smtClean="0">
                          <a:solidFill>
                            <a:srgbClr val="00B0F0"/>
                          </a:solidFill>
                          <a:effectLst/>
                          <a:latin typeface="Arial" pitchFamily="34" charset="0"/>
                          <a:cs typeface="Arial" pitchFamily="34" charset="0"/>
                        </a:rPr>
                        <a:t>5</a:t>
                      </a:r>
                      <a:r>
                        <a:rPr lang="en-US" altLang="ko-KR" sz="1300" b="1" i="0" u="none" strike="noStrike" baseline="30000" dirty="0" smtClean="0">
                          <a:solidFill>
                            <a:srgbClr val="00B0F0"/>
                          </a:solidFill>
                          <a:effectLst/>
                          <a:latin typeface="Arial" pitchFamily="34" charset="0"/>
                          <a:cs typeface="Arial" pitchFamily="34" charset="0"/>
                        </a:rPr>
                        <a:t>th</a:t>
                      </a:r>
                      <a:endParaRPr lang="en-US" altLang="ko-KR" sz="1300" b="1" i="0" u="none" strike="noStrike" dirty="0" smtClean="0">
                        <a:solidFill>
                          <a:srgbClr val="00B0F0"/>
                        </a:solidFill>
                        <a:effectLst/>
                        <a:latin typeface="Arial" pitchFamily="34" charset="0"/>
                        <a:cs typeface="Arial" pitchFamily="34" charset="0"/>
                      </a:endParaRPr>
                    </a:p>
                  </a:txBody>
                  <a:tcPr marL="7040" marR="7040" marT="704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1133463">
                <a:tc>
                  <a:txBody>
                    <a:bodyPr/>
                    <a:lstStyle/>
                    <a:p>
                      <a:pPr algn="ctr" fontAlgn="ctr"/>
                      <a:endParaRPr lang="en-US" altLang="ko-KR" sz="700" u="none" strike="noStrike" dirty="0" smtClean="0">
                        <a:solidFill>
                          <a:srgbClr val="00B0F0"/>
                        </a:solidFill>
                        <a:effectLst/>
                        <a:latin typeface="Arial" pitchFamily="34" charset="0"/>
                        <a:cs typeface="Arial" pitchFamily="34" charset="0"/>
                      </a:endParaRPr>
                    </a:p>
                    <a:p>
                      <a:pPr algn="ctr" fontAlgn="ctr"/>
                      <a:r>
                        <a:rPr lang="en-US" altLang="ko-KR" sz="1300" b="1" i="0" u="none" strike="noStrike" dirty="0" smtClean="0">
                          <a:solidFill>
                            <a:srgbClr val="00B0F0"/>
                          </a:solidFill>
                          <a:effectLst/>
                          <a:latin typeface="Arial" pitchFamily="34" charset="0"/>
                          <a:cs typeface="Arial" pitchFamily="34" charset="0"/>
                        </a:rPr>
                        <a:t>6</a:t>
                      </a:r>
                      <a:r>
                        <a:rPr lang="en-US" altLang="ko-KR" sz="1300" b="1" i="0" u="none" strike="noStrike" baseline="30000" dirty="0" smtClean="0">
                          <a:solidFill>
                            <a:srgbClr val="00B0F0"/>
                          </a:solidFill>
                          <a:effectLst/>
                          <a:latin typeface="Arial" pitchFamily="34" charset="0"/>
                          <a:cs typeface="Arial" pitchFamily="34" charset="0"/>
                        </a:rPr>
                        <a:t>th</a:t>
                      </a:r>
                      <a:endParaRPr lang="en-US" altLang="ko-KR" sz="1300" b="1" i="0" u="none" strike="noStrike" dirty="0" smtClean="0">
                        <a:solidFill>
                          <a:srgbClr val="00B0F0"/>
                        </a:solidFill>
                        <a:effectLst/>
                        <a:latin typeface="Arial" pitchFamily="34" charset="0"/>
                        <a:cs typeface="Arial" pitchFamily="34" charset="0"/>
                      </a:endParaRPr>
                    </a:p>
                  </a:txBody>
                  <a:tcPr marL="7040" marR="7040" marT="704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700" u="none" strike="noStrike" dirty="0" smtClean="0">
                        <a:solidFill>
                          <a:srgbClr val="00B0F0"/>
                        </a:solidFill>
                        <a:effectLst/>
                        <a:latin typeface="Arial" pitchFamily="34" charset="0"/>
                        <a:cs typeface="Arial" pitchFamily="34" charset="0"/>
                      </a:endParaRPr>
                    </a:p>
                    <a:p>
                      <a:pPr algn="ctr" fontAlgn="ctr"/>
                      <a:r>
                        <a:rPr lang="en-US" altLang="ko-KR" sz="1300" b="1" i="0" u="none" strike="noStrike" dirty="0" smtClean="0">
                          <a:solidFill>
                            <a:srgbClr val="00B0F0"/>
                          </a:solidFill>
                          <a:effectLst/>
                          <a:latin typeface="Arial" pitchFamily="34" charset="0"/>
                          <a:cs typeface="Arial" pitchFamily="34" charset="0"/>
                        </a:rPr>
                        <a:t>7</a:t>
                      </a:r>
                      <a:r>
                        <a:rPr lang="en-US" altLang="ko-KR" sz="1300" b="1" i="0" u="none" strike="noStrike" baseline="30000" dirty="0" smtClean="0">
                          <a:solidFill>
                            <a:srgbClr val="00B0F0"/>
                          </a:solidFill>
                          <a:effectLst/>
                          <a:latin typeface="Arial" pitchFamily="34" charset="0"/>
                          <a:cs typeface="Arial" pitchFamily="34" charset="0"/>
                        </a:rPr>
                        <a:t>th</a:t>
                      </a:r>
                      <a:endParaRPr lang="en-US" altLang="ko-KR" sz="1300" b="1" i="0" u="none" strike="noStrike" dirty="0" smtClean="0">
                        <a:solidFill>
                          <a:srgbClr val="00B0F0"/>
                        </a:solidFill>
                        <a:effectLst/>
                        <a:latin typeface="Arial" pitchFamily="34" charset="0"/>
                        <a:cs typeface="Arial" pitchFamily="34" charset="0"/>
                      </a:endParaRPr>
                    </a:p>
                  </a:txBody>
                  <a:tcPr marL="7040" marR="7040" marT="704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700" u="none" strike="noStrike" dirty="0" smtClean="0">
                        <a:solidFill>
                          <a:srgbClr val="00B0F0"/>
                        </a:solidFill>
                        <a:effectLst/>
                        <a:latin typeface="Arial" pitchFamily="34" charset="0"/>
                        <a:cs typeface="Arial" pitchFamily="34" charset="0"/>
                      </a:endParaRPr>
                    </a:p>
                    <a:p>
                      <a:pPr algn="ctr" fontAlgn="ctr"/>
                      <a:r>
                        <a:rPr lang="en-US" altLang="ko-KR" sz="1300" b="1" i="0" u="none" strike="noStrike" dirty="0" smtClean="0">
                          <a:solidFill>
                            <a:srgbClr val="00B0F0"/>
                          </a:solidFill>
                          <a:effectLst/>
                          <a:latin typeface="Arial" pitchFamily="34" charset="0"/>
                          <a:cs typeface="Arial" pitchFamily="34" charset="0"/>
                        </a:rPr>
                        <a:t>8</a:t>
                      </a:r>
                      <a:r>
                        <a:rPr lang="en-US" altLang="ko-KR" sz="1300" b="1" i="0" u="none" strike="noStrike" baseline="30000" dirty="0" smtClean="0">
                          <a:solidFill>
                            <a:srgbClr val="00B0F0"/>
                          </a:solidFill>
                          <a:effectLst/>
                          <a:latin typeface="Arial" pitchFamily="34" charset="0"/>
                          <a:cs typeface="Arial" pitchFamily="34" charset="0"/>
                        </a:rPr>
                        <a:t>th</a:t>
                      </a:r>
                      <a:endParaRPr lang="en-US" altLang="ko-KR" sz="1300" b="1" i="0" u="none" strike="noStrike" dirty="0" smtClean="0">
                        <a:solidFill>
                          <a:srgbClr val="00B0F0"/>
                        </a:solidFill>
                        <a:effectLst/>
                        <a:latin typeface="Arial" pitchFamily="34" charset="0"/>
                        <a:cs typeface="Arial" pitchFamily="34" charset="0"/>
                      </a:endParaRPr>
                    </a:p>
                  </a:txBody>
                  <a:tcPr marL="7040" marR="7040" marT="704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700" u="none" strike="noStrike" dirty="0" smtClean="0">
                        <a:solidFill>
                          <a:srgbClr val="00B0F0"/>
                        </a:solidFill>
                        <a:effectLst/>
                        <a:latin typeface="Arial" pitchFamily="34" charset="0"/>
                        <a:cs typeface="Arial" pitchFamily="34" charset="0"/>
                      </a:endParaRPr>
                    </a:p>
                    <a:p>
                      <a:pPr algn="ctr" fontAlgn="ctr"/>
                      <a:r>
                        <a:rPr lang="en-US" altLang="ko-KR" sz="1300" b="1" i="0" u="none" strike="noStrike" dirty="0" smtClean="0">
                          <a:solidFill>
                            <a:srgbClr val="00B0F0"/>
                          </a:solidFill>
                          <a:effectLst/>
                          <a:latin typeface="Arial" pitchFamily="34" charset="0"/>
                          <a:cs typeface="Arial" pitchFamily="34" charset="0"/>
                        </a:rPr>
                        <a:t>9</a:t>
                      </a:r>
                      <a:r>
                        <a:rPr lang="en-US" altLang="ko-KR" sz="1300" b="1" i="0" u="none" strike="noStrike" baseline="30000" dirty="0" smtClean="0">
                          <a:solidFill>
                            <a:srgbClr val="00B0F0"/>
                          </a:solidFill>
                          <a:effectLst/>
                          <a:latin typeface="Arial" pitchFamily="34" charset="0"/>
                          <a:cs typeface="Arial" pitchFamily="34" charset="0"/>
                        </a:rPr>
                        <a:t>th</a:t>
                      </a:r>
                      <a:endParaRPr lang="en-US" altLang="ko-KR" sz="1300" b="1" i="0" u="none" strike="noStrike" dirty="0">
                        <a:solidFill>
                          <a:srgbClr val="00B0F0"/>
                        </a:solidFill>
                        <a:effectLst/>
                        <a:latin typeface="Arial" pitchFamily="34" charset="0"/>
                        <a:cs typeface="Arial" pitchFamily="34" charset="0"/>
                      </a:endParaRPr>
                    </a:p>
                  </a:txBody>
                  <a:tcPr marL="7040" marR="7040" marT="704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700" u="none" strike="noStrike" dirty="0" smtClean="0">
                        <a:solidFill>
                          <a:srgbClr val="00B0F0"/>
                        </a:solidFill>
                        <a:effectLst/>
                        <a:latin typeface="Arial" pitchFamily="34" charset="0"/>
                        <a:cs typeface="Arial" pitchFamily="34" charset="0"/>
                      </a:endParaRPr>
                    </a:p>
                    <a:p>
                      <a:pPr algn="ctr" fontAlgn="ctr"/>
                      <a:r>
                        <a:rPr lang="en-US" altLang="ko-KR" sz="1300" b="1" i="0" u="none" strike="noStrike" dirty="0" smtClean="0">
                          <a:solidFill>
                            <a:srgbClr val="00B0F0"/>
                          </a:solidFill>
                          <a:effectLst/>
                          <a:latin typeface="Arial" pitchFamily="34" charset="0"/>
                          <a:cs typeface="Arial" pitchFamily="34" charset="0"/>
                        </a:rPr>
                        <a:t>10</a:t>
                      </a:r>
                      <a:r>
                        <a:rPr lang="en-US" altLang="ko-KR" sz="1300" b="1" i="0" u="none" strike="noStrike" baseline="30000" dirty="0" smtClean="0">
                          <a:solidFill>
                            <a:srgbClr val="00B0F0"/>
                          </a:solidFill>
                          <a:effectLst/>
                          <a:latin typeface="Arial" pitchFamily="34" charset="0"/>
                          <a:cs typeface="Arial" pitchFamily="34" charset="0"/>
                        </a:rPr>
                        <a:t>th</a:t>
                      </a:r>
                      <a:endParaRPr lang="en-US" altLang="ko-KR" sz="1300" b="1" i="0" u="none" strike="noStrike" dirty="0" smtClean="0">
                        <a:solidFill>
                          <a:srgbClr val="00B0F0"/>
                        </a:solidFill>
                        <a:effectLst/>
                        <a:latin typeface="Arial" pitchFamily="34" charset="0"/>
                        <a:cs typeface="Arial" pitchFamily="34" charset="0"/>
                      </a:endParaRPr>
                    </a:p>
                  </a:txBody>
                  <a:tcPr marL="7040" marR="7040" marT="704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graphicFrame>
        <p:nvGraphicFramePr>
          <p:cNvPr id="98" name="표 97"/>
          <p:cNvGraphicFramePr>
            <a:graphicFrameLocks noGrp="1"/>
          </p:cNvGraphicFramePr>
          <p:nvPr>
            <p:extLst>
              <p:ext uri="{D42A27DB-BD31-4B8C-83A1-F6EECF244321}">
                <p14:modId xmlns:p14="http://schemas.microsoft.com/office/powerpoint/2010/main" val="1179305015"/>
              </p:ext>
            </p:extLst>
          </p:nvPr>
        </p:nvGraphicFramePr>
        <p:xfrm>
          <a:off x="262738" y="5515364"/>
          <a:ext cx="270323" cy="1825780"/>
        </p:xfrm>
        <a:graphic>
          <a:graphicData uri="http://schemas.openxmlformats.org/drawingml/2006/table">
            <a:tbl>
              <a:tblPr firstRow="1" bandRow="1">
                <a:tableStyleId>{2D5ABB26-0587-4C30-8999-92F81FD0307C}</a:tableStyleId>
              </a:tblPr>
              <a:tblGrid>
                <a:gridCol w="270323"/>
              </a:tblGrid>
              <a:tr h="1825780">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900" b="1" dirty="0" smtClean="0">
                          <a:latin typeface="Arial" pitchFamily="34" charset="0"/>
                          <a:cs typeface="Arial" pitchFamily="34" charset="0"/>
                        </a:rPr>
                        <a:t>%</a:t>
                      </a:r>
                      <a:r>
                        <a:rPr lang="en-US" altLang="ko-KR" sz="900" b="1" baseline="0" dirty="0" smtClean="0">
                          <a:latin typeface="Arial" pitchFamily="34" charset="0"/>
                          <a:cs typeface="Arial" pitchFamily="34" charset="0"/>
                        </a:rPr>
                        <a:t> Conserved sites in introns of each ordinal position</a:t>
                      </a:r>
                      <a:endParaRPr lang="ko-KR" altLang="en-US" sz="900" b="1" dirty="0" smtClean="0">
                        <a:latin typeface="Arial" pitchFamily="34" charset="0"/>
                        <a:cs typeface="Arial" pitchFamily="34" charset="0"/>
                      </a:endParaRPr>
                    </a:p>
                  </a:txBody>
                  <a:tcPr marL="0" marR="0"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99" name="TextBox 98"/>
          <p:cNvSpPr txBox="1"/>
          <p:nvPr/>
        </p:nvSpPr>
        <p:spPr>
          <a:xfrm>
            <a:off x="900912" y="7766897"/>
            <a:ext cx="5215471" cy="106438"/>
          </a:xfrm>
          <a:prstGeom prst="rect">
            <a:avLst/>
          </a:prstGeom>
          <a:noFill/>
        </p:spPr>
        <p:txBody>
          <a:bodyPr wrap="square" rtlCol="0" anchor="ctr" anchorCtr="0">
            <a:noAutofit/>
          </a:bodyPr>
          <a:lstStyle/>
          <a:p>
            <a:pPr marL="253437" indent="-253437" algn="ctr"/>
            <a:r>
              <a:rPr lang="en-US" altLang="ko-KR" sz="887" b="1" dirty="0">
                <a:solidFill>
                  <a:schemeClr val="tx1">
                    <a:lumMod val="85000"/>
                    <a:lumOff val="15000"/>
                  </a:schemeClr>
                </a:solidFill>
                <a:latin typeface="Arial" pitchFamily="34" charset="0"/>
                <a:cs typeface="Arial" pitchFamily="34" charset="0"/>
              </a:rPr>
              <a:t>Groups of genes containing each number of exons</a:t>
            </a:r>
            <a:endParaRPr lang="ko-KR" altLang="en-US" sz="887" b="1" dirty="0">
              <a:solidFill>
                <a:schemeClr val="tx1">
                  <a:lumMod val="85000"/>
                  <a:lumOff val="15000"/>
                </a:schemeClr>
              </a:solidFill>
              <a:latin typeface="Arial" pitchFamily="34" charset="0"/>
              <a:cs typeface="Arial" pitchFamily="34" charset="0"/>
            </a:endParaRPr>
          </a:p>
        </p:txBody>
      </p:sp>
      <p:graphicFrame>
        <p:nvGraphicFramePr>
          <p:cNvPr id="100" name="표 99"/>
          <p:cNvGraphicFramePr>
            <a:graphicFrameLocks noGrp="1"/>
          </p:cNvGraphicFramePr>
          <p:nvPr>
            <p:extLst>
              <p:ext uri="{D42A27DB-BD31-4B8C-83A1-F6EECF244321}">
                <p14:modId xmlns:p14="http://schemas.microsoft.com/office/powerpoint/2010/main" val="667517883"/>
              </p:ext>
            </p:extLst>
          </p:nvPr>
        </p:nvGraphicFramePr>
        <p:xfrm>
          <a:off x="559943" y="6367397"/>
          <a:ext cx="206479" cy="1192146"/>
        </p:xfrm>
        <a:graphic>
          <a:graphicData uri="http://schemas.openxmlformats.org/drawingml/2006/table">
            <a:tbl>
              <a:tblPr firstRow="1" bandRow="1">
                <a:tableStyleId>{2D5ABB26-0587-4C30-8999-92F81FD0307C}</a:tableStyleId>
              </a:tblPr>
              <a:tblGrid>
                <a:gridCol w="206479"/>
              </a:tblGrid>
              <a:tr h="198691">
                <a:tc>
                  <a:txBody>
                    <a:bodyPr/>
                    <a:lstStyle/>
                    <a:p>
                      <a:pPr algn="r" latinLnBrk="1"/>
                      <a:r>
                        <a:rPr lang="en-US" altLang="ko-KR" sz="800" dirty="0" smtClean="0">
                          <a:latin typeface="Arial" panose="020B0604020202020204" pitchFamily="34" charset="0"/>
                          <a:cs typeface="Arial" panose="020B0604020202020204" pitchFamily="34" charset="0"/>
                        </a:rPr>
                        <a:t>5</a:t>
                      </a:r>
                      <a:endParaRPr lang="ko-KR" altLang="en-US" sz="800" dirty="0">
                        <a:latin typeface="Arial" panose="020B0604020202020204" pitchFamily="34" charset="0"/>
                        <a:cs typeface="Arial" panose="020B0604020202020204" pitchFamily="34" charset="0"/>
                      </a:endParaRPr>
                    </a:p>
                  </a:txBody>
                  <a:tcPr marL="67581" marR="67581" marT="33790" marB="33790"/>
                </a:tc>
              </a:tr>
              <a:tr h="198691">
                <a:tc>
                  <a:txBody>
                    <a:bodyPr/>
                    <a:lstStyle/>
                    <a:p>
                      <a:pPr algn="r" latinLnBrk="1"/>
                      <a:r>
                        <a:rPr lang="en-US" altLang="ko-KR" sz="800" dirty="0" smtClean="0">
                          <a:latin typeface="Arial" panose="020B0604020202020204" pitchFamily="34" charset="0"/>
                          <a:cs typeface="Arial" panose="020B0604020202020204" pitchFamily="34" charset="0"/>
                        </a:rPr>
                        <a:t>4</a:t>
                      </a:r>
                      <a:endParaRPr lang="ko-KR" altLang="en-US" sz="800" dirty="0">
                        <a:latin typeface="Arial" panose="020B0604020202020204" pitchFamily="34" charset="0"/>
                        <a:cs typeface="Arial" panose="020B0604020202020204" pitchFamily="34" charset="0"/>
                      </a:endParaRPr>
                    </a:p>
                  </a:txBody>
                  <a:tcPr marL="67581" marR="67581" marT="33790" marB="33790"/>
                </a:tc>
              </a:tr>
              <a:tr h="198691">
                <a:tc>
                  <a:txBody>
                    <a:bodyPr/>
                    <a:lstStyle/>
                    <a:p>
                      <a:pPr algn="r" latinLnBrk="1"/>
                      <a:r>
                        <a:rPr lang="en-US" altLang="ko-KR" sz="800" dirty="0" smtClean="0">
                          <a:latin typeface="Arial" panose="020B0604020202020204" pitchFamily="34" charset="0"/>
                          <a:cs typeface="Arial" panose="020B0604020202020204" pitchFamily="34" charset="0"/>
                        </a:rPr>
                        <a:t>3</a:t>
                      </a:r>
                      <a:endParaRPr lang="ko-KR" altLang="en-US" sz="800" dirty="0">
                        <a:latin typeface="Arial" panose="020B0604020202020204" pitchFamily="34" charset="0"/>
                        <a:cs typeface="Arial" panose="020B0604020202020204" pitchFamily="34" charset="0"/>
                      </a:endParaRPr>
                    </a:p>
                  </a:txBody>
                  <a:tcPr marL="67581" marR="67581" marT="33790" marB="33790"/>
                </a:tc>
              </a:tr>
              <a:tr h="198691">
                <a:tc>
                  <a:txBody>
                    <a:bodyPr/>
                    <a:lstStyle/>
                    <a:p>
                      <a:pPr algn="r" latinLnBrk="1"/>
                      <a:r>
                        <a:rPr lang="en-US" altLang="ko-KR" sz="800" dirty="0" smtClean="0">
                          <a:latin typeface="Arial" panose="020B0604020202020204" pitchFamily="34" charset="0"/>
                          <a:cs typeface="Arial" panose="020B0604020202020204" pitchFamily="34" charset="0"/>
                        </a:rPr>
                        <a:t>2</a:t>
                      </a:r>
                      <a:endParaRPr lang="ko-KR" altLang="en-US" sz="800" dirty="0">
                        <a:latin typeface="Arial" panose="020B0604020202020204" pitchFamily="34" charset="0"/>
                        <a:cs typeface="Arial" panose="020B0604020202020204" pitchFamily="34" charset="0"/>
                      </a:endParaRPr>
                    </a:p>
                  </a:txBody>
                  <a:tcPr marL="67581" marR="67581" marT="33790" marB="33790"/>
                </a:tc>
              </a:tr>
              <a:tr h="198691">
                <a:tc>
                  <a:txBody>
                    <a:bodyPr/>
                    <a:lstStyle/>
                    <a:p>
                      <a:pPr algn="r" latinLnBrk="1"/>
                      <a:r>
                        <a:rPr lang="en-US" altLang="ko-KR" sz="800" dirty="0" smtClean="0">
                          <a:latin typeface="Arial" panose="020B0604020202020204" pitchFamily="34" charset="0"/>
                          <a:cs typeface="Arial" panose="020B0604020202020204" pitchFamily="34" charset="0"/>
                        </a:rPr>
                        <a:t>1</a:t>
                      </a:r>
                      <a:endParaRPr lang="ko-KR" altLang="en-US" sz="800" dirty="0">
                        <a:latin typeface="Arial" panose="020B0604020202020204" pitchFamily="34" charset="0"/>
                        <a:cs typeface="Arial" panose="020B0604020202020204" pitchFamily="34" charset="0"/>
                      </a:endParaRPr>
                    </a:p>
                  </a:txBody>
                  <a:tcPr marL="67581" marR="67581" marT="33790" marB="33790"/>
                </a:tc>
              </a:tr>
              <a:tr h="198691">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7581" marR="67581" marT="33790" marB="33790"/>
                </a:tc>
              </a:tr>
            </a:tbl>
          </a:graphicData>
        </a:graphic>
      </p:graphicFrame>
      <p:graphicFrame>
        <p:nvGraphicFramePr>
          <p:cNvPr id="101" name="표 100"/>
          <p:cNvGraphicFramePr>
            <a:graphicFrameLocks noGrp="1"/>
          </p:cNvGraphicFramePr>
          <p:nvPr>
            <p:extLst>
              <p:ext uri="{D42A27DB-BD31-4B8C-83A1-F6EECF244321}">
                <p14:modId xmlns:p14="http://schemas.microsoft.com/office/powerpoint/2010/main" val="3518852857"/>
              </p:ext>
            </p:extLst>
          </p:nvPr>
        </p:nvGraphicFramePr>
        <p:xfrm>
          <a:off x="559924" y="5235466"/>
          <a:ext cx="206479" cy="1192146"/>
        </p:xfrm>
        <a:graphic>
          <a:graphicData uri="http://schemas.openxmlformats.org/drawingml/2006/table">
            <a:tbl>
              <a:tblPr firstRow="1" bandRow="1">
                <a:tableStyleId>{2D5ABB26-0587-4C30-8999-92F81FD0307C}</a:tableStyleId>
              </a:tblPr>
              <a:tblGrid>
                <a:gridCol w="206479"/>
              </a:tblGrid>
              <a:tr h="198691">
                <a:tc>
                  <a:txBody>
                    <a:bodyPr/>
                    <a:lstStyle/>
                    <a:p>
                      <a:pPr algn="r" latinLnBrk="1"/>
                      <a:r>
                        <a:rPr lang="en-US" altLang="ko-KR" sz="800" dirty="0" smtClean="0">
                          <a:latin typeface="Arial" panose="020B0604020202020204" pitchFamily="34" charset="0"/>
                          <a:cs typeface="Arial" panose="020B0604020202020204" pitchFamily="34" charset="0"/>
                        </a:rPr>
                        <a:t>5</a:t>
                      </a:r>
                      <a:endParaRPr lang="ko-KR" altLang="en-US" sz="800" dirty="0">
                        <a:latin typeface="Arial" panose="020B0604020202020204" pitchFamily="34" charset="0"/>
                        <a:cs typeface="Arial" panose="020B0604020202020204" pitchFamily="34" charset="0"/>
                      </a:endParaRPr>
                    </a:p>
                  </a:txBody>
                  <a:tcPr marL="67581" marR="67581" marT="33790" marB="33790"/>
                </a:tc>
              </a:tr>
              <a:tr h="198691">
                <a:tc>
                  <a:txBody>
                    <a:bodyPr/>
                    <a:lstStyle/>
                    <a:p>
                      <a:pPr algn="r" latinLnBrk="1"/>
                      <a:r>
                        <a:rPr lang="en-US" altLang="ko-KR" sz="800" dirty="0" smtClean="0">
                          <a:latin typeface="Arial" panose="020B0604020202020204" pitchFamily="34" charset="0"/>
                          <a:cs typeface="Arial" panose="020B0604020202020204" pitchFamily="34" charset="0"/>
                        </a:rPr>
                        <a:t>4</a:t>
                      </a:r>
                      <a:endParaRPr lang="ko-KR" altLang="en-US" sz="800" dirty="0">
                        <a:latin typeface="Arial" panose="020B0604020202020204" pitchFamily="34" charset="0"/>
                        <a:cs typeface="Arial" panose="020B0604020202020204" pitchFamily="34" charset="0"/>
                      </a:endParaRPr>
                    </a:p>
                  </a:txBody>
                  <a:tcPr marL="67581" marR="67581" marT="33790" marB="33790"/>
                </a:tc>
              </a:tr>
              <a:tr h="198691">
                <a:tc>
                  <a:txBody>
                    <a:bodyPr/>
                    <a:lstStyle/>
                    <a:p>
                      <a:pPr algn="r" latinLnBrk="1"/>
                      <a:r>
                        <a:rPr lang="en-US" altLang="ko-KR" sz="800" dirty="0" smtClean="0">
                          <a:latin typeface="Arial" panose="020B0604020202020204" pitchFamily="34" charset="0"/>
                          <a:cs typeface="Arial" panose="020B0604020202020204" pitchFamily="34" charset="0"/>
                        </a:rPr>
                        <a:t>3</a:t>
                      </a:r>
                      <a:endParaRPr lang="ko-KR" altLang="en-US" sz="800" dirty="0">
                        <a:latin typeface="Arial" panose="020B0604020202020204" pitchFamily="34" charset="0"/>
                        <a:cs typeface="Arial" panose="020B0604020202020204" pitchFamily="34" charset="0"/>
                      </a:endParaRPr>
                    </a:p>
                  </a:txBody>
                  <a:tcPr marL="67581" marR="67581" marT="33790" marB="33790"/>
                </a:tc>
              </a:tr>
              <a:tr h="198691">
                <a:tc>
                  <a:txBody>
                    <a:bodyPr/>
                    <a:lstStyle/>
                    <a:p>
                      <a:pPr algn="r" latinLnBrk="1"/>
                      <a:r>
                        <a:rPr lang="en-US" altLang="ko-KR" sz="800" dirty="0" smtClean="0">
                          <a:latin typeface="Arial" panose="020B0604020202020204" pitchFamily="34" charset="0"/>
                          <a:cs typeface="Arial" panose="020B0604020202020204" pitchFamily="34" charset="0"/>
                        </a:rPr>
                        <a:t>2</a:t>
                      </a:r>
                      <a:endParaRPr lang="ko-KR" altLang="en-US" sz="800" dirty="0">
                        <a:latin typeface="Arial" panose="020B0604020202020204" pitchFamily="34" charset="0"/>
                        <a:cs typeface="Arial" panose="020B0604020202020204" pitchFamily="34" charset="0"/>
                      </a:endParaRPr>
                    </a:p>
                  </a:txBody>
                  <a:tcPr marL="67581" marR="67581" marT="33790" marB="33790"/>
                </a:tc>
              </a:tr>
              <a:tr h="198691">
                <a:tc>
                  <a:txBody>
                    <a:bodyPr/>
                    <a:lstStyle/>
                    <a:p>
                      <a:pPr algn="r" latinLnBrk="1"/>
                      <a:r>
                        <a:rPr lang="en-US" altLang="ko-KR" sz="800" dirty="0" smtClean="0">
                          <a:latin typeface="Arial" panose="020B0604020202020204" pitchFamily="34" charset="0"/>
                          <a:cs typeface="Arial" panose="020B0604020202020204" pitchFamily="34" charset="0"/>
                        </a:rPr>
                        <a:t>1</a:t>
                      </a:r>
                      <a:endParaRPr lang="ko-KR" altLang="en-US" sz="800" dirty="0">
                        <a:latin typeface="Arial" panose="020B0604020202020204" pitchFamily="34" charset="0"/>
                        <a:cs typeface="Arial" panose="020B0604020202020204" pitchFamily="34" charset="0"/>
                      </a:endParaRPr>
                    </a:p>
                  </a:txBody>
                  <a:tcPr marL="67581" marR="67581" marT="33790" marB="33790"/>
                </a:tc>
              </a:tr>
              <a:tr h="198691">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7581" marR="67581" marT="33790" marB="33790"/>
                </a:tc>
              </a:tr>
            </a:tbl>
          </a:graphicData>
        </a:graphic>
      </p:graphicFrame>
      <p:graphicFrame>
        <p:nvGraphicFramePr>
          <p:cNvPr id="102" name="표 101"/>
          <p:cNvGraphicFramePr>
            <a:graphicFrameLocks noGrp="1"/>
          </p:cNvGraphicFramePr>
          <p:nvPr>
            <p:extLst>
              <p:ext uri="{D42A27DB-BD31-4B8C-83A1-F6EECF244321}">
                <p14:modId xmlns:p14="http://schemas.microsoft.com/office/powerpoint/2010/main" val="2282696200"/>
              </p:ext>
            </p:extLst>
          </p:nvPr>
        </p:nvGraphicFramePr>
        <p:xfrm>
          <a:off x="779585" y="7487148"/>
          <a:ext cx="1023528" cy="213360"/>
        </p:xfrm>
        <a:graphic>
          <a:graphicData uri="http://schemas.openxmlformats.org/drawingml/2006/table">
            <a:tbl>
              <a:tblPr firstRow="1" bandRow="1">
                <a:tableStyleId>{2D5ABB26-0587-4C30-8999-92F81FD0307C}</a:tableStyleId>
              </a:tblPr>
              <a:tblGrid>
                <a:gridCol w="511764"/>
                <a:gridCol w="511764"/>
              </a:tblGrid>
              <a:tr h="144016">
                <a:tc>
                  <a:txBody>
                    <a:bodyPr/>
                    <a:lstStyle/>
                    <a:p>
                      <a:pPr algn="ctr"/>
                      <a:r>
                        <a:rPr lang="en-US" sz="800" dirty="0" smtClean="0"/>
                        <a:t>G5</a:t>
                      </a:r>
                      <a:endParaRPr lang="en-US" sz="800" dirty="0">
                        <a:latin typeface="Arial" panose="020B0604020202020204" pitchFamily="34" charset="0"/>
                        <a:cs typeface="Arial" panose="020B0604020202020204" pitchFamily="34" charset="0"/>
                      </a:endParaRPr>
                    </a:p>
                  </a:txBody>
                  <a:tcPr/>
                </a:tc>
                <a:tc>
                  <a:txBody>
                    <a:bodyPr/>
                    <a:lstStyle/>
                    <a:p>
                      <a:pPr algn="ctr"/>
                      <a:r>
                        <a:rPr lang="en-US" sz="800" dirty="0" smtClean="0"/>
                        <a:t>G15</a:t>
                      </a:r>
                      <a:endParaRPr lang="en-US" sz="800" dirty="0">
                        <a:latin typeface="Arial" panose="020B0604020202020204" pitchFamily="34" charset="0"/>
                        <a:cs typeface="Arial" panose="020B0604020202020204" pitchFamily="34" charset="0"/>
                      </a:endParaRPr>
                    </a:p>
                  </a:txBody>
                  <a:tcPr/>
                </a:tc>
              </a:tr>
            </a:tbl>
          </a:graphicData>
        </a:graphic>
      </p:graphicFrame>
      <p:graphicFrame>
        <p:nvGraphicFramePr>
          <p:cNvPr id="103" name="표 102"/>
          <p:cNvGraphicFramePr>
            <a:graphicFrameLocks noGrp="1"/>
          </p:cNvGraphicFramePr>
          <p:nvPr>
            <p:extLst>
              <p:ext uri="{D42A27DB-BD31-4B8C-83A1-F6EECF244321}">
                <p14:modId xmlns:p14="http://schemas.microsoft.com/office/powerpoint/2010/main" val="2968689136"/>
              </p:ext>
            </p:extLst>
          </p:nvPr>
        </p:nvGraphicFramePr>
        <p:xfrm>
          <a:off x="1899498" y="7482003"/>
          <a:ext cx="1023528" cy="213360"/>
        </p:xfrm>
        <a:graphic>
          <a:graphicData uri="http://schemas.openxmlformats.org/drawingml/2006/table">
            <a:tbl>
              <a:tblPr firstRow="1" bandRow="1">
                <a:tableStyleId>{2D5ABB26-0587-4C30-8999-92F81FD0307C}</a:tableStyleId>
              </a:tblPr>
              <a:tblGrid>
                <a:gridCol w="511764"/>
                <a:gridCol w="511764"/>
              </a:tblGrid>
              <a:tr h="144016">
                <a:tc>
                  <a:txBody>
                    <a:bodyPr/>
                    <a:lstStyle/>
                    <a:p>
                      <a:pPr algn="ctr"/>
                      <a:r>
                        <a:rPr lang="en-US" sz="800" dirty="0" smtClean="0"/>
                        <a:t>G5</a:t>
                      </a:r>
                      <a:endParaRPr lang="en-US" sz="800" dirty="0">
                        <a:latin typeface="Arial" panose="020B0604020202020204" pitchFamily="34" charset="0"/>
                        <a:cs typeface="Arial" panose="020B0604020202020204" pitchFamily="34" charset="0"/>
                      </a:endParaRPr>
                    </a:p>
                  </a:txBody>
                  <a:tcPr/>
                </a:tc>
                <a:tc>
                  <a:txBody>
                    <a:bodyPr/>
                    <a:lstStyle/>
                    <a:p>
                      <a:pPr algn="ctr"/>
                      <a:r>
                        <a:rPr lang="en-US" sz="800" dirty="0" smtClean="0"/>
                        <a:t>G15</a:t>
                      </a:r>
                      <a:endParaRPr lang="en-US" sz="800" dirty="0">
                        <a:latin typeface="Arial" panose="020B0604020202020204" pitchFamily="34" charset="0"/>
                        <a:cs typeface="Arial" panose="020B0604020202020204" pitchFamily="34" charset="0"/>
                      </a:endParaRPr>
                    </a:p>
                  </a:txBody>
                  <a:tcPr/>
                </a:tc>
              </a:tr>
            </a:tbl>
          </a:graphicData>
        </a:graphic>
      </p:graphicFrame>
      <p:graphicFrame>
        <p:nvGraphicFramePr>
          <p:cNvPr id="104" name="표 103"/>
          <p:cNvGraphicFramePr>
            <a:graphicFrameLocks noGrp="1"/>
          </p:cNvGraphicFramePr>
          <p:nvPr>
            <p:extLst>
              <p:ext uri="{D42A27DB-BD31-4B8C-83A1-F6EECF244321}">
                <p14:modId xmlns:p14="http://schemas.microsoft.com/office/powerpoint/2010/main" val="2292607475"/>
              </p:ext>
            </p:extLst>
          </p:nvPr>
        </p:nvGraphicFramePr>
        <p:xfrm>
          <a:off x="3027812" y="7482003"/>
          <a:ext cx="1023528" cy="213360"/>
        </p:xfrm>
        <a:graphic>
          <a:graphicData uri="http://schemas.openxmlformats.org/drawingml/2006/table">
            <a:tbl>
              <a:tblPr firstRow="1" bandRow="1">
                <a:tableStyleId>{2D5ABB26-0587-4C30-8999-92F81FD0307C}</a:tableStyleId>
              </a:tblPr>
              <a:tblGrid>
                <a:gridCol w="511764"/>
                <a:gridCol w="511764"/>
              </a:tblGrid>
              <a:tr h="144016">
                <a:tc>
                  <a:txBody>
                    <a:bodyPr/>
                    <a:lstStyle/>
                    <a:p>
                      <a:pPr algn="ctr"/>
                      <a:r>
                        <a:rPr lang="en-US" sz="800" dirty="0" smtClean="0"/>
                        <a:t>G5</a:t>
                      </a:r>
                      <a:endParaRPr lang="en-US" sz="800" dirty="0">
                        <a:latin typeface="Arial" panose="020B0604020202020204" pitchFamily="34" charset="0"/>
                        <a:cs typeface="Arial" panose="020B0604020202020204" pitchFamily="34" charset="0"/>
                      </a:endParaRPr>
                    </a:p>
                  </a:txBody>
                  <a:tcPr/>
                </a:tc>
                <a:tc>
                  <a:txBody>
                    <a:bodyPr/>
                    <a:lstStyle/>
                    <a:p>
                      <a:pPr algn="ctr"/>
                      <a:r>
                        <a:rPr lang="en-US" sz="800" dirty="0" smtClean="0"/>
                        <a:t>G15</a:t>
                      </a:r>
                      <a:endParaRPr lang="en-US" sz="800" dirty="0">
                        <a:latin typeface="Arial" panose="020B0604020202020204" pitchFamily="34" charset="0"/>
                        <a:cs typeface="Arial" panose="020B0604020202020204" pitchFamily="34" charset="0"/>
                      </a:endParaRPr>
                    </a:p>
                  </a:txBody>
                  <a:tcPr/>
                </a:tc>
              </a:tr>
            </a:tbl>
          </a:graphicData>
        </a:graphic>
      </p:graphicFrame>
      <p:graphicFrame>
        <p:nvGraphicFramePr>
          <p:cNvPr id="105" name="표 104"/>
          <p:cNvGraphicFramePr>
            <a:graphicFrameLocks noGrp="1"/>
          </p:cNvGraphicFramePr>
          <p:nvPr>
            <p:extLst>
              <p:ext uri="{D42A27DB-BD31-4B8C-83A1-F6EECF244321}">
                <p14:modId xmlns:p14="http://schemas.microsoft.com/office/powerpoint/2010/main" val="1223726247"/>
              </p:ext>
            </p:extLst>
          </p:nvPr>
        </p:nvGraphicFramePr>
        <p:xfrm>
          <a:off x="4155561" y="7482003"/>
          <a:ext cx="1023528" cy="213360"/>
        </p:xfrm>
        <a:graphic>
          <a:graphicData uri="http://schemas.openxmlformats.org/drawingml/2006/table">
            <a:tbl>
              <a:tblPr firstRow="1" bandRow="1">
                <a:tableStyleId>{2D5ABB26-0587-4C30-8999-92F81FD0307C}</a:tableStyleId>
              </a:tblPr>
              <a:tblGrid>
                <a:gridCol w="511764"/>
                <a:gridCol w="511764"/>
              </a:tblGrid>
              <a:tr h="144016">
                <a:tc>
                  <a:txBody>
                    <a:bodyPr/>
                    <a:lstStyle/>
                    <a:p>
                      <a:pPr algn="ctr"/>
                      <a:r>
                        <a:rPr lang="en-US" sz="800" dirty="0" smtClean="0"/>
                        <a:t>G5</a:t>
                      </a:r>
                      <a:endParaRPr lang="en-US" sz="800" dirty="0">
                        <a:latin typeface="Arial" panose="020B0604020202020204" pitchFamily="34" charset="0"/>
                        <a:cs typeface="Arial" panose="020B0604020202020204" pitchFamily="34" charset="0"/>
                      </a:endParaRPr>
                    </a:p>
                  </a:txBody>
                  <a:tcPr/>
                </a:tc>
                <a:tc>
                  <a:txBody>
                    <a:bodyPr/>
                    <a:lstStyle/>
                    <a:p>
                      <a:pPr algn="ctr"/>
                      <a:r>
                        <a:rPr lang="en-US" sz="800" dirty="0" smtClean="0"/>
                        <a:t>G15</a:t>
                      </a:r>
                      <a:endParaRPr lang="en-US" sz="800" dirty="0">
                        <a:latin typeface="Arial" panose="020B0604020202020204" pitchFamily="34" charset="0"/>
                        <a:cs typeface="Arial" panose="020B0604020202020204" pitchFamily="34" charset="0"/>
                      </a:endParaRPr>
                    </a:p>
                  </a:txBody>
                  <a:tcPr/>
                </a:tc>
              </a:tr>
            </a:tbl>
          </a:graphicData>
        </a:graphic>
      </p:graphicFrame>
      <p:graphicFrame>
        <p:nvGraphicFramePr>
          <p:cNvPr id="106" name="표 105"/>
          <p:cNvGraphicFramePr>
            <a:graphicFrameLocks noGrp="1"/>
          </p:cNvGraphicFramePr>
          <p:nvPr>
            <p:extLst>
              <p:ext uri="{D42A27DB-BD31-4B8C-83A1-F6EECF244321}">
                <p14:modId xmlns:p14="http://schemas.microsoft.com/office/powerpoint/2010/main" val="2381702409"/>
              </p:ext>
            </p:extLst>
          </p:nvPr>
        </p:nvGraphicFramePr>
        <p:xfrm>
          <a:off x="5277420" y="7482004"/>
          <a:ext cx="1023528" cy="213360"/>
        </p:xfrm>
        <a:graphic>
          <a:graphicData uri="http://schemas.openxmlformats.org/drawingml/2006/table">
            <a:tbl>
              <a:tblPr firstRow="1" bandRow="1">
                <a:tableStyleId>{2D5ABB26-0587-4C30-8999-92F81FD0307C}</a:tableStyleId>
              </a:tblPr>
              <a:tblGrid>
                <a:gridCol w="511764"/>
                <a:gridCol w="511764"/>
              </a:tblGrid>
              <a:tr h="144016">
                <a:tc>
                  <a:txBody>
                    <a:bodyPr/>
                    <a:lstStyle/>
                    <a:p>
                      <a:pPr algn="ctr"/>
                      <a:r>
                        <a:rPr lang="en-US" sz="800" dirty="0" smtClean="0"/>
                        <a:t>G5</a:t>
                      </a:r>
                      <a:endParaRPr lang="en-US" sz="800" dirty="0">
                        <a:latin typeface="Arial" panose="020B0604020202020204" pitchFamily="34" charset="0"/>
                        <a:cs typeface="Arial" panose="020B0604020202020204" pitchFamily="34" charset="0"/>
                      </a:endParaRPr>
                    </a:p>
                  </a:txBody>
                  <a:tcPr/>
                </a:tc>
                <a:tc>
                  <a:txBody>
                    <a:bodyPr/>
                    <a:lstStyle/>
                    <a:p>
                      <a:pPr algn="ctr"/>
                      <a:r>
                        <a:rPr lang="en-US" sz="800" dirty="0" smtClean="0"/>
                        <a:t>G15</a:t>
                      </a:r>
                      <a:endParaRPr lang="en-US" sz="800" dirty="0">
                        <a:latin typeface="Arial" panose="020B0604020202020204" pitchFamily="34" charset="0"/>
                        <a:cs typeface="Arial" panose="020B0604020202020204" pitchFamily="34" charset="0"/>
                      </a:endParaRPr>
                    </a:p>
                  </a:txBody>
                  <a:tcPr/>
                </a:tc>
              </a:tr>
            </a:tbl>
          </a:graphicData>
        </a:graphic>
      </p:graphicFrame>
      <p:sp>
        <p:nvSpPr>
          <p:cNvPr id="4" name="직사각형 3"/>
          <p:cNvSpPr/>
          <p:nvPr/>
        </p:nvSpPr>
        <p:spPr>
          <a:xfrm>
            <a:off x="70338" y="8035926"/>
            <a:ext cx="6741368" cy="1107996"/>
          </a:xfrm>
          <a:prstGeom prst="rect">
            <a:avLst/>
          </a:prstGeom>
        </p:spPr>
        <p:txBody>
          <a:bodyPr wrap="square">
            <a:spAutoFit/>
          </a:bodyPr>
          <a:lstStyle/>
          <a:p>
            <a:r>
              <a:rPr lang="en-US" sz="1100" b="1" dirty="0">
                <a:latin typeface="Times New Roman" panose="02020603050405020304" pitchFamily="18" charset="0"/>
                <a:ea typeface="맑은 고딕" panose="020B0503020000020004" pitchFamily="50" charset="-127"/>
              </a:rPr>
              <a:t>Figure S7</a:t>
            </a:r>
            <a:r>
              <a:rPr lang="en-US" sz="1100" dirty="0">
                <a:latin typeface="Times New Roman" panose="02020603050405020304" pitchFamily="18" charset="0"/>
                <a:ea typeface="맑은 고딕" panose="020B0503020000020004" pitchFamily="50" charset="-127"/>
              </a:rPr>
              <a:t>. Analysis based on a single representative transcript for each gene. (A) Schematic illustrating data preparation. Among the 36,024 transcripts downloaded from UCSC genome browser, a total of 29,687 transcripts are found to harbor at least one intron. Based on the transcript information using ‘Gene2Refseq’ obtained from ftp://ftp.ncbi.nlm.nih.gov/gene/DATA, for each gene with multiple transcripts, the longest transcript is retrieved, resulting in a total of 16,374 transcripts. (B)-(D) correspond to Figures S1,S4,S5 respectively, reanalyzed with the smaller set of transcripts. Please refer to the legends of those figures</a:t>
            </a:r>
            <a:r>
              <a:rPr lang="en-US" sz="1100" dirty="0" smtClean="0">
                <a:latin typeface="Times New Roman" panose="02020603050405020304" pitchFamily="18" charset="0"/>
                <a:ea typeface="맑은 고딕" panose="020B0503020000020004" pitchFamily="50" charset="-127"/>
              </a:rPr>
              <a:t>. Figure (D) is in next page.</a:t>
            </a:r>
            <a:endParaRPr lang="en-US" sz="1100" dirty="0"/>
          </a:p>
        </p:txBody>
      </p:sp>
    </p:spTree>
    <p:extLst>
      <p:ext uri="{BB962C8B-B14F-4D97-AF65-F5344CB8AC3E}">
        <p14:creationId xmlns:p14="http://schemas.microsoft.com/office/powerpoint/2010/main" val="84877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2"/>
          <a:stretch>
            <a:fillRect/>
          </a:stretch>
        </p:blipFill>
        <p:spPr>
          <a:xfrm>
            <a:off x="1067252" y="1240801"/>
            <a:ext cx="5209724" cy="6492716"/>
          </a:xfrm>
          <a:prstGeom prst="rect">
            <a:avLst/>
          </a:prstGeom>
        </p:spPr>
      </p:pic>
      <p:sp>
        <p:nvSpPr>
          <p:cNvPr id="2" name="TextBox 1"/>
          <p:cNvSpPr txBox="1"/>
          <p:nvPr/>
        </p:nvSpPr>
        <p:spPr>
          <a:xfrm>
            <a:off x="0" y="-4260"/>
            <a:ext cx="6858000" cy="204501"/>
          </a:xfrm>
          <a:prstGeom prst="rect">
            <a:avLst/>
          </a:prstGeom>
          <a:solidFill>
            <a:schemeClr val="accent1">
              <a:lumMod val="60000"/>
              <a:lumOff val="40000"/>
            </a:schemeClr>
          </a:solidFill>
        </p:spPr>
        <p:txBody>
          <a:bodyPr wrap="none" rtlCol="0" anchor="ctr" anchorCtr="0">
            <a:noAutofit/>
          </a:bodyPr>
          <a:lstStyle/>
          <a:p>
            <a:pPr marL="257175" indent="-257175"/>
            <a:r>
              <a:rPr lang="en-US" altLang="ko-KR" sz="1400" b="1" dirty="0">
                <a:solidFill>
                  <a:schemeClr val="tx1">
                    <a:lumMod val="85000"/>
                    <a:lumOff val="15000"/>
                  </a:schemeClr>
                </a:solidFill>
                <a:latin typeface="Arial" pitchFamily="34" charset="0"/>
                <a:cs typeface="Arial" pitchFamily="34" charset="0"/>
              </a:rPr>
              <a:t>Supplementary Figure 7</a:t>
            </a:r>
            <a:endParaRPr lang="ko-KR" altLang="en-US" sz="1400" b="1" dirty="0">
              <a:solidFill>
                <a:schemeClr val="tx1">
                  <a:lumMod val="85000"/>
                  <a:lumOff val="15000"/>
                </a:schemeClr>
              </a:solidFill>
              <a:latin typeface="Arial" pitchFamily="34" charset="0"/>
              <a:cs typeface="Arial" pitchFamily="34" charset="0"/>
            </a:endParaRPr>
          </a:p>
        </p:txBody>
      </p:sp>
      <p:sp>
        <p:nvSpPr>
          <p:cNvPr id="74" name="TextBox 73"/>
          <p:cNvSpPr txBox="1"/>
          <p:nvPr/>
        </p:nvSpPr>
        <p:spPr>
          <a:xfrm>
            <a:off x="116632" y="280451"/>
            <a:ext cx="2610010" cy="369332"/>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(D)</a:t>
            </a:r>
            <a:endParaRPr lang="en-US" b="1" dirty="0">
              <a:latin typeface="Arial" panose="020B0604020202020204" pitchFamily="34" charset="0"/>
              <a:cs typeface="Arial" panose="020B0604020202020204" pitchFamily="34" charset="0"/>
            </a:endParaRPr>
          </a:p>
        </p:txBody>
      </p:sp>
      <p:graphicFrame>
        <p:nvGraphicFramePr>
          <p:cNvPr id="30" name="표 29"/>
          <p:cNvGraphicFramePr>
            <a:graphicFrameLocks noGrp="1"/>
          </p:cNvGraphicFramePr>
          <p:nvPr>
            <p:extLst>
              <p:ext uri="{D42A27DB-BD31-4B8C-83A1-F6EECF244321}">
                <p14:modId xmlns:p14="http://schemas.microsoft.com/office/powerpoint/2010/main" val="859100705"/>
              </p:ext>
            </p:extLst>
          </p:nvPr>
        </p:nvGraphicFramePr>
        <p:xfrm>
          <a:off x="332656" y="3253777"/>
          <a:ext cx="241776" cy="2804978"/>
        </p:xfrm>
        <a:graphic>
          <a:graphicData uri="http://schemas.openxmlformats.org/drawingml/2006/table">
            <a:tbl>
              <a:tblPr firstRow="1" bandRow="1">
                <a:tableStyleId>{2D5ABB26-0587-4C30-8999-92F81FD0307C}</a:tableStyleId>
              </a:tblPr>
              <a:tblGrid>
                <a:gridCol w="241776"/>
              </a:tblGrid>
              <a:tr h="2804978">
                <a:tc>
                  <a:txBody>
                    <a:bodyPr/>
                    <a:lstStyle/>
                    <a:p>
                      <a:pPr algn="ctr" latinLnBrk="1"/>
                      <a:r>
                        <a:rPr lang="en-US" altLang="ko-KR" sz="1000" b="1" dirty="0" smtClean="0">
                          <a:latin typeface="Arial" pitchFamily="34" charset="0"/>
                          <a:cs typeface="Arial" pitchFamily="34" charset="0"/>
                        </a:rPr>
                        <a:t>%</a:t>
                      </a:r>
                      <a:r>
                        <a:rPr lang="en-US" altLang="ko-KR" sz="1000" b="1" baseline="0" dirty="0" smtClean="0">
                          <a:latin typeface="Arial" pitchFamily="34" charset="0"/>
                          <a:cs typeface="Arial" pitchFamily="34" charset="0"/>
                        </a:rPr>
                        <a:t> Signals in introns of each ordinal position</a:t>
                      </a:r>
                      <a:endParaRPr lang="ko-KR" altLang="en-US" sz="1000" b="1" dirty="0">
                        <a:latin typeface="Arial" pitchFamily="34" charset="0"/>
                        <a:cs typeface="Arial" pitchFamily="34" charset="0"/>
                      </a:endParaRPr>
                    </a:p>
                  </a:txBody>
                  <a:tcPr marL="64762" marR="64762" marT="32381" marB="32381" vert="vert27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r>
            </a:tbl>
          </a:graphicData>
        </a:graphic>
      </p:graphicFrame>
      <p:graphicFrame>
        <p:nvGraphicFramePr>
          <p:cNvPr id="31" name="표 30"/>
          <p:cNvGraphicFramePr>
            <a:graphicFrameLocks noGrp="1"/>
          </p:cNvGraphicFramePr>
          <p:nvPr>
            <p:extLst>
              <p:ext uri="{D42A27DB-BD31-4B8C-83A1-F6EECF244321}">
                <p14:modId xmlns:p14="http://schemas.microsoft.com/office/powerpoint/2010/main" val="2067225377"/>
              </p:ext>
            </p:extLst>
          </p:nvPr>
        </p:nvGraphicFramePr>
        <p:xfrm>
          <a:off x="1031810" y="1013617"/>
          <a:ext cx="5278400" cy="232853"/>
        </p:xfrm>
        <a:graphic>
          <a:graphicData uri="http://schemas.openxmlformats.org/drawingml/2006/table">
            <a:tbl>
              <a:tblPr>
                <a:tableStyleId>{2D5ABB26-0587-4C30-8999-92F81FD0307C}</a:tableStyleId>
              </a:tblPr>
              <a:tblGrid>
                <a:gridCol w="1055680"/>
                <a:gridCol w="1055680"/>
                <a:gridCol w="1055680"/>
                <a:gridCol w="1055680"/>
                <a:gridCol w="1055680"/>
              </a:tblGrid>
              <a:tr h="232853">
                <a:tc>
                  <a:txBody>
                    <a:bodyPr/>
                    <a:lstStyle/>
                    <a:p>
                      <a:pPr algn="ctr" fontAlgn="ctr"/>
                      <a:r>
                        <a:rPr lang="en-US" sz="900" b="1" u="none" strike="noStrike" dirty="0">
                          <a:effectLst/>
                          <a:latin typeface="Arial" panose="020B0604020202020204" pitchFamily="34" charset="0"/>
                          <a:cs typeface="Arial" panose="020B0604020202020204" pitchFamily="34" charset="0"/>
                        </a:rPr>
                        <a:t>1</a:t>
                      </a:r>
                      <a:r>
                        <a:rPr lang="en-US" sz="900" b="1" u="none" strike="noStrike" baseline="30000" dirty="0">
                          <a:effectLst/>
                          <a:latin typeface="Arial" panose="020B0604020202020204" pitchFamily="34" charset="0"/>
                          <a:cs typeface="Arial" panose="020B0604020202020204" pitchFamily="34" charset="0"/>
                        </a:rPr>
                        <a:t>st</a:t>
                      </a:r>
                      <a:r>
                        <a:rPr lang="en-US" sz="900" b="1" u="none" strike="noStrike" dirty="0">
                          <a:effectLst/>
                          <a:latin typeface="Arial" panose="020B0604020202020204" pitchFamily="34" charset="0"/>
                          <a:cs typeface="Arial" panose="020B0604020202020204" pitchFamily="34" charset="0"/>
                        </a:rPr>
                        <a:t> </a:t>
                      </a:r>
                      <a:r>
                        <a:rPr lang="en-US" sz="900" b="1" u="none" strike="noStrike" dirty="0" smtClean="0">
                          <a:effectLst/>
                          <a:latin typeface="Arial" panose="020B0604020202020204" pitchFamily="34" charset="0"/>
                          <a:cs typeface="Arial" panose="020B0604020202020204" pitchFamily="34" charset="0"/>
                        </a:rPr>
                        <a:t>intron</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tc>
                <a:tc>
                  <a:txBody>
                    <a:bodyPr/>
                    <a:lstStyle/>
                    <a:p>
                      <a:pPr algn="ctr" fontAlgn="ctr"/>
                      <a:r>
                        <a:rPr lang="en-US" sz="900" b="1" u="none" strike="noStrike" dirty="0">
                          <a:effectLst/>
                          <a:latin typeface="Arial" panose="020B0604020202020204" pitchFamily="34" charset="0"/>
                          <a:cs typeface="Arial" panose="020B0604020202020204" pitchFamily="34" charset="0"/>
                        </a:rPr>
                        <a:t>2</a:t>
                      </a:r>
                      <a:r>
                        <a:rPr lang="en-US" sz="900" b="1" u="none" strike="noStrike" baseline="30000" dirty="0">
                          <a:effectLst/>
                          <a:latin typeface="Arial" panose="020B0604020202020204" pitchFamily="34" charset="0"/>
                          <a:cs typeface="Arial" panose="020B0604020202020204" pitchFamily="34" charset="0"/>
                        </a:rPr>
                        <a:t>nd</a:t>
                      </a:r>
                      <a:r>
                        <a:rPr lang="en-US" sz="900" b="1" u="none" strike="noStrike" dirty="0">
                          <a:effectLst/>
                          <a:latin typeface="Arial" panose="020B0604020202020204" pitchFamily="34" charset="0"/>
                          <a:cs typeface="Arial" panose="020B0604020202020204" pitchFamily="34" charset="0"/>
                        </a:rPr>
                        <a:t> </a:t>
                      </a:r>
                      <a:r>
                        <a:rPr lang="en-US" sz="900" b="1" u="none" strike="noStrike" dirty="0" smtClean="0">
                          <a:effectLst/>
                          <a:latin typeface="Arial" panose="020B0604020202020204" pitchFamily="34" charset="0"/>
                          <a:cs typeface="Arial" panose="020B0604020202020204" pitchFamily="34" charset="0"/>
                        </a:rPr>
                        <a:t>intron</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tc>
                <a:tc>
                  <a:txBody>
                    <a:bodyPr/>
                    <a:lstStyle/>
                    <a:p>
                      <a:pPr algn="ctr" fontAlgn="ctr"/>
                      <a:r>
                        <a:rPr lang="en-US" sz="900" b="1" u="none" strike="noStrike" dirty="0">
                          <a:effectLst/>
                          <a:latin typeface="Arial" panose="020B0604020202020204" pitchFamily="34" charset="0"/>
                          <a:cs typeface="Arial" panose="020B0604020202020204" pitchFamily="34" charset="0"/>
                        </a:rPr>
                        <a:t>3</a:t>
                      </a:r>
                      <a:r>
                        <a:rPr lang="en-US" sz="900" b="1" u="none" strike="noStrike" baseline="30000" dirty="0">
                          <a:effectLst/>
                          <a:latin typeface="Arial" panose="020B0604020202020204" pitchFamily="34" charset="0"/>
                          <a:cs typeface="Arial" panose="020B0604020202020204" pitchFamily="34" charset="0"/>
                        </a:rPr>
                        <a:t>rd</a:t>
                      </a:r>
                      <a:r>
                        <a:rPr lang="en-US" sz="900" b="1" u="none" strike="noStrike" dirty="0">
                          <a:effectLst/>
                          <a:latin typeface="Arial" panose="020B0604020202020204" pitchFamily="34" charset="0"/>
                          <a:cs typeface="Arial" panose="020B0604020202020204" pitchFamily="34" charset="0"/>
                        </a:rPr>
                        <a:t> </a:t>
                      </a:r>
                      <a:r>
                        <a:rPr lang="en-US" sz="900" b="1" u="none" strike="noStrike" dirty="0" smtClean="0">
                          <a:effectLst/>
                          <a:latin typeface="Arial" panose="020B0604020202020204" pitchFamily="34" charset="0"/>
                          <a:cs typeface="Arial" panose="020B0604020202020204" pitchFamily="34" charset="0"/>
                        </a:rPr>
                        <a:t>intron</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tc>
                <a:tc>
                  <a:txBody>
                    <a:bodyPr/>
                    <a:lstStyle/>
                    <a:p>
                      <a:pPr algn="ctr" fontAlgn="ctr"/>
                      <a:r>
                        <a:rPr lang="en-US" sz="900" b="1" u="none" strike="noStrike" dirty="0" smtClean="0">
                          <a:effectLst/>
                          <a:latin typeface="Arial" panose="020B0604020202020204" pitchFamily="34" charset="0"/>
                          <a:cs typeface="Arial" panose="020B0604020202020204" pitchFamily="34" charset="0"/>
                        </a:rPr>
                        <a:t>4</a:t>
                      </a:r>
                      <a:r>
                        <a:rPr lang="en-US" sz="900" b="1" u="none" strike="noStrike" baseline="30000" dirty="0" smtClean="0">
                          <a:effectLst/>
                          <a:latin typeface="Arial" panose="020B0604020202020204" pitchFamily="34" charset="0"/>
                          <a:cs typeface="Arial" panose="020B0604020202020204" pitchFamily="34" charset="0"/>
                        </a:rPr>
                        <a:t>th </a:t>
                      </a:r>
                      <a:r>
                        <a:rPr lang="en-US" sz="900" b="1" u="none" strike="noStrike" baseline="0" dirty="0" smtClean="0">
                          <a:effectLst/>
                          <a:latin typeface="Arial" panose="020B0604020202020204" pitchFamily="34" charset="0"/>
                          <a:cs typeface="Arial" panose="020B0604020202020204" pitchFamily="34" charset="0"/>
                        </a:rPr>
                        <a:t>intron</a:t>
                      </a:r>
                      <a:endParaRPr lang="en-US" sz="900" b="1" i="0" u="none" strike="noStrike" baseline="0"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tc>
                <a:tc>
                  <a:txBody>
                    <a:bodyPr/>
                    <a:lstStyle/>
                    <a:p>
                      <a:pPr algn="ctr" fontAlgn="ctr"/>
                      <a:r>
                        <a:rPr lang="en-US" sz="900" b="1" u="none" strike="noStrike" dirty="0" smtClean="0">
                          <a:effectLst/>
                          <a:latin typeface="Arial" panose="020B0604020202020204" pitchFamily="34" charset="0"/>
                          <a:cs typeface="Arial" panose="020B0604020202020204" pitchFamily="34" charset="0"/>
                        </a:rPr>
                        <a:t>5</a:t>
                      </a:r>
                      <a:r>
                        <a:rPr lang="en-US" sz="900" b="1" u="none" strike="noStrike" baseline="30000" dirty="0" smtClean="0">
                          <a:effectLst/>
                          <a:latin typeface="Arial" panose="020B0604020202020204" pitchFamily="34" charset="0"/>
                          <a:cs typeface="Arial" panose="020B0604020202020204" pitchFamily="34" charset="0"/>
                        </a:rPr>
                        <a:t>th </a:t>
                      </a:r>
                      <a:r>
                        <a:rPr lang="en-US" sz="900" b="1" u="none" strike="noStrike" baseline="0" dirty="0" smtClean="0">
                          <a:effectLst/>
                          <a:latin typeface="Arial" panose="020B0604020202020204" pitchFamily="34" charset="0"/>
                          <a:cs typeface="Arial" panose="020B0604020202020204" pitchFamily="34" charset="0"/>
                        </a:rPr>
                        <a:t>intron</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tc>
              </a:tr>
            </a:tbl>
          </a:graphicData>
        </a:graphic>
      </p:graphicFrame>
      <p:graphicFrame>
        <p:nvGraphicFramePr>
          <p:cNvPr id="32" name="표 31"/>
          <p:cNvGraphicFramePr>
            <a:graphicFrameLocks noGrp="1"/>
          </p:cNvGraphicFramePr>
          <p:nvPr>
            <p:extLst>
              <p:ext uri="{D42A27DB-BD31-4B8C-83A1-F6EECF244321}">
                <p14:modId xmlns:p14="http://schemas.microsoft.com/office/powerpoint/2010/main" val="3006491890"/>
              </p:ext>
            </p:extLst>
          </p:nvPr>
        </p:nvGraphicFramePr>
        <p:xfrm>
          <a:off x="619038" y="1301649"/>
          <a:ext cx="254998" cy="6423228"/>
        </p:xfrm>
        <a:graphic>
          <a:graphicData uri="http://schemas.openxmlformats.org/drawingml/2006/table">
            <a:tbl>
              <a:tblPr>
                <a:tableStyleId>{2D5ABB26-0587-4C30-8999-92F81FD0307C}</a:tableStyleId>
              </a:tblPr>
              <a:tblGrid>
                <a:gridCol w="254998"/>
              </a:tblGrid>
              <a:tr h="1070538">
                <a:tc>
                  <a:txBody>
                    <a:bodyPr/>
                    <a:lstStyle/>
                    <a:p>
                      <a:pPr algn="ctr" fontAlgn="ctr"/>
                      <a:r>
                        <a:rPr lang="en-US" sz="900" b="1" u="none" strike="noStrike" dirty="0" smtClean="0">
                          <a:effectLst/>
                          <a:latin typeface="Arial" panose="020B0604020202020204" pitchFamily="34" charset="0"/>
                          <a:cs typeface="Arial" panose="020B0604020202020204" pitchFamily="34" charset="0"/>
                        </a:rPr>
                        <a:t>DHS</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746" marR="6746" marT="6746" marB="0" vert="vert270" anchor="ctr"/>
                </a:tc>
              </a:tr>
              <a:tr h="1070538">
                <a:tc>
                  <a:txBody>
                    <a:bodyPr/>
                    <a:lstStyle/>
                    <a:p>
                      <a:pPr marL="0" marR="0" indent="0" algn="ctr" defTabSz="914400" rtl="0" eaLnBrk="1" fontAlgn="ctr" latinLnBrk="1" hangingPunct="1">
                        <a:lnSpc>
                          <a:spcPct val="100000"/>
                        </a:lnSpc>
                        <a:spcBef>
                          <a:spcPts val="0"/>
                        </a:spcBef>
                        <a:spcAft>
                          <a:spcPts val="0"/>
                        </a:spcAft>
                        <a:buClrTx/>
                        <a:buSzTx/>
                        <a:buFontTx/>
                        <a:buNone/>
                        <a:tabLst/>
                        <a:defRPr/>
                      </a:pPr>
                      <a:r>
                        <a:rPr lang="en-US" altLang="ko-KR" sz="900" b="1" u="none" strike="noStrike" smtClean="0">
                          <a:effectLst/>
                          <a:latin typeface="Arial" panose="020B0604020202020204" pitchFamily="34" charset="0"/>
                          <a:cs typeface="Arial" panose="020B0604020202020204" pitchFamily="34" charset="0"/>
                        </a:rPr>
                        <a:t>TFBS</a:t>
                      </a:r>
                      <a:endParaRPr lang="en-US" altLang="ko-KR" sz="900" b="1" i="0" u="none" strike="noStrike" dirty="0" smtClean="0">
                        <a:solidFill>
                          <a:srgbClr val="000000"/>
                        </a:solidFill>
                        <a:effectLst/>
                        <a:latin typeface="Arial" panose="020B0604020202020204" pitchFamily="34" charset="0"/>
                        <a:ea typeface="+mn-ea"/>
                        <a:cs typeface="Arial" panose="020B0604020202020204" pitchFamily="34" charset="0"/>
                      </a:endParaRPr>
                    </a:p>
                  </a:txBody>
                  <a:tcPr marL="6746" marR="6746" marT="6746" marB="0" vert="vert270" anchor="ctr"/>
                </a:tc>
              </a:tr>
              <a:tr h="1070538">
                <a:tc>
                  <a:txBody>
                    <a:bodyPr/>
                    <a:lstStyle/>
                    <a:p>
                      <a:pPr algn="ctr" fontAlgn="ctr"/>
                      <a:r>
                        <a:rPr lang="en-US" sz="900" b="1"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H3K4me1</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746" marR="6746" marT="6746" marB="0" vert="vert270" anchor="ctr"/>
                </a:tc>
              </a:tr>
              <a:tr h="1070538">
                <a:tc>
                  <a:txBody>
                    <a:bodyPr/>
                    <a:lstStyle/>
                    <a:p>
                      <a:pPr algn="ctr" fontAlgn="ctr"/>
                      <a:r>
                        <a:rPr lang="en-US" sz="900" b="1"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H3K4me3</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746" marR="6746" marT="6746" marB="0" vert="vert270" anchor="ctr"/>
                </a:tc>
              </a:tr>
              <a:tr h="1070538">
                <a:tc>
                  <a:txBody>
                    <a:bodyPr/>
                    <a:lstStyle/>
                    <a:p>
                      <a:pPr algn="ctr" fontAlgn="ctr"/>
                      <a:r>
                        <a:rPr lang="en-US" sz="900" b="1"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CTCF</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746" marR="6746" marT="6746" marB="0" vert="vert270" anchor="ctr"/>
                </a:tc>
              </a:tr>
              <a:tr h="1070538">
                <a:tc>
                  <a:txBody>
                    <a:bodyPr/>
                    <a:lstStyle/>
                    <a:p>
                      <a:pPr algn="ctr" fontAlgn="ctr"/>
                      <a:r>
                        <a:rPr lang="en-US" sz="900" b="1"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H3K9me3</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746" marR="6746" marT="6746" marB="0" vert="vert270" anchor="ctr"/>
                </a:tc>
              </a:tr>
            </a:tbl>
          </a:graphicData>
        </a:graphic>
      </p:graphicFrame>
      <p:sp>
        <p:nvSpPr>
          <p:cNvPr id="33" name="TextBox 32"/>
          <p:cNvSpPr txBox="1"/>
          <p:nvPr/>
        </p:nvSpPr>
        <p:spPr>
          <a:xfrm>
            <a:off x="1140620" y="7998393"/>
            <a:ext cx="4997960" cy="101999"/>
          </a:xfrm>
          <a:prstGeom prst="rect">
            <a:avLst/>
          </a:prstGeom>
          <a:noFill/>
        </p:spPr>
        <p:txBody>
          <a:bodyPr wrap="square" rtlCol="0" anchor="ctr" anchorCtr="0">
            <a:noAutofit/>
          </a:bodyPr>
          <a:lstStyle/>
          <a:p>
            <a:pPr marL="242842" indent="-242842" algn="ctr"/>
            <a:r>
              <a:rPr lang="en-US" altLang="ko-KR" sz="1000" b="1" dirty="0">
                <a:solidFill>
                  <a:schemeClr val="tx1">
                    <a:lumMod val="85000"/>
                    <a:lumOff val="15000"/>
                  </a:schemeClr>
                </a:solidFill>
                <a:latin typeface="Arial" pitchFamily="34" charset="0"/>
                <a:cs typeface="Arial" pitchFamily="34" charset="0"/>
              </a:rPr>
              <a:t>Groups of genes containing different numbers of exons</a:t>
            </a:r>
            <a:endParaRPr lang="ko-KR" altLang="en-US" sz="1000" b="1" dirty="0">
              <a:solidFill>
                <a:schemeClr val="tx1">
                  <a:lumMod val="85000"/>
                  <a:lumOff val="15000"/>
                </a:schemeClr>
              </a:solidFill>
              <a:latin typeface="Arial" pitchFamily="34" charset="0"/>
              <a:cs typeface="Arial" pitchFamily="34" charset="0"/>
            </a:endParaRPr>
          </a:p>
        </p:txBody>
      </p:sp>
      <p:graphicFrame>
        <p:nvGraphicFramePr>
          <p:cNvPr id="34" name="표 33"/>
          <p:cNvGraphicFramePr>
            <a:graphicFrameLocks noGrp="1"/>
          </p:cNvGraphicFramePr>
          <p:nvPr>
            <p:extLst>
              <p:ext uri="{D42A27DB-BD31-4B8C-83A1-F6EECF244321}">
                <p14:modId xmlns:p14="http://schemas.microsoft.com/office/powerpoint/2010/main" val="57911654"/>
              </p:ext>
            </p:extLst>
          </p:nvPr>
        </p:nvGraphicFramePr>
        <p:xfrm>
          <a:off x="1103255" y="7777585"/>
          <a:ext cx="936104" cy="148800"/>
        </p:xfrm>
        <a:graphic>
          <a:graphicData uri="http://schemas.openxmlformats.org/drawingml/2006/table">
            <a:tbl>
              <a:tblPr firstRow="1" bandRow="1">
                <a:tableStyleId>{2D5ABB26-0587-4C30-8999-92F81FD0307C}</a:tableStyleId>
              </a:tblPr>
              <a:tblGrid>
                <a:gridCol w="468052"/>
                <a:gridCol w="468052"/>
              </a:tblGrid>
              <a:tr h="148800">
                <a:tc>
                  <a:txBody>
                    <a:bodyPr/>
                    <a:lstStyle/>
                    <a:p>
                      <a:pPr algn="ctr" latinLnBrk="1"/>
                      <a:r>
                        <a:rPr lang="en-US" altLang="ko-KR" sz="800" b="0" dirty="0" smtClean="0">
                          <a:latin typeface="Arial" panose="020B0604020202020204" pitchFamily="34" charset="0"/>
                          <a:cs typeface="Arial" panose="020B0604020202020204" pitchFamily="34" charset="0"/>
                        </a:rPr>
                        <a:t>G5</a:t>
                      </a:r>
                      <a:endParaRPr lang="ko-KR" altLang="en-US" sz="800" b="0" dirty="0">
                        <a:latin typeface="Arial" panose="020B0604020202020204" pitchFamily="34" charset="0"/>
                        <a:cs typeface="Arial" panose="020B0604020202020204" pitchFamily="34" charset="0"/>
                      </a:endParaRPr>
                    </a:p>
                  </a:txBody>
                  <a:tcPr marL="0" marR="0" marT="0" marB="0"/>
                </a:tc>
                <a:tc>
                  <a:txBody>
                    <a:bodyPr/>
                    <a:lstStyle/>
                    <a:p>
                      <a:pPr algn="ctr" latinLnBrk="1"/>
                      <a:r>
                        <a:rPr lang="en-US" altLang="ko-KR" sz="800" b="0" dirty="0" smtClean="0">
                          <a:latin typeface="Arial" panose="020B0604020202020204" pitchFamily="34" charset="0"/>
                          <a:cs typeface="Arial" panose="020B0604020202020204" pitchFamily="34" charset="0"/>
                        </a:rPr>
                        <a:t>G15</a:t>
                      </a:r>
                      <a:endParaRPr lang="ko-KR" altLang="en-US" sz="800" b="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35" name="표 34"/>
          <p:cNvGraphicFramePr>
            <a:graphicFrameLocks noGrp="1"/>
          </p:cNvGraphicFramePr>
          <p:nvPr>
            <p:extLst>
              <p:ext uri="{D42A27DB-BD31-4B8C-83A1-F6EECF244321}">
                <p14:modId xmlns:p14="http://schemas.microsoft.com/office/powerpoint/2010/main" val="3937051471"/>
              </p:ext>
            </p:extLst>
          </p:nvPr>
        </p:nvGraphicFramePr>
        <p:xfrm>
          <a:off x="846595" y="1273072"/>
          <a:ext cx="188579" cy="1376190"/>
        </p:xfrm>
        <a:graphic>
          <a:graphicData uri="http://schemas.openxmlformats.org/drawingml/2006/table">
            <a:tbl>
              <a:tblPr firstRow="1" bandRow="1">
                <a:tableStyleId>{2D5ABB26-0587-4C30-8999-92F81FD0307C}</a:tableStyleId>
              </a:tblPr>
              <a:tblGrid>
                <a:gridCol w="188579"/>
              </a:tblGrid>
              <a:tr h="458730">
                <a:tc>
                  <a:txBody>
                    <a:bodyPr/>
                    <a:lstStyle/>
                    <a:p>
                      <a:pPr algn="r" latinLnBrk="1"/>
                      <a:r>
                        <a:rPr lang="en-US" altLang="ko-KR" sz="800" dirty="0" smtClean="0">
                          <a:latin typeface="Arial" panose="020B0604020202020204" pitchFamily="34" charset="0"/>
                          <a:cs typeface="Arial" panose="020B0604020202020204" pitchFamily="34" charset="0"/>
                        </a:rPr>
                        <a:t>6</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3</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36" name="표 35"/>
          <p:cNvGraphicFramePr>
            <a:graphicFrameLocks noGrp="1"/>
          </p:cNvGraphicFramePr>
          <p:nvPr>
            <p:extLst>
              <p:ext uri="{D42A27DB-BD31-4B8C-83A1-F6EECF244321}">
                <p14:modId xmlns:p14="http://schemas.microsoft.com/office/powerpoint/2010/main" val="850809643"/>
              </p:ext>
            </p:extLst>
          </p:nvPr>
        </p:nvGraphicFramePr>
        <p:xfrm>
          <a:off x="2160654" y="7776175"/>
          <a:ext cx="936104" cy="148800"/>
        </p:xfrm>
        <a:graphic>
          <a:graphicData uri="http://schemas.openxmlformats.org/drawingml/2006/table">
            <a:tbl>
              <a:tblPr firstRow="1" bandRow="1">
                <a:tableStyleId>{2D5ABB26-0587-4C30-8999-92F81FD0307C}</a:tableStyleId>
              </a:tblPr>
              <a:tblGrid>
                <a:gridCol w="468052"/>
                <a:gridCol w="468052"/>
              </a:tblGrid>
              <a:tr h="148800">
                <a:tc>
                  <a:txBody>
                    <a:bodyPr/>
                    <a:lstStyle/>
                    <a:p>
                      <a:pPr algn="ctr" latinLnBrk="1"/>
                      <a:r>
                        <a:rPr lang="en-US" altLang="ko-KR" sz="800" b="0" dirty="0" smtClean="0">
                          <a:latin typeface="Arial" panose="020B0604020202020204" pitchFamily="34" charset="0"/>
                          <a:cs typeface="Arial" panose="020B0604020202020204" pitchFamily="34" charset="0"/>
                        </a:rPr>
                        <a:t>G5</a:t>
                      </a:r>
                      <a:endParaRPr lang="ko-KR" altLang="en-US" sz="800" b="0" dirty="0">
                        <a:latin typeface="Arial" panose="020B0604020202020204" pitchFamily="34" charset="0"/>
                        <a:cs typeface="Arial" panose="020B0604020202020204" pitchFamily="34" charset="0"/>
                      </a:endParaRPr>
                    </a:p>
                  </a:txBody>
                  <a:tcPr marL="0" marR="0" marT="0" marB="0"/>
                </a:tc>
                <a:tc>
                  <a:txBody>
                    <a:bodyPr/>
                    <a:lstStyle/>
                    <a:p>
                      <a:pPr algn="ctr" latinLnBrk="1"/>
                      <a:r>
                        <a:rPr lang="en-US" altLang="ko-KR" sz="800" b="0" dirty="0" smtClean="0">
                          <a:latin typeface="Arial" panose="020B0604020202020204" pitchFamily="34" charset="0"/>
                          <a:cs typeface="Arial" panose="020B0604020202020204" pitchFamily="34" charset="0"/>
                        </a:rPr>
                        <a:t>G15</a:t>
                      </a:r>
                      <a:endParaRPr lang="ko-KR" altLang="en-US" sz="800" b="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37" name="표 36"/>
          <p:cNvGraphicFramePr>
            <a:graphicFrameLocks noGrp="1"/>
          </p:cNvGraphicFramePr>
          <p:nvPr>
            <p:extLst>
              <p:ext uri="{D42A27DB-BD31-4B8C-83A1-F6EECF244321}">
                <p14:modId xmlns:p14="http://schemas.microsoft.com/office/powerpoint/2010/main" val="1968835454"/>
              </p:ext>
            </p:extLst>
          </p:nvPr>
        </p:nvGraphicFramePr>
        <p:xfrm>
          <a:off x="3224828" y="7777585"/>
          <a:ext cx="936104" cy="148800"/>
        </p:xfrm>
        <a:graphic>
          <a:graphicData uri="http://schemas.openxmlformats.org/drawingml/2006/table">
            <a:tbl>
              <a:tblPr firstRow="1" bandRow="1">
                <a:tableStyleId>{2D5ABB26-0587-4C30-8999-92F81FD0307C}</a:tableStyleId>
              </a:tblPr>
              <a:tblGrid>
                <a:gridCol w="468052"/>
                <a:gridCol w="468052"/>
              </a:tblGrid>
              <a:tr h="148800">
                <a:tc>
                  <a:txBody>
                    <a:bodyPr/>
                    <a:lstStyle/>
                    <a:p>
                      <a:pPr algn="ctr" latinLnBrk="1"/>
                      <a:r>
                        <a:rPr lang="en-US" altLang="ko-KR" sz="800" b="0" dirty="0" smtClean="0">
                          <a:latin typeface="Arial" panose="020B0604020202020204" pitchFamily="34" charset="0"/>
                          <a:cs typeface="Arial" panose="020B0604020202020204" pitchFamily="34" charset="0"/>
                        </a:rPr>
                        <a:t>G5</a:t>
                      </a:r>
                      <a:endParaRPr lang="ko-KR" altLang="en-US" sz="800" b="0" dirty="0">
                        <a:latin typeface="Arial" panose="020B0604020202020204" pitchFamily="34" charset="0"/>
                        <a:cs typeface="Arial" panose="020B0604020202020204" pitchFamily="34" charset="0"/>
                      </a:endParaRPr>
                    </a:p>
                  </a:txBody>
                  <a:tcPr marL="0" marR="0" marT="0" marB="0"/>
                </a:tc>
                <a:tc>
                  <a:txBody>
                    <a:bodyPr/>
                    <a:lstStyle/>
                    <a:p>
                      <a:pPr algn="ctr" latinLnBrk="1"/>
                      <a:r>
                        <a:rPr lang="en-US" altLang="ko-KR" sz="800" b="0" dirty="0" smtClean="0">
                          <a:latin typeface="Arial" panose="020B0604020202020204" pitchFamily="34" charset="0"/>
                          <a:cs typeface="Arial" panose="020B0604020202020204" pitchFamily="34" charset="0"/>
                        </a:rPr>
                        <a:t>G15</a:t>
                      </a:r>
                      <a:endParaRPr lang="ko-KR" altLang="en-US" sz="800" b="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38" name="표 37"/>
          <p:cNvGraphicFramePr>
            <a:graphicFrameLocks noGrp="1"/>
          </p:cNvGraphicFramePr>
          <p:nvPr>
            <p:extLst>
              <p:ext uri="{D42A27DB-BD31-4B8C-83A1-F6EECF244321}">
                <p14:modId xmlns:p14="http://schemas.microsoft.com/office/powerpoint/2010/main" val="688872928"/>
              </p:ext>
            </p:extLst>
          </p:nvPr>
        </p:nvGraphicFramePr>
        <p:xfrm>
          <a:off x="4282227" y="7776175"/>
          <a:ext cx="936104" cy="148800"/>
        </p:xfrm>
        <a:graphic>
          <a:graphicData uri="http://schemas.openxmlformats.org/drawingml/2006/table">
            <a:tbl>
              <a:tblPr firstRow="1" bandRow="1">
                <a:tableStyleId>{2D5ABB26-0587-4C30-8999-92F81FD0307C}</a:tableStyleId>
              </a:tblPr>
              <a:tblGrid>
                <a:gridCol w="468052"/>
                <a:gridCol w="468052"/>
              </a:tblGrid>
              <a:tr h="148800">
                <a:tc>
                  <a:txBody>
                    <a:bodyPr/>
                    <a:lstStyle/>
                    <a:p>
                      <a:pPr algn="ctr" latinLnBrk="1"/>
                      <a:r>
                        <a:rPr lang="en-US" altLang="ko-KR" sz="800" b="0" dirty="0" smtClean="0">
                          <a:latin typeface="Arial" panose="020B0604020202020204" pitchFamily="34" charset="0"/>
                          <a:cs typeface="Arial" panose="020B0604020202020204" pitchFamily="34" charset="0"/>
                        </a:rPr>
                        <a:t>G5</a:t>
                      </a:r>
                      <a:endParaRPr lang="ko-KR" altLang="en-US" sz="800" b="0" dirty="0">
                        <a:latin typeface="Arial" panose="020B0604020202020204" pitchFamily="34" charset="0"/>
                        <a:cs typeface="Arial" panose="020B0604020202020204" pitchFamily="34" charset="0"/>
                      </a:endParaRPr>
                    </a:p>
                  </a:txBody>
                  <a:tcPr marL="0" marR="0" marT="0" marB="0"/>
                </a:tc>
                <a:tc>
                  <a:txBody>
                    <a:bodyPr/>
                    <a:lstStyle/>
                    <a:p>
                      <a:pPr algn="ctr" latinLnBrk="1"/>
                      <a:r>
                        <a:rPr lang="en-US" altLang="ko-KR" sz="800" b="0" dirty="0" smtClean="0">
                          <a:latin typeface="Arial" panose="020B0604020202020204" pitchFamily="34" charset="0"/>
                          <a:cs typeface="Arial" panose="020B0604020202020204" pitchFamily="34" charset="0"/>
                        </a:rPr>
                        <a:t>G15</a:t>
                      </a:r>
                      <a:endParaRPr lang="ko-KR" altLang="en-US" sz="800" b="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39" name="표 38"/>
          <p:cNvGraphicFramePr>
            <a:graphicFrameLocks noGrp="1"/>
          </p:cNvGraphicFramePr>
          <p:nvPr>
            <p:extLst>
              <p:ext uri="{D42A27DB-BD31-4B8C-83A1-F6EECF244321}">
                <p14:modId xmlns:p14="http://schemas.microsoft.com/office/powerpoint/2010/main" val="635360938"/>
              </p:ext>
            </p:extLst>
          </p:nvPr>
        </p:nvGraphicFramePr>
        <p:xfrm>
          <a:off x="5348058" y="7776175"/>
          <a:ext cx="936104" cy="148800"/>
        </p:xfrm>
        <a:graphic>
          <a:graphicData uri="http://schemas.openxmlformats.org/drawingml/2006/table">
            <a:tbl>
              <a:tblPr firstRow="1" bandRow="1">
                <a:tableStyleId>{2D5ABB26-0587-4C30-8999-92F81FD0307C}</a:tableStyleId>
              </a:tblPr>
              <a:tblGrid>
                <a:gridCol w="468052"/>
                <a:gridCol w="468052"/>
              </a:tblGrid>
              <a:tr h="148800">
                <a:tc>
                  <a:txBody>
                    <a:bodyPr/>
                    <a:lstStyle/>
                    <a:p>
                      <a:pPr algn="ctr" latinLnBrk="1"/>
                      <a:r>
                        <a:rPr lang="en-US" altLang="ko-KR" sz="800" b="0" dirty="0" smtClean="0">
                          <a:latin typeface="Arial" panose="020B0604020202020204" pitchFamily="34" charset="0"/>
                          <a:cs typeface="Arial" panose="020B0604020202020204" pitchFamily="34" charset="0"/>
                        </a:rPr>
                        <a:t>G5</a:t>
                      </a:r>
                      <a:endParaRPr lang="ko-KR" altLang="en-US" sz="800" b="0" dirty="0">
                        <a:latin typeface="Arial" panose="020B0604020202020204" pitchFamily="34" charset="0"/>
                        <a:cs typeface="Arial" panose="020B0604020202020204" pitchFamily="34" charset="0"/>
                      </a:endParaRPr>
                    </a:p>
                  </a:txBody>
                  <a:tcPr marL="0" marR="0" marT="0" marB="0"/>
                </a:tc>
                <a:tc>
                  <a:txBody>
                    <a:bodyPr/>
                    <a:lstStyle/>
                    <a:p>
                      <a:pPr algn="ctr" latinLnBrk="1"/>
                      <a:r>
                        <a:rPr lang="en-US" altLang="ko-KR" sz="800" b="0" dirty="0" smtClean="0">
                          <a:latin typeface="Arial" panose="020B0604020202020204" pitchFamily="34" charset="0"/>
                          <a:cs typeface="Arial" panose="020B0604020202020204" pitchFamily="34" charset="0"/>
                        </a:rPr>
                        <a:t>G15</a:t>
                      </a:r>
                      <a:endParaRPr lang="ko-KR" altLang="en-US" sz="800" b="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41" name="표 40"/>
          <p:cNvGraphicFramePr>
            <a:graphicFrameLocks noGrp="1"/>
          </p:cNvGraphicFramePr>
          <p:nvPr>
            <p:extLst>
              <p:ext uri="{D42A27DB-BD31-4B8C-83A1-F6EECF244321}">
                <p14:modId xmlns:p14="http://schemas.microsoft.com/office/powerpoint/2010/main" val="3821191441"/>
              </p:ext>
            </p:extLst>
          </p:nvPr>
        </p:nvGraphicFramePr>
        <p:xfrm>
          <a:off x="845849" y="2348107"/>
          <a:ext cx="188579" cy="1376190"/>
        </p:xfrm>
        <a:graphic>
          <a:graphicData uri="http://schemas.openxmlformats.org/drawingml/2006/table">
            <a:tbl>
              <a:tblPr firstRow="1" bandRow="1">
                <a:tableStyleId>{2D5ABB26-0587-4C30-8999-92F81FD0307C}</a:tableStyleId>
              </a:tblPr>
              <a:tblGrid>
                <a:gridCol w="188579"/>
              </a:tblGrid>
              <a:tr h="458730">
                <a:tc>
                  <a:txBody>
                    <a:bodyPr/>
                    <a:lstStyle/>
                    <a:p>
                      <a:pPr algn="r" latinLnBrk="1"/>
                      <a:r>
                        <a:rPr lang="en-US" altLang="ko-KR" sz="800" dirty="0" smtClean="0">
                          <a:latin typeface="Arial" panose="020B0604020202020204" pitchFamily="34" charset="0"/>
                          <a:cs typeface="Arial" panose="020B0604020202020204" pitchFamily="34" charset="0"/>
                        </a:rPr>
                        <a:t>10</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5</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42" name="표 41"/>
          <p:cNvGraphicFramePr>
            <a:graphicFrameLocks noGrp="1"/>
          </p:cNvGraphicFramePr>
          <p:nvPr>
            <p:extLst>
              <p:ext uri="{D42A27DB-BD31-4B8C-83A1-F6EECF244321}">
                <p14:modId xmlns:p14="http://schemas.microsoft.com/office/powerpoint/2010/main" val="610554279"/>
              </p:ext>
            </p:extLst>
          </p:nvPr>
        </p:nvGraphicFramePr>
        <p:xfrm>
          <a:off x="847754" y="3435183"/>
          <a:ext cx="188579" cy="1376190"/>
        </p:xfrm>
        <a:graphic>
          <a:graphicData uri="http://schemas.openxmlformats.org/drawingml/2006/table">
            <a:tbl>
              <a:tblPr firstRow="1" bandRow="1">
                <a:tableStyleId>{2D5ABB26-0587-4C30-8999-92F81FD0307C}</a:tableStyleId>
              </a:tblPr>
              <a:tblGrid>
                <a:gridCol w="188579"/>
              </a:tblGrid>
              <a:tr h="458730">
                <a:tc>
                  <a:txBody>
                    <a:bodyPr/>
                    <a:lstStyle/>
                    <a:p>
                      <a:pPr algn="r" latinLnBrk="1"/>
                      <a:r>
                        <a:rPr lang="en-US" altLang="ko-KR" sz="800" dirty="0" smtClean="0">
                          <a:latin typeface="Arial" panose="020B0604020202020204" pitchFamily="34" charset="0"/>
                          <a:cs typeface="Arial" panose="020B0604020202020204" pitchFamily="34" charset="0"/>
                        </a:rPr>
                        <a:t>70</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35</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43" name="표 42"/>
          <p:cNvGraphicFramePr>
            <a:graphicFrameLocks noGrp="1"/>
          </p:cNvGraphicFramePr>
          <p:nvPr>
            <p:extLst>
              <p:ext uri="{D42A27DB-BD31-4B8C-83A1-F6EECF244321}">
                <p14:modId xmlns:p14="http://schemas.microsoft.com/office/powerpoint/2010/main" val="595309054"/>
              </p:ext>
            </p:extLst>
          </p:nvPr>
        </p:nvGraphicFramePr>
        <p:xfrm>
          <a:off x="847754" y="4515303"/>
          <a:ext cx="188579" cy="1376190"/>
        </p:xfrm>
        <a:graphic>
          <a:graphicData uri="http://schemas.openxmlformats.org/drawingml/2006/table">
            <a:tbl>
              <a:tblPr firstRow="1" bandRow="1">
                <a:tableStyleId>{2D5ABB26-0587-4C30-8999-92F81FD0307C}</a:tableStyleId>
              </a:tblPr>
              <a:tblGrid>
                <a:gridCol w="188579"/>
              </a:tblGrid>
              <a:tr h="458730">
                <a:tc>
                  <a:txBody>
                    <a:bodyPr/>
                    <a:lstStyle/>
                    <a:p>
                      <a:pPr algn="r" latinLnBrk="1"/>
                      <a:r>
                        <a:rPr lang="en-US" altLang="ko-KR" sz="800" dirty="0" smtClean="0">
                          <a:latin typeface="Arial" panose="020B0604020202020204" pitchFamily="34" charset="0"/>
                          <a:cs typeface="Arial" panose="020B0604020202020204" pitchFamily="34" charset="0"/>
                        </a:rPr>
                        <a:t>70</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35</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44" name="표 43"/>
          <p:cNvGraphicFramePr>
            <a:graphicFrameLocks noGrp="1"/>
          </p:cNvGraphicFramePr>
          <p:nvPr>
            <p:extLst>
              <p:ext uri="{D42A27DB-BD31-4B8C-83A1-F6EECF244321}">
                <p14:modId xmlns:p14="http://schemas.microsoft.com/office/powerpoint/2010/main" val="115052719"/>
              </p:ext>
            </p:extLst>
          </p:nvPr>
        </p:nvGraphicFramePr>
        <p:xfrm>
          <a:off x="847754" y="5583611"/>
          <a:ext cx="188579" cy="1376190"/>
        </p:xfrm>
        <a:graphic>
          <a:graphicData uri="http://schemas.openxmlformats.org/drawingml/2006/table">
            <a:tbl>
              <a:tblPr firstRow="1" bandRow="1">
                <a:tableStyleId>{2D5ABB26-0587-4C30-8999-92F81FD0307C}</a:tableStyleId>
              </a:tblPr>
              <a:tblGrid>
                <a:gridCol w="188579"/>
              </a:tblGrid>
              <a:tr h="458730">
                <a:tc>
                  <a:txBody>
                    <a:bodyPr/>
                    <a:lstStyle/>
                    <a:p>
                      <a:pPr algn="r" latinLnBrk="1"/>
                      <a:r>
                        <a:rPr lang="en-US" altLang="ko-KR" sz="800" dirty="0" smtClean="0">
                          <a:latin typeface="Arial" panose="020B0604020202020204" pitchFamily="34" charset="0"/>
                          <a:cs typeface="Arial" panose="020B0604020202020204" pitchFamily="34" charset="0"/>
                        </a:rPr>
                        <a:t>6</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3</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45" name="표 44"/>
          <p:cNvGraphicFramePr>
            <a:graphicFrameLocks noGrp="1"/>
          </p:cNvGraphicFramePr>
          <p:nvPr>
            <p:extLst>
              <p:ext uri="{D42A27DB-BD31-4B8C-83A1-F6EECF244321}">
                <p14:modId xmlns:p14="http://schemas.microsoft.com/office/powerpoint/2010/main" val="1844854789"/>
              </p:ext>
            </p:extLst>
          </p:nvPr>
        </p:nvGraphicFramePr>
        <p:xfrm>
          <a:off x="847754" y="6667923"/>
          <a:ext cx="188579" cy="1376190"/>
        </p:xfrm>
        <a:graphic>
          <a:graphicData uri="http://schemas.openxmlformats.org/drawingml/2006/table">
            <a:tbl>
              <a:tblPr firstRow="1" bandRow="1">
                <a:tableStyleId>{2D5ABB26-0587-4C30-8999-92F81FD0307C}</a:tableStyleId>
              </a:tblPr>
              <a:tblGrid>
                <a:gridCol w="188579"/>
              </a:tblGrid>
              <a:tr h="458730">
                <a:tc>
                  <a:txBody>
                    <a:bodyPr/>
                    <a:lstStyle/>
                    <a:p>
                      <a:pPr algn="r" latinLnBrk="1"/>
                      <a:r>
                        <a:rPr lang="en-US" altLang="ko-KR" sz="800" dirty="0" smtClean="0">
                          <a:latin typeface="Arial" panose="020B0604020202020204" pitchFamily="34" charset="0"/>
                          <a:cs typeface="Arial" panose="020B0604020202020204" pitchFamily="34" charset="0"/>
                        </a:rPr>
                        <a:t>6</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3</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46" name="표 45"/>
          <p:cNvGraphicFramePr>
            <a:graphicFrameLocks noGrp="1"/>
          </p:cNvGraphicFramePr>
          <p:nvPr>
            <p:extLst>
              <p:ext uri="{D42A27DB-BD31-4B8C-83A1-F6EECF244321}">
                <p14:modId xmlns:p14="http://schemas.microsoft.com/office/powerpoint/2010/main" val="661525366"/>
              </p:ext>
            </p:extLst>
          </p:nvPr>
        </p:nvGraphicFramePr>
        <p:xfrm>
          <a:off x="1067255" y="1266747"/>
          <a:ext cx="5209720" cy="6466770"/>
        </p:xfrm>
        <a:graphic>
          <a:graphicData uri="http://schemas.openxmlformats.org/drawingml/2006/table">
            <a:tbl>
              <a:tblPr>
                <a:tableStyleId>{2D5ABB26-0587-4C30-8999-92F81FD0307C}</a:tableStyleId>
              </a:tblPr>
              <a:tblGrid>
                <a:gridCol w="1041944"/>
                <a:gridCol w="1041944"/>
                <a:gridCol w="1041944"/>
                <a:gridCol w="1041944"/>
                <a:gridCol w="1041944"/>
              </a:tblGrid>
              <a:tr h="1077795">
                <a:tc>
                  <a:txBody>
                    <a:bodyPr/>
                    <a:lstStyle/>
                    <a:p>
                      <a:pPr algn="ctr" fontAlgn="ctr"/>
                      <a:r>
                        <a:rPr lang="en-US" sz="900" b="0" u="none" strike="noStrike" dirty="0" smtClean="0">
                          <a:effectLst/>
                          <a:latin typeface="Arial" panose="020B0604020202020204" pitchFamily="34" charset="0"/>
                          <a:cs typeface="Arial" panose="020B0604020202020204" pitchFamily="34" charset="0"/>
                        </a:rPr>
                        <a:t>y=0.17x </a:t>
                      </a:r>
                      <a:r>
                        <a:rPr lang="en-US" sz="900" b="0" u="none" strike="noStrike" dirty="0">
                          <a:effectLst/>
                          <a:latin typeface="Arial" panose="020B0604020202020204" pitchFamily="34" charset="0"/>
                          <a:cs typeface="Arial" panose="020B0604020202020204" pitchFamily="34" charset="0"/>
                        </a:rPr>
                        <a:t>+ </a:t>
                      </a:r>
                      <a:r>
                        <a:rPr lang="en-US" sz="900" b="0" u="none" strike="noStrike" dirty="0" smtClean="0">
                          <a:effectLst/>
                          <a:latin typeface="Arial" panose="020B0604020202020204" pitchFamily="34" charset="0"/>
                          <a:cs typeface="Arial" panose="020B0604020202020204" pitchFamily="34" charset="0"/>
                        </a:rPr>
                        <a:t>0.97</a:t>
                      </a:r>
                    </a:p>
                    <a:p>
                      <a:pPr algn="ctr" fontAlgn="ctr"/>
                      <a:r>
                        <a:rPr lang="en-US" altLang="ko-KR" sz="900" b="0" u="none" strike="noStrike" dirty="0" smtClean="0">
                          <a:effectLst/>
                          <a:latin typeface="Arial" panose="020B0604020202020204" pitchFamily="34" charset="0"/>
                          <a:cs typeface="Arial" panose="020B0604020202020204" pitchFamily="34" charset="0"/>
                        </a:rPr>
                        <a:t>R</a:t>
                      </a:r>
                      <a:r>
                        <a:rPr lang="en-US" altLang="ko-KR" sz="900" b="0" u="none" strike="noStrike" baseline="30000" dirty="0" smtClean="0">
                          <a:effectLst/>
                          <a:latin typeface="Arial" panose="020B0604020202020204" pitchFamily="34" charset="0"/>
                          <a:cs typeface="Arial" panose="020B0604020202020204" pitchFamily="34" charset="0"/>
                        </a:rPr>
                        <a:t>2</a:t>
                      </a:r>
                      <a:r>
                        <a:rPr lang="en-US" sz="900" b="0" u="none" strike="noStrike" dirty="0" smtClean="0">
                          <a:effectLst/>
                          <a:latin typeface="Arial" panose="020B0604020202020204" pitchFamily="34" charset="0"/>
                          <a:cs typeface="Arial" panose="020B0604020202020204" pitchFamily="34" charset="0"/>
                        </a:rPr>
                        <a:t> </a:t>
                      </a:r>
                      <a:r>
                        <a:rPr lang="en-US" sz="900" b="0" u="none" strike="noStrike" dirty="0">
                          <a:effectLst/>
                          <a:latin typeface="Arial" panose="020B0604020202020204" pitchFamily="34" charset="0"/>
                          <a:cs typeface="Arial" panose="020B0604020202020204" pitchFamily="34" charset="0"/>
                        </a:rPr>
                        <a:t>= </a:t>
                      </a:r>
                      <a:r>
                        <a:rPr lang="en-US" sz="900" b="0" u="none" strike="noStrike" dirty="0" smtClean="0">
                          <a:effectLst/>
                          <a:latin typeface="Arial" panose="020B0604020202020204" pitchFamily="34" charset="0"/>
                          <a:cs typeface="Arial" panose="020B0604020202020204" pitchFamily="34" charset="0"/>
                        </a:rPr>
                        <a:t>0.69</a:t>
                      </a:r>
                    </a:p>
                    <a:p>
                      <a:pPr algn="ctr" fontAlgn="ctr"/>
                      <a:endParaRPr lang="en-US" sz="9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p>
                      <a:pPr algn="ctr" fontAlgn="ctr"/>
                      <a:endParaRPr lang="en-US" sz="9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p>
                      <a:pPr algn="ctr" fontAlgn="ctr"/>
                      <a:endParaRPr lang="en-US" sz="9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p>
                      <a:pPr algn="ctr" fontAlgn="ctr"/>
                      <a:endParaRPr lang="en-US" sz="9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900" b="0" u="none" strike="noStrike" dirty="0" smtClean="0">
                          <a:effectLst/>
                          <a:latin typeface="Arial" panose="020B0604020202020204" pitchFamily="34" charset="0"/>
                          <a:cs typeface="Arial" panose="020B0604020202020204" pitchFamily="34" charset="0"/>
                        </a:rPr>
                        <a:t>NA</a:t>
                      </a:r>
                      <a:endParaRPr lang="en-US" sz="9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900" b="0" u="none" strike="noStrike" dirty="0" smtClean="0">
                          <a:effectLst/>
                          <a:latin typeface="Arial" panose="020B0604020202020204" pitchFamily="34" charset="0"/>
                          <a:cs typeface="Arial" panose="020B0604020202020204" pitchFamily="34" charset="0"/>
                        </a:rPr>
                        <a:t>NA</a:t>
                      </a:r>
                      <a:endParaRPr lang="en-US" sz="9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900" b="0" u="none" strike="noStrike" dirty="0" smtClean="0">
                          <a:effectLst/>
                          <a:latin typeface="Arial" panose="020B0604020202020204" pitchFamily="34" charset="0"/>
                          <a:cs typeface="Arial" panose="020B0604020202020204" pitchFamily="34" charset="0"/>
                        </a:rPr>
                        <a:t>NA</a:t>
                      </a:r>
                      <a:endParaRPr lang="en-US" sz="9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900" b="0" u="none" strike="noStrike" smtClean="0">
                          <a:effectLst/>
                          <a:latin typeface="Arial" panose="020B0604020202020204" pitchFamily="34" charset="0"/>
                          <a:cs typeface="Arial" panose="020B0604020202020204" pitchFamily="34" charset="0"/>
                        </a:rPr>
                        <a:t>NA</a:t>
                      </a:r>
                      <a:endParaRPr lang="en-US" sz="9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r>
              <a:tr h="1077795">
                <a:tc>
                  <a:txBody>
                    <a:bodyPr/>
                    <a:lstStyle/>
                    <a:p>
                      <a:pPr algn="ctr" fontAlgn="ctr"/>
                      <a:r>
                        <a:rPr lang="en-US" sz="900" b="0" u="none" strike="noStrike" dirty="0" smtClean="0">
                          <a:effectLst/>
                          <a:latin typeface="Arial" panose="020B0604020202020204" pitchFamily="34" charset="0"/>
                          <a:cs typeface="Arial" panose="020B0604020202020204" pitchFamily="34" charset="0"/>
                        </a:rPr>
                        <a:t>y=0.29x </a:t>
                      </a:r>
                      <a:r>
                        <a:rPr lang="en-US" sz="900" b="0" u="none" strike="noStrike" dirty="0">
                          <a:effectLst/>
                          <a:latin typeface="Arial" panose="020B0604020202020204" pitchFamily="34" charset="0"/>
                          <a:cs typeface="Arial" panose="020B0604020202020204" pitchFamily="34" charset="0"/>
                        </a:rPr>
                        <a:t>+ </a:t>
                      </a:r>
                      <a:r>
                        <a:rPr lang="en-US" sz="900" b="0" u="none" strike="noStrike" dirty="0" smtClean="0">
                          <a:effectLst/>
                          <a:latin typeface="Arial" panose="020B0604020202020204" pitchFamily="34" charset="0"/>
                          <a:cs typeface="Arial" panose="020B0604020202020204" pitchFamily="34" charset="0"/>
                        </a:rPr>
                        <a:t>3.34</a:t>
                      </a:r>
                    </a:p>
                    <a:p>
                      <a:pPr algn="ctr" fontAlgn="ctr"/>
                      <a:r>
                        <a:rPr lang="en-US" altLang="ko-KR" sz="900" b="0" u="none" strike="noStrike" dirty="0" smtClean="0">
                          <a:effectLst/>
                          <a:latin typeface="Arial" panose="020B0604020202020204" pitchFamily="34" charset="0"/>
                          <a:cs typeface="Arial" panose="020B0604020202020204" pitchFamily="34" charset="0"/>
                        </a:rPr>
                        <a:t>R</a:t>
                      </a:r>
                      <a:r>
                        <a:rPr lang="en-US" altLang="ko-KR" sz="900" b="0" u="none" strike="noStrike" baseline="30000" dirty="0" smtClean="0">
                          <a:effectLst/>
                          <a:latin typeface="Arial" panose="020B0604020202020204" pitchFamily="34" charset="0"/>
                          <a:cs typeface="Arial" panose="020B0604020202020204" pitchFamily="34" charset="0"/>
                        </a:rPr>
                        <a:t>2</a:t>
                      </a:r>
                      <a:r>
                        <a:rPr lang="en-US" sz="900" b="0" u="none" strike="noStrike" dirty="0" smtClean="0">
                          <a:effectLst/>
                          <a:latin typeface="Arial" panose="020B0604020202020204" pitchFamily="34" charset="0"/>
                          <a:cs typeface="Arial" panose="020B0604020202020204" pitchFamily="34" charset="0"/>
                        </a:rPr>
                        <a:t> </a:t>
                      </a:r>
                      <a:r>
                        <a:rPr lang="en-US" sz="900" b="0" u="none" strike="noStrike" dirty="0">
                          <a:effectLst/>
                          <a:latin typeface="Arial" panose="020B0604020202020204" pitchFamily="34" charset="0"/>
                          <a:cs typeface="Arial" panose="020B0604020202020204" pitchFamily="34" charset="0"/>
                        </a:rPr>
                        <a:t>= </a:t>
                      </a:r>
                      <a:r>
                        <a:rPr lang="en-US" sz="900" b="0" u="none" strike="noStrike" dirty="0" smtClean="0">
                          <a:effectLst/>
                          <a:latin typeface="Arial" panose="020B0604020202020204" pitchFamily="34" charset="0"/>
                          <a:cs typeface="Arial" panose="020B0604020202020204" pitchFamily="34" charset="0"/>
                        </a:rPr>
                        <a:t>0.56</a:t>
                      </a:r>
                    </a:p>
                    <a:p>
                      <a:pPr algn="ctr" fontAlgn="ctr"/>
                      <a:endParaRPr lang="en-US" sz="900" b="0" u="none" strike="noStrike" dirty="0" smtClean="0">
                        <a:effectLst/>
                        <a:latin typeface="Arial" panose="020B0604020202020204" pitchFamily="34" charset="0"/>
                        <a:cs typeface="Arial" panose="020B0604020202020204" pitchFamily="34" charset="0"/>
                      </a:endParaRPr>
                    </a:p>
                    <a:p>
                      <a:pPr algn="ctr" fontAlgn="ctr"/>
                      <a:endParaRPr lang="en-US" sz="900" b="0" u="none" strike="noStrike" dirty="0" smtClean="0">
                        <a:effectLst/>
                        <a:latin typeface="Arial" panose="020B0604020202020204" pitchFamily="34" charset="0"/>
                        <a:cs typeface="Arial" panose="020B0604020202020204" pitchFamily="34" charset="0"/>
                      </a:endParaRPr>
                    </a:p>
                    <a:p>
                      <a:pPr algn="ctr" fontAlgn="ctr"/>
                      <a:endParaRPr lang="en-US" sz="900" b="0" u="none" strike="noStrike" dirty="0" smtClean="0">
                        <a:effectLst/>
                        <a:latin typeface="Arial" panose="020B0604020202020204" pitchFamily="34" charset="0"/>
                        <a:cs typeface="Arial" panose="020B0604020202020204" pitchFamily="34" charset="0"/>
                      </a:endParaRPr>
                    </a:p>
                    <a:p>
                      <a:pPr algn="ctr" fontAlgn="ctr"/>
                      <a:endParaRPr lang="en-US" sz="900" b="0" u="none" strike="noStrike" dirty="0" smtClean="0">
                        <a:effectLst/>
                        <a:latin typeface="Arial" panose="020B0604020202020204" pitchFamily="34" charset="0"/>
                        <a:cs typeface="Arial" panose="020B0604020202020204" pitchFamily="34" charset="0"/>
                      </a:endParaRPr>
                    </a:p>
                    <a:p>
                      <a:pPr algn="ctr" fontAlgn="ctr"/>
                      <a:endParaRPr lang="en-US" sz="900" b="0" u="none" strike="noStrike" dirty="0" smtClean="0">
                        <a:effectLst/>
                        <a:latin typeface="Arial" panose="020B0604020202020204" pitchFamily="34" charset="0"/>
                        <a:cs typeface="Arial" panose="020B0604020202020204" pitchFamily="34" charset="0"/>
                      </a:endParaRPr>
                    </a:p>
                  </a:txBody>
                  <a:tcPr marL="2422" marR="2422" marT="2422"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900" b="0" u="none" strike="noStrike" dirty="0" smtClean="0">
                          <a:effectLst/>
                          <a:latin typeface="Arial" panose="020B0604020202020204" pitchFamily="34" charset="0"/>
                          <a:cs typeface="Arial" panose="020B0604020202020204" pitchFamily="34" charset="0"/>
                        </a:rPr>
                        <a:t>NA</a:t>
                      </a:r>
                      <a:endParaRPr lang="en-US" sz="9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900" b="0" u="none" strike="noStrike" dirty="0" smtClean="0">
                          <a:effectLst/>
                          <a:latin typeface="Arial" panose="020B0604020202020204" pitchFamily="34" charset="0"/>
                          <a:cs typeface="Arial" panose="020B0604020202020204" pitchFamily="34" charset="0"/>
                        </a:rPr>
                        <a:t>NA</a:t>
                      </a:r>
                      <a:endParaRPr lang="en-US" sz="9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900" b="0" u="none" strike="noStrike" smtClean="0">
                          <a:effectLst/>
                          <a:latin typeface="Arial" panose="020B0604020202020204" pitchFamily="34" charset="0"/>
                          <a:cs typeface="Arial" panose="020B0604020202020204" pitchFamily="34" charset="0"/>
                        </a:rPr>
                        <a:t>NA</a:t>
                      </a:r>
                      <a:endParaRPr lang="en-US" sz="9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900" b="0" u="none" strike="noStrike" dirty="0" smtClean="0">
                          <a:effectLst/>
                          <a:latin typeface="Arial" panose="020B0604020202020204" pitchFamily="34" charset="0"/>
                          <a:cs typeface="Arial" panose="020B0604020202020204" pitchFamily="34" charset="0"/>
                        </a:rPr>
                        <a:t>NA</a:t>
                      </a:r>
                      <a:endParaRPr lang="en-US" sz="9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r>
              <a:tr h="1077795">
                <a:tc>
                  <a:txBody>
                    <a:bodyPr/>
                    <a:lstStyle/>
                    <a:p>
                      <a:pPr algn="ctr" fontAlgn="ctr"/>
                      <a:endParaRPr lang="en-US" sz="900" b="0" u="none" strike="noStrike" dirty="0" smtClean="0">
                        <a:effectLst/>
                        <a:latin typeface="Arial" panose="020B0604020202020204" pitchFamily="34" charset="0"/>
                        <a:cs typeface="Arial" panose="020B0604020202020204" pitchFamily="34" charset="0"/>
                      </a:endParaRPr>
                    </a:p>
                    <a:p>
                      <a:pPr algn="ctr" fontAlgn="ctr"/>
                      <a:endParaRPr lang="en-US" sz="900" b="0" u="none" strike="noStrike" dirty="0" smtClean="0">
                        <a:effectLst/>
                        <a:latin typeface="Arial" panose="020B0604020202020204" pitchFamily="34" charset="0"/>
                        <a:cs typeface="Arial" panose="020B0604020202020204" pitchFamily="34" charset="0"/>
                      </a:endParaRPr>
                    </a:p>
                    <a:p>
                      <a:pPr algn="ctr" fontAlgn="ctr"/>
                      <a:endParaRPr lang="en-US" sz="900" b="0" u="none" strike="noStrike" dirty="0" smtClean="0">
                        <a:effectLst/>
                        <a:latin typeface="Arial" panose="020B0604020202020204" pitchFamily="34" charset="0"/>
                        <a:cs typeface="Arial" panose="020B0604020202020204" pitchFamily="34" charset="0"/>
                      </a:endParaRPr>
                    </a:p>
                    <a:p>
                      <a:pPr algn="ctr" fontAlgn="ctr"/>
                      <a:endParaRPr lang="en-US" sz="900" b="0" u="none" strike="noStrike" dirty="0" smtClean="0">
                        <a:effectLst/>
                        <a:latin typeface="Arial" panose="020B0604020202020204" pitchFamily="34" charset="0"/>
                        <a:cs typeface="Arial" panose="020B0604020202020204" pitchFamily="34" charset="0"/>
                      </a:endParaRPr>
                    </a:p>
                    <a:p>
                      <a:pPr algn="ctr" fontAlgn="ctr"/>
                      <a:endParaRPr lang="en-US" sz="900" b="0" u="none" strike="noStrike" dirty="0" smtClean="0">
                        <a:effectLst/>
                        <a:latin typeface="Arial" panose="020B0604020202020204" pitchFamily="34" charset="0"/>
                        <a:cs typeface="Arial" panose="020B0604020202020204" pitchFamily="34" charset="0"/>
                      </a:endParaRPr>
                    </a:p>
                    <a:p>
                      <a:pPr algn="ctr" fontAlgn="ctr"/>
                      <a:r>
                        <a:rPr lang="en-US" sz="900" b="0" u="none" strike="noStrike" dirty="0" smtClean="0">
                          <a:effectLst/>
                          <a:latin typeface="Arial" panose="020B0604020202020204" pitchFamily="34" charset="0"/>
                          <a:cs typeface="Arial" panose="020B0604020202020204" pitchFamily="34" charset="0"/>
                        </a:rPr>
                        <a:t>y=1.50x </a:t>
                      </a:r>
                      <a:r>
                        <a:rPr lang="en-US" sz="900" b="0" u="none" strike="noStrike" dirty="0">
                          <a:effectLst/>
                          <a:latin typeface="Arial" panose="020B0604020202020204" pitchFamily="34" charset="0"/>
                          <a:cs typeface="Arial" panose="020B0604020202020204" pitchFamily="34" charset="0"/>
                        </a:rPr>
                        <a:t>+ </a:t>
                      </a:r>
                      <a:r>
                        <a:rPr lang="en-US" sz="900" b="0" u="none" strike="noStrike" dirty="0" smtClean="0">
                          <a:effectLst/>
                          <a:latin typeface="Arial" panose="020B0604020202020204" pitchFamily="34" charset="0"/>
                          <a:cs typeface="Arial" panose="020B0604020202020204" pitchFamily="34" charset="0"/>
                        </a:rPr>
                        <a:t>27.32</a:t>
                      </a:r>
                    </a:p>
                    <a:p>
                      <a:pPr algn="ctr" fontAlgn="ctr"/>
                      <a:r>
                        <a:rPr lang="en-US" sz="900" b="0" u="none" strike="noStrike" dirty="0" smtClean="0">
                          <a:effectLst/>
                          <a:latin typeface="Arial" panose="020B0604020202020204" pitchFamily="34" charset="0"/>
                          <a:cs typeface="Arial" panose="020B0604020202020204" pitchFamily="34" charset="0"/>
                        </a:rPr>
                        <a:t>R</a:t>
                      </a:r>
                      <a:r>
                        <a:rPr lang="en-US" sz="900" b="0" u="none" strike="noStrike" baseline="30000" dirty="0" smtClean="0">
                          <a:effectLst/>
                          <a:latin typeface="Arial" panose="020B0604020202020204" pitchFamily="34" charset="0"/>
                          <a:cs typeface="Arial" panose="020B0604020202020204" pitchFamily="34" charset="0"/>
                        </a:rPr>
                        <a:t>2</a:t>
                      </a:r>
                      <a:r>
                        <a:rPr lang="en-US" sz="900" b="0" u="none" strike="noStrike" dirty="0" smtClean="0">
                          <a:effectLst/>
                          <a:latin typeface="Arial" panose="020B0604020202020204" pitchFamily="34" charset="0"/>
                          <a:cs typeface="Arial" panose="020B0604020202020204" pitchFamily="34" charset="0"/>
                        </a:rPr>
                        <a:t> </a:t>
                      </a:r>
                      <a:r>
                        <a:rPr lang="en-US" sz="900" b="0" u="none" strike="noStrike" dirty="0">
                          <a:effectLst/>
                          <a:latin typeface="Arial" panose="020B0604020202020204" pitchFamily="34" charset="0"/>
                          <a:cs typeface="Arial" panose="020B0604020202020204" pitchFamily="34" charset="0"/>
                        </a:rPr>
                        <a:t>= </a:t>
                      </a:r>
                      <a:r>
                        <a:rPr lang="en-US" sz="900" b="0" u="none" strike="noStrike" dirty="0" smtClean="0">
                          <a:effectLst/>
                          <a:latin typeface="Arial" panose="020B0604020202020204" pitchFamily="34" charset="0"/>
                          <a:cs typeface="Arial" panose="020B0604020202020204" pitchFamily="34" charset="0"/>
                        </a:rPr>
                        <a:t>0.55</a:t>
                      </a:r>
                      <a:endParaRPr lang="en-US" sz="9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900" b="0" u="none" strike="noStrike" dirty="0">
                          <a:effectLst/>
                          <a:latin typeface="Arial" panose="020B0604020202020204" pitchFamily="34" charset="0"/>
                          <a:cs typeface="Arial" panose="020B0604020202020204" pitchFamily="34" charset="0"/>
                        </a:rPr>
                        <a:t>y</a:t>
                      </a:r>
                      <a:r>
                        <a:rPr lang="en-US" sz="900" b="0" u="none" strike="noStrike" dirty="0" smtClean="0">
                          <a:effectLst/>
                          <a:latin typeface="Arial" panose="020B0604020202020204" pitchFamily="34" charset="0"/>
                          <a:cs typeface="Arial" panose="020B0604020202020204" pitchFamily="34" charset="0"/>
                        </a:rPr>
                        <a:t>=-0.02x </a:t>
                      </a:r>
                      <a:r>
                        <a:rPr lang="en-US" sz="900" b="0" u="none" strike="noStrike" dirty="0">
                          <a:effectLst/>
                          <a:latin typeface="Arial" panose="020B0604020202020204" pitchFamily="34" charset="0"/>
                          <a:cs typeface="Arial" panose="020B0604020202020204" pitchFamily="34" charset="0"/>
                        </a:rPr>
                        <a:t>+ </a:t>
                      </a:r>
                      <a:r>
                        <a:rPr lang="en-US" sz="900" b="0" u="none" strike="noStrike" dirty="0" smtClean="0">
                          <a:effectLst/>
                          <a:latin typeface="Arial" panose="020B0604020202020204" pitchFamily="34" charset="0"/>
                          <a:cs typeface="Arial" panose="020B0604020202020204" pitchFamily="34" charset="0"/>
                        </a:rPr>
                        <a:t>1.95</a:t>
                      </a:r>
                    </a:p>
                    <a:p>
                      <a:pPr algn="ctr" fontAlgn="ctr"/>
                      <a:r>
                        <a:rPr lang="en-US" altLang="ko-KR" sz="900" b="0" u="none" strike="noStrike" dirty="0" smtClean="0">
                          <a:effectLst/>
                          <a:latin typeface="Arial" panose="020B0604020202020204" pitchFamily="34" charset="0"/>
                          <a:cs typeface="Arial" panose="020B0604020202020204" pitchFamily="34" charset="0"/>
                        </a:rPr>
                        <a:t>R</a:t>
                      </a:r>
                      <a:r>
                        <a:rPr lang="en-US" altLang="ko-KR" sz="900" b="0" u="none" strike="noStrike" baseline="30000" dirty="0" smtClean="0">
                          <a:effectLst/>
                          <a:latin typeface="Arial" panose="020B0604020202020204" pitchFamily="34" charset="0"/>
                          <a:cs typeface="Arial" panose="020B0604020202020204" pitchFamily="34" charset="0"/>
                        </a:rPr>
                        <a:t>2</a:t>
                      </a:r>
                      <a:r>
                        <a:rPr lang="en-US" sz="900" b="0" u="none" strike="noStrike" dirty="0" smtClean="0">
                          <a:effectLst/>
                          <a:latin typeface="Arial" panose="020B0604020202020204" pitchFamily="34" charset="0"/>
                          <a:cs typeface="Arial" panose="020B0604020202020204" pitchFamily="34" charset="0"/>
                        </a:rPr>
                        <a:t> </a:t>
                      </a:r>
                      <a:r>
                        <a:rPr lang="en-US" sz="900" b="0" u="none" strike="noStrike" dirty="0">
                          <a:effectLst/>
                          <a:latin typeface="Arial" panose="020B0604020202020204" pitchFamily="34" charset="0"/>
                          <a:cs typeface="Arial" panose="020B0604020202020204" pitchFamily="34" charset="0"/>
                        </a:rPr>
                        <a:t>= </a:t>
                      </a:r>
                      <a:r>
                        <a:rPr lang="en-US" sz="900" b="0" u="none" strike="noStrike" dirty="0" smtClean="0">
                          <a:effectLst/>
                          <a:latin typeface="Arial" panose="020B0604020202020204" pitchFamily="34" charset="0"/>
                          <a:cs typeface="Arial" panose="020B0604020202020204" pitchFamily="34" charset="0"/>
                        </a:rPr>
                        <a:t>0.00</a:t>
                      </a:r>
                      <a:endParaRPr lang="en-US" sz="9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900" b="0" u="none" strike="noStrike" dirty="0" smtClean="0">
                          <a:effectLst/>
                          <a:latin typeface="Arial" panose="020B0604020202020204" pitchFamily="34" charset="0"/>
                          <a:cs typeface="Arial" panose="020B0604020202020204" pitchFamily="34" charset="0"/>
                        </a:rPr>
                        <a:t>NA</a:t>
                      </a:r>
                      <a:endParaRPr lang="en-US" sz="9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900" b="0" u="none" strike="noStrike" smtClean="0">
                          <a:effectLst/>
                          <a:latin typeface="Arial" panose="020B0604020202020204" pitchFamily="34" charset="0"/>
                          <a:cs typeface="Arial" panose="020B0604020202020204" pitchFamily="34" charset="0"/>
                        </a:rPr>
                        <a:t>NA</a:t>
                      </a:r>
                      <a:endParaRPr lang="en-US" sz="9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900" b="0" u="none" strike="noStrike" dirty="0" smtClean="0">
                          <a:effectLst/>
                          <a:latin typeface="Arial" panose="020B0604020202020204" pitchFamily="34" charset="0"/>
                          <a:cs typeface="Arial" panose="020B0604020202020204" pitchFamily="34" charset="0"/>
                        </a:rPr>
                        <a:t>NA</a:t>
                      </a:r>
                      <a:endParaRPr lang="en-US" sz="9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r>
              <a:tr h="1077795">
                <a:tc>
                  <a:txBody>
                    <a:bodyPr/>
                    <a:lstStyle/>
                    <a:p>
                      <a:pPr algn="ctr" fontAlgn="ctr"/>
                      <a:endParaRPr lang="en-US" sz="900" b="0" u="none" strike="noStrike" dirty="0" smtClean="0">
                        <a:effectLst/>
                        <a:latin typeface="Arial" panose="020B0604020202020204" pitchFamily="34" charset="0"/>
                        <a:cs typeface="Arial" panose="020B0604020202020204" pitchFamily="34" charset="0"/>
                      </a:endParaRPr>
                    </a:p>
                    <a:p>
                      <a:pPr algn="ctr" fontAlgn="ctr"/>
                      <a:endParaRPr lang="en-US" sz="900" b="0" u="none" strike="noStrike" dirty="0" smtClean="0">
                        <a:effectLst/>
                        <a:latin typeface="Arial" panose="020B0604020202020204" pitchFamily="34" charset="0"/>
                        <a:cs typeface="Arial" panose="020B0604020202020204" pitchFamily="34" charset="0"/>
                      </a:endParaRPr>
                    </a:p>
                    <a:p>
                      <a:pPr algn="ctr" fontAlgn="ctr"/>
                      <a:endParaRPr lang="en-US" sz="900" b="0" u="none" strike="noStrike" dirty="0" smtClean="0">
                        <a:effectLst/>
                        <a:latin typeface="Arial" panose="020B0604020202020204" pitchFamily="34" charset="0"/>
                        <a:cs typeface="Arial" panose="020B0604020202020204" pitchFamily="34" charset="0"/>
                      </a:endParaRPr>
                    </a:p>
                    <a:p>
                      <a:pPr algn="ctr" fontAlgn="ctr"/>
                      <a:endParaRPr lang="en-US" sz="900" b="0" u="none" strike="noStrike" dirty="0" smtClean="0">
                        <a:effectLst/>
                        <a:latin typeface="Arial" panose="020B0604020202020204" pitchFamily="34" charset="0"/>
                        <a:cs typeface="Arial" panose="020B0604020202020204" pitchFamily="34" charset="0"/>
                      </a:endParaRPr>
                    </a:p>
                    <a:p>
                      <a:pPr algn="ctr" fontAlgn="ctr"/>
                      <a:endParaRPr lang="en-US" sz="900" b="0" u="none" strike="noStrike" dirty="0" smtClean="0">
                        <a:effectLst/>
                        <a:latin typeface="Arial" panose="020B0604020202020204" pitchFamily="34" charset="0"/>
                        <a:cs typeface="Arial" panose="020B0604020202020204" pitchFamily="34" charset="0"/>
                      </a:endParaRPr>
                    </a:p>
                    <a:p>
                      <a:pPr algn="ctr" fontAlgn="ctr"/>
                      <a:r>
                        <a:rPr lang="en-US" sz="900" b="0" u="none" strike="noStrike" dirty="0" smtClean="0">
                          <a:effectLst/>
                          <a:latin typeface="Arial" panose="020B0604020202020204" pitchFamily="34" charset="0"/>
                          <a:cs typeface="Arial" panose="020B0604020202020204" pitchFamily="34" charset="0"/>
                        </a:rPr>
                        <a:t>y=1.57x </a:t>
                      </a:r>
                      <a:r>
                        <a:rPr lang="en-US" sz="900" b="0" u="none" strike="noStrike" dirty="0">
                          <a:effectLst/>
                          <a:latin typeface="Arial" panose="020B0604020202020204" pitchFamily="34" charset="0"/>
                          <a:cs typeface="Arial" panose="020B0604020202020204" pitchFamily="34" charset="0"/>
                        </a:rPr>
                        <a:t>+ </a:t>
                      </a:r>
                      <a:r>
                        <a:rPr lang="en-US" sz="900" b="0" u="none" strike="noStrike" dirty="0" smtClean="0">
                          <a:effectLst/>
                          <a:latin typeface="Arial" panose="020B0604020202020204" pitchFamily="34" charset="0"/>
                          <a:cs typeface="Arial" panose="020B0604020202020204" pitchFamily="34" charset="0"/>
                        </a:rPr>
                        <a:t>31.42</a:t>
                      </a:r>
                    </a:p>
                    <a:p>
                      <a:pPr algn="ctr" fontAlgn="ctr"/>
                      <a:r>
                        <a:rPr lang="en-US" altLang="ko-KR" sz="900" b="0" u="none" strike="noStrike" dirty="0" smtClean="0">
                          <a:effectLst/>
                          <a:latin typeface="Arial" panose="020B0604020202020204" pitchFamily="34" charset="0"/>
                          <a:cs typeface="Arial" panose="020B0604020202020204" pitchFamily="34" charset="0"/>
                        </a:rPr>
                        <a:t>R</a:t>
                      </a:r>
                      <a:r>
                        <a:rPr lang="en-US" altLang="ko-KR" sz="900" b="0" u="none" strike="noStrike" baseline="30000" dirty="0" smtClean="0">
                          <a:effectLst/>
                          <a:latin typeface="Arial" panose="020B0604020202020204" pitchFamily="34" charset="0"/>
                          <a:cs typeface="Arial" panose="020B0604020202020204" pitchFamily="34" charset="0"/>
                        </a:rPr>
                        <a:t>2</a:t>
                      </a:r>
                      <a:r>
                        <a:rPr lang="en-US" sz="900" b="0" u="none" strike="noStrike" dirty="0" smtClean="0">
                          <a:effectLst/>
                          <a:latin typeface="Arial" panose="020B0604020202020204" pitchFamily="34" charset="0"/>
                          <a:cs typeface="Arial" panose="020B0604020202020204" pitchFamily="34" charset="0"/>
                        </a:rPr>
                        <a:t> </a:t>
                      </a:r>
                      <a:r>
                        <a:rPr lang="en-US" sz="900" b="0" u="none" strike="noStrike" dirty="0">
                          <a:effectLst/>
                          <a:latin typeface="Arial" panose="020B0604020202020204" pitchFamily="34" charset="0"/>
                          <a:cs typeface="Arial" panose="020B0604020202020204" pitchFamily="34" charset="0"/>
                        </a:rPr>
                        <a:t>= </a:t>
                      </a:r>
                      <a:r>
                        <a:rPr lang="en-US" sz="900" b="0" u="none" strike="noStrike" dirty="0" smtClean="0">
                          <a:effectLst/>
                          <a:latin typeface="Arial" panose="020B0604020202020204" pitchFamily="34" charset="0"/>
                          <a:cs typeface="Arial" panose="020B0604020202020204" pitchFamily="34" charset="0"/>
                        </a:rPr>
                        <a:t>0.46</a:t>
                      </a:r>
                      <a:endParaRPr lang="en-US" sz="9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900" b="0" u="none" strike="noStrike" dirty="0" smtClean="0">
                          <a:effectLst/>
                          <a:latin typeface="Arial" panose="020B0604020202020204" pitchFamily="34" charset="0"/>
                          <a:cs typeface="Arial" panose="020B0604020202020204" pitchFamily="34" charset="0"/>
                        </a:rPr>
                        <a:t>NA</a:t>
                      </a:r>
                      <a:endParaRPr lang="en-US" sz="9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900" b="0" u="none" strike="noStrike" dirty="0" smtClean="0">
                          <a:effectLst/>
                          <a:latin typeface="Arial" panose="020B0604020202020204" pitchFamily="34" charset="0"/>
                          <a:cs typeface="Arial" panose="020B0604020202020204" pitchFamily="34" charset="0"/>
                        </a:rPr>
                        <a:t>NA</a:t>
                      </a:r>
                      <a:endParaRPr lang="en-US" sz="9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900" b="0" u="none" strike="noStrike" dirty="0" smtClean="0">
                          <a:effectLst/>
                          <a:latin typeface="Arial" panose="020B0604020202020204" pitchFamily="34" charset="0"/>
                          <a:cs typeface="Arial" panose="020B0604020202020204" pitchFamily="34" charset="0"/>
                        </a:rPr>
                        <a:t>NA</a:t>
                      </a:r>
                      <a:endParaRPr lang="en-US" sz="9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900" b="0" u="none" strike="noStrike" smtClean="0">
                          <a:effectLst/>
                          <a:latin typeface="Arial" panose="020B0604020202020204" pitchFamily="34" charset="0"/>
                          <a:cs typeface="Arial" panose="020B0604020202020204" pitchFamily="34" charset="0"/>
                        </a:rPr>
                        <a:t>NA</a:t>
                      </a:r>
                      <a:endParaRPr lang="en-US" sz="9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r>
              <a:tr h="1077795">
                <a:tc>
                  <a:txBody>
                    <a:bodyPr/>
                    <a:lstStyle/>
                    <a:p>
                      <a:pPr algn="ctr" fontAlgn="ctr"/>
                      <a:r>
                        <a:rPr lang="en-US" sz="900" b="0" u="none" strike="noStrike" smtClean="0">
                          <a:effectLst/>
                          <a:latin typeface="Arial" panose="020B0604020202020204" pitchFamily="34" charset="0"/>
                          <a:cs typeface="Arial" panose="020B0604020202020204" pitchFamily="34" charset="0"/>
                        </a:rPr>
                        <a:t>NA</a:t>
                      </a:r>
                      <a:endParaRPr lang="en-US" sz="9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900" b="0" u="none" strike="noStrike" dirty="0" smtClean="0">
                          <a:effectLst/>
                          <a:latin typeface="Arial" panose="020B0604020202020204" pitchFamily="34" charset="0"/>
                          <a:cs typeface="Arial" panose="020B0604020202020204" pitchFamily="34" charset="0"/>
                        </a:rPr>
                        <a:t>NA</a:t>
                      </a:r>
                      <a:endParaRPr lang="en-US" sz="9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900" b="0" u="none" strike="noStrike" dirty="0" smtClean="0">
                          <a:effectLst/>
                          <a:latin typeface="Arial" panose="020B0604020202020204" pitchFamily="34" charset="0"/>
                          <a:cs typeface="Arial" panose="020B0604020202020204" pitchFamily="34" charset="0"/>
                        </a:rPr>
                        <a:t>NA</a:t>
                      </a:r>
                      <a:endParaRPr lang="en-US" sz="9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900" b="0" u="none" strike="noStrike" smtClean="0">
                          <a:effectLst/>
                          <a:latin typeface="Arial" panose="020B0604020202020204" pitchFamily="34" charset="0"/>
                          <a:cs typeface="Arial" panose="020B0604020202020204" pitchFamily="34" charset="0"/>
                        </a:rPr>
                        <a:t>NA</a:t>
                      </a:r>
                      <a:endParaRPr lang="en-US" sz="9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900" b="0" u="none" strike="noStrike" smtClean="0">
                          <a:effectLst/>
                          <a:latin typeface="Arial" panose="020B0604020202020204" pitchFamily="34" charset="0"/>
                          <a:cs typeface="Arial" panose="020B0604020202020204" pitchFamily="34" charset="0"/>
                        </a:rPr>
                        <a:t>NA</a:t>
                      </a:r>
                      <a:endParaRPr lang="en-US" sz="9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r>
              <a:tr h="1077795">
                <a:tc>
                  <a:txBody>
                    <a:bodyPr/>
                    <a:lstStyle/>
                    <a:p>
                      <a:pPr algn="ctr" fontAlgn="ctr"/>
                      <a:r>
                        <a:rPr lang="en-US" sz="900" b="0" u="none" strike="noStrike" smtClean="0">
                          <a:effectLst/>
                          <a:latin typeface="Arial" panose="020B0604020202020204" pitchFamily="34" charset="0"/>
                          <a:cs typeface="Arial" panose="020B0604020202020204" pitchFamily="34" charset="0"/>
                        </a:rPr>
                        <a:t>NA</a:t>
                      </a:r>
                      <a:endParaRPr lang="en-US" sz="9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900" b="0" u="none" strike="noStrike" dirty="0" smtClean="0">
                          <a:effectLst/>
                          <a:latin typeface="Arial" panose="020B0604020202020204" pitchFamily="34" charset="0"/>
                          <a:cs typeface="Arial" panose="020B0604020202020204" pitchFamily="34" charset="0"/>
                        </a:rPr>
                        <a:t>NA</a:t>
                      </a:r>
                      <a:endParaRPr lang="en-US" sz="9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900" b="0" u="none" strike="noStrike" dirty="0" smtClean="0">
                          <a:effectLst/>
                          <a:latin typeface="Arial" panose="020B0604020202020204" pitchFamily="34" charset="0"/>
                          <a:cs typeface="Arial" panose="020B0604020202020204" pitchFamily="34" charset="0"/>
                        </a:rPr>
                        <a:t>NA</a:t>
                      </a:r>
                      <a:endParaRPr lang="en-US" sz="9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900" b="0" u="none" strike="noStrike" dirty="0" smtClean="0">
                          <a:effectLst/>
                          <a:latin typeface="Arial" panose="020B0604020202020204" pitchFamily="34" charset="0"/>
                          <a:cs typeface="Arial" panose="020B0604020202020204" pitchFamily="34" charset="0"/>
                        </a:rPr>
                        <a:t>NA</a:t>
                      </a:r>
                      <a:endParaRPr lang="en-US" sz="9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900" b="0" u="none" strike="noStrike" dirty="0" smtClean="0">
                          <a:effectLst/>
                          <a:latin typeface="Arial" panose="020B0604020202020204" pitchFamily="34" charset="0"/>
                          <a:cs typeface="Arial" panose="020B0604020202020204" pitchFamily="34" charset="0"/>
                        </a:rPr>
                        <a:t>NA</a:t>
                      </a:r>
                      <a:endParaRPr lang="en-US" sz="9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1143212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2"/>
          <a:stretch>
            <a:fillRect/>
          </a:stretch>
        </p:blipFill>
        <p:spPr>
          <a:xfrm>
            <a:off x="836712" y="1011177"/>
            <a:ext cx="5238583" cy="2658483"/>
          </a:xfrm>
          <a:prstGeom prst="rect">
            <a:avLst/>
          </a:prstGeom>
        </p:spPr>
      </p:pic>
      <p:graphicFrame>
        <p:nvGraphicFramePr>
          <p:cNvPr id="33" name="표 32"/>
          <p:cNvGraphicFramePr>
            <a:graphicFrameLocks noGrp="1"/>
          </p:cNvGraphicFramePr>
          <p:nvPr>
            <p:extLst>
              <p:ext uri="{D42A27DB-BD31-4B8C-83A1-F6EECF244321}">
                <p14:modId xmlns:p14="http://schemas.microsoft.com/office/powerpoint/2010/main" val="2556598815"/>
              </p:ext>
            </p:extLst>
          </p:nvPr>
        </p:nvGraphicFramePr>
        <p:xfrm>
          <a:off x="620688" y="1271142"/>
          <a:ext cx="162560" cy="2106234"/>
        </p:xfrm>
        <a:graphic>
          <a:graphicData uri="http://schemas.openxmlformats.org/drawingml/2006/table">
            <a:tbl>
              <a:tblPr firstRow="1" bandRow="1">
                <a:tableStyleId>{2D5ABB26-0587-4C30-8999-92F81FD0307C}</a:tableStyleId>
              </a:tblPr>
              <a:tblGrid>
                <a:gridCol w="162560"/>
              </a:tblGrid>
              <a:tr h="2106234">
                <a:tc>
                  <a:txBody>
                    <a:bodyPr/>
                    <a:lstStyle/>
                    <a:p>
                      <a:pPr algn="ctr" latinLnBrk="1"/>
                      <a:r>
                        <a:rPr lang="en-US" altLang="ko-KR" sz="900" b="1" dirty="0" smtClean="0">
                          <a:latin typeface="Arial" pitchFamily="34" charset="0"/>
                          <a:cs typeface="Arial" pitchFamily="34" charset="0"/>
                        </a:rPr>
                        <a:t>Genes</a:t>
                      </a:r>
                      <a:endParaRPr lang="ko-KR" altLang="en-US" sz="900" b="1" dirty="0">
                        <a:latin typeface="Arial" pitchFamily="34" charset="0"/>
                        <a:cs typeface="Arial" pitchFamily="34" charset="0"/>
                      </a:endParaRPr>
                    </a:p>
                  </a:txBody>
                  <a:tcPr marL="68580" marR="68580" marT="34290" marB="34290" vert="vert27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tr>
            </a:tbl>
          </a:graphicData>
        </a:graphic>
      </p:graphicFrame>
      <p:graphicFrame>
        <p:nvGraphicFramePr>
          <p:cNvPr id="34" name="표 33"/>
          <p:cNvGraphicFramePr>
            <a:graphicFrameLocks noGrp="1"/>
          </p:cNvGraphicFramePr>
          <p:nvPr>
            <p:extLst>
              <p:ext uri="{D42A27DB-BD31-4B8C-83A1-F6EECF244321}">
                <p14:modId xmlns:p14="http://schemas.microsoft.com/office/powerpoint/2010/main" val="2962379207"/>
              </p:ext>
            </p:extLst>
          </p:nvPr>
        </p:nvGraphicFramePr>
        <p:xfrm>
          <a:off x="2510898" y="3851379"/>
          <a:ext cx="1871699" cy="228075"/>
        </p:xfrm>
        <a:graphic>
          <a:graphicData uri="http://schemas.openxmlformats.org/drawingml/2006/table">
            <a:tbl>
              <a:tblPr firstRow="1" bandRow="1">
                <a:tableStyleId>{2D5ABB26-0587-4C30-8999-92F81FD0307C}</a:tableStyleId>
              </a:tblPr>
              <a:tblGrid>
                <a:gridCol w="1871699"/>
              </a:tblGrid>
              <a:tr h="228075">
                <a:tc>
                  <a:txBody>
                    <a:bodyPr/>
                    <a:lstStyle/>
                    <a:p>
                      <a:pPr algn="ctr" latinLnBrk="1"/>
                      <a:r>
                        <a:rPr lang="en-US" altLang="ko-KR" sz="900" b="1" baseline="0" smtClean="0">
                          <a:latin typeface="Arial" pitchFamily="34" charset="0"/>
                          <a:cs typeface="Arial" pitchFamily="34" charset="0"/>
                        </a:rPr>
                        <a:t>Log odds ratio and 95% CI</a:t>
                      </a:r>
                      <a:endParaRPr lang="ko-KR" altLang="en-US" sz="900" b="1" dirty="0">
                        <a:latin typeface="Arial" pitchFamily="34" charset="0"/>
                        <a:cs typeface="Arial" pitchFamily="34" charset="0"/>
                      </a:endParaRPr>
                    </a:p>
                  </a:txBody>
                  <a:tcPr marL="68580" marR="68580" marT="34290" marB="34290"/>
                </a:tc>
              </a:tr>
            </a:tbl>
          </a:graphicData>
        </a:graphic>
      </p:graphicFrame>
      <p:graphicFrame>
        <p:nvGraphicFramePr>
          <p:cNvPr id="35" name="표 34"/>
          <p:cNvGraphicFramePr>
            <a:graphicFrameLocks noGrp="1"/>
          </p:cNvGraphicFramePr>
          <p:nvPr>
            <p:extLst>
              <p:ext uri="{D42A27DB-BD31-4B8C-83A1-F6EECF244321}">
                <p14:modId xmlns:p14="http://schemas.microsoft.com/office/powerpoint/2010/main" val="3436886196"/>
              </p:ext>
            </p:extLst>
          </p:nvPr>
        </p:nvGraphicFramePr>
        <p:xfrm>
          <a:off x="776898" y="3647406"/>
          <a:ext cx="1788190" cy="278130"/>
        </p:xfrm>
        <a:graphic>
          <a:graphicData uri="http://schemas.openxmlformats.org/drawingml/2006/table">
            <a:tbl>
              <a:tblPr firstRow="1" bandRow="1">
                <a:tableStyleId>{2D5ABB26-0587-4C30-8999-92F81FD0307C}</a:tableStyleId>
              </a:tblPr>
              <a:tblGrid>
                <a:gridCol w="357638"/>
                <a:gridCol w="357638"/>
                <a:gridCol w="357638"/>
                <a:gridCol w="357638"/>
                <a:gridCol w="357638"/>
              </a:tblGrid>
              <a:tr h="278130">
                <a:tc>
                  <a:txBody>
                    <a:bodyPr/>
                    <a:lstStyle/>
                    <a:p>
                      <a:pPr algn="ctr" latinLnBrk="1"/>
                      <a:r>
                        <a:rPr lang="en-US" altLang="ko-KR" sz="800" dirty="0" smtClean="0">
                          <a:latin typeface="Arial" panose="020B0604020202020204" pitchFamily="34" charset="0"/>
                          <a:cs typeface="Arial" panose="020B0604020202020204" pitchFamily="34" charset="0"/>
                        </a:rPr>
                        <a:t>-10</a:t>
                      </a:r>
                      <a:endParaRPr lang="ko-KR" altLang="en-US" sz="800" dirty="0">
                        <a:latin typeface="Arial" panose="020B0604020202020204" pitchFamily="34" charset="0"/>
                        <a:cs typeface="Arial" panose="020B0604020202020204" pitchFamily="34" charset="0"/>
                      </a:endParaRPr>
                    </a:p>
                  </a:txBody>
                  <a:tcPr marL="68580" marR="68580" marT="34290" marB="34290"/>
                </a:tc>
                <a:tc>
                  <a:txBody>
                    <a:bodyPr/>
                    <a:lstStyle/>
                    <a:p>
                      <a:pPr algn="ctr" latinLnBrk="1"/>
                      <a:r>
                        <a:rPr lang="en-US" altLang="ko-KR" sz="800" dirty="0" smtClean="0">
                          <a:latin typeface="Arial" panose="020B0604020202020204" pitchFamily="34" charset="0"/>
                          <a:cs typeface="Arial" panose="020B0604020202020204" pitchFamily="34" charset="0"/>
                        </a:rPr>
                        <a:t>-5</a:t>
                      </a:r>
                      <a:endParaRPr lang="ko-KR" altLang="en-US" sz="800" dirty="0">
                        <a:latin typeface="Arial" panose="020B0604020202020204" pitchFamily="34" charset="0"/>
                        <a:cs typeface="Arial" panose="020B0604020202020204" pitchFamily="34" charset="0"/>
                      </a:endParaRPr>
                    </a:p>
                  </a:txBody>
                  <a:tcPr marL="68580" marR="68580" marT="34290" marB="34290"/>
                </a:tc>
                <a:tc>
                  <a:txBody>
                    <a:bodyPr/>
                    <a:lstStyle/>
                    <a:p>
                      <a:pPr algn="ct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8580" marR="68580" marT="34290" marB="34290"/>
                </a:tc>
                <a:tc>
                  <a:txBody>
                    <a:bodyPr/>
                    <a:lstStyle/>
                    <a:p>
                      <a:pPr algn="ctr" latinLnBrk="1"/>
                      <a:r>
                        <a:rPr lang="en-US" altLang="ko-KR" sz="800" dirty="0" smtClean="0">
                          <a:latin typeface="Arial" panose="020B0604020202020204" pitchFamily="34" charset="0"/>
                          <a:cs typeface="Arial" panose="020B0604020202020204" pitchFamily="34" charset="0"/>
                        </a:rPr>
                        <a:t>5</a:t>
                      </a:r>
                      <a:endParaRPr lang="ko-KR" altLang="en-US" sz="800" dirty="0">
                        <a:latin typeface="Arial" panose="020B0604020202020204" pitchFamily="34" charset="0"/>
                        <a:cs typeface="Arial" panose="020B0604020202020204" pitchFamily="34" charset="0"/>
                      </a:endParaRPr>
                    </a:p>
                  </a:txBody>
                  <a:tcPr marL="68580" marR="68580" marT="34290" marB="34290"/>
                </a:tc>
                <a:tc>
                  <a:txBody>
                    <a:bodyPr/>
                    <a:lstStyle/>
                    <a:p>
                      <a:pPr algn="ctr" latinLnBrk="1"/>
                      <a:r>
                        <a:rPr lang="en-US" altLang="ko-KR" sz="800" dirty="0" smtClean="0">
                          <a:latin typeface="Arial" panose="020B0604020202020204" pitchFamily="34" charset="0"/>
                          <a:cs typeface="Arial" panose="020B0604020202020204" pitchFamily="34" charset="0"/>
                        </a:rPr>
                        <a:t>10</a:t>
                      </a:r>
                      <a:endParaRPr lang="ko-KR" altLang="en-US" sz="800" dirty="0">
                        <a:latin typeface="Arial" panose="020B0604020202020204" pitchFamily="34" charset="0"/>
                        <a:cs typeface="Arial" panose="020B0604020202020204" pitchFamily="34" charset="0"/>
                      </a:endParaRPr>
                    </a:p>
                  </a:txBody>
                  <a:tcPr marL="68580" marR="68580" marT="34290" marB="34290"/>
                </a:tc>
              </a:tr>
            </a:tbl>
          </a:graphicData>
        </a:graphic>
      </p:graphicFrame>
      <p:graphicFrame>
        <p:nvGraphicFramePr>
          <p:cNvPr id="37" name="표 36"/>
          <p:cNvGraphicFramePr>
            <a:graphicFrameLocks noGrp="1"/>
          </p:cNvGraphicFramePr>
          <p:nvPr>
            <p:extLst>
              <p:ext uri="{D42A27DB-BD31-4B8C-83A1-F6EECF244321}">
                <p14:modId xmlns:p14="http://schemas.microsoft.com/office/powerpoint/2010/main" val="718759178"/>
              </p:ext>
            </p:extLst>
          </p:nvPr>
        </p:nvGraphicFramePr>
        <p:xfrm>
          <a:off x="813064" y="1042123"/>
          <a:ext cx="5238582" cy="2520305"/>
        </p:xfrm>
        <a:graphic>
          <a:graphicData uri="http://schemas.openxmlformats.org/drawingml/2006/table">
            <a:tbl>
              <a:tblPr>
                <a:tableStyleId>{5C22544A-7EE6-4342-B048-85BDC9FD1C3A}</a:tableStyleId>
              </a:tblPr>
              <a:tblGrid>
                <a:gridCol w="873097"/>
                <a:gridCol w="873097"/>
                <a:gridCol w="873097"/>
                <a:gridCol w="873097"/>
                <a:gridCol w="873097"/>
                <a:gridCol w="873097"/>
              </a:tblGrid>
              <a:tr h="609524">
                <a:tc>
                  <a:txBody>
                    <a:bodyPr/>
                    <a:lstStyle/>
                    <a:p>
                      <a:pPr lvl="0" algn="l" fontAlgn="ctr"/>
                      <a:r>
                        <a:rPr lang="en-US" sz="800" b="1" u="none" strike="noStrike" smtClean="0">
                          <a:solidFill>
                            <a:schemeClr val="tx1"/>
                          </a:solidFill>
                          <a:effectLst/>
                          <a:latin typeface="Arial" panose="020B0604020202020204" pitchFamily="34" charset="0"/>
                          <a:cs typeface="Arial" panose="020B0604020202020204" pitchFamily="34" charset="0"/>
                        </a:rPr>
                        <a:t>DHS</a:t>
                      </a:r>
                      <a:endParaRPr lang="en-US" sz="800" b="1" i="0" u="none" strike="noStrike" dirty="0">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81000" marR="81000" marT="2700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ctr" latinLnBrk="1" hangingPunct="1">
                        <a:lnSpc>
                          <a:spcPct val="100000"/>
                        </a:lnSpc>
                        <a:spcBef>
                          <a:spcPts val="0"/>
                        </a:spcBef>
                        <a:spcAft>
                          <a:spcPts val="0"/>
                        </a:spcAft>
                        <a:buClrTx/>
                        <a:buSzTx/>
                        <a:buFontTx/>
                        <a:buNone/>
                        <a:tabLst/>
                        <a:defRPr/>
                      </a:pPr>
                      <a:endParaRPr lang="en-US" altLang="ko-KR" sz="800" b="1" i="0" u="none" strike="noStrike" dirty="0" smtClean="0">
                        <a:solidFill>
                          <a:schemeClr val="tx1"/>
                        </a:solidFill>
                        <a:effectLst/>
                        <a:latin typeface="Arial" panose="020B0604020202020204" pitchFamily="34" charset="0"/>
                        <a:ea typeface="+mn-ea"/>
                        <a:cs typeface="Arial" panose="020B0604020202020204" pitchFamily="34" charset="0"/>
                      </a:endParaRPr>
                    </a:p>
                    <a:p>
                      <a:pPr marL="0" marR="0" lvl="0" indent="0" algn="r" defTabSz="914400" rtl="0" eaLnBrk="1" fontAlgn="ctr" latinLnBrk="1" hangingPunct="1">
                        <a:lnSpc>
                          <a:spcPct val="100000"/>
                        </a:lnSpc>
                        <a:spcBef>
                          <a:spcPts val="0"/>
                        </a:spcBef>
                        <a:spcAft>
                          <a:spcPts val="0"/>
                        </a:spcAft>
                        <a:buClrTx/>
                        <a:buSzTx/>
                        <a:buFontTx/>
                        <a:buNone/>
                        <a:tabLst/>
                        <a:defRPr/>
                      </a:pPr>
                      <a:r>
                        <a:rPr lang="en-US" altLang="ko-KR" sz="800" b="1" i="0" u="none" strike="noStrike" smtClean="0">
                          <a:solidFill>
                            <a:schemeClr val="tx1"/>
                          </a:solidFill>
                          <a:effectLst/>
                          <a:latin typeface="Arial" panose="020B0604020202020204" pitchFamily="34" charset="0"/>
                          <a:ea typeface="+mn-ea"/>
                          <a:cs typeface="Arial" panose="020B0604020202020204" pitchFamily="34" charset="0"/>
                        </a:rPr>
                        <a:t>4745 </a:t>
                      </a:r>
                      <a:r>
                        <a:rPr lang="en-US" altLang="ko-KR" sz="800" b="1" i="0" u="none" strike="noStrike" baseline="0" smtClean="0">
                          <a:solidFill>
                            <a:schemeClr val="tx1"/>
                          </a:solidFill>
                          <a:effectLst/>
                          <a:latin typeface="Arial" panose="020B0604020202020204" pitchFamily="34" charset="0"/>
                          <a:ea typeface="+mn-ea"/>
                          <a:cs typeface="Arial" panose="020B0604020202020204" pitchFamily="34" charset="0"/>
                        </a:rPr>
                        <a:t>/ 5020</a:t>
                      </a:r>
                      <a:endParaRPr lang="en-US" altLang="ko-KR" sz="800" b="1" i="0" u="none" strike="noStrike" dirty="0" smtClean="0">
                        <a:solidFill>
                          <a:schemeClr val="tx1"/>
                        </a:solidFill>
                        <a:effectLst/>
                        <a:latin typeface="Arial" panose="020B0604020202020204" pitchFamily="34" charset="0"/>
                        <a:ea typeface="+mn-ea"/>
                        <a:cs typeface="Arial" panose="020B0604020202020204" pitchFamily="34" charset="0"/>
                      </a:endParaRPr>
                    </a:p>
                  </a:txBody>
                  <a:tcPr marL="27000" marR="54000" marT="8100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b="1" u="none" strike="noStrike" smtClean="0">
                          <a:solidFill>
                            <a:schemeClr val="tx1"/>
                          </a:solidFill>
                          <a:effectLst/>
                          <a:latin typeface="Arial" panose="020B0604020202020204" pitchFamily="34" charset="0"/>
                          <a:cs typeface="Arial" panose="020B0604020202020204" pitchFamily="34" charset="0"/>
                        </a:rPr>
                        <a:t>H3K4Me1</a:t>
                      </a:r>
                      <a:endParaRPr lang="en-US" sz="800" b="1" i="0" u="none" strike="noStrike" dirty="0">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81000" marR="81000" marT="2700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ctr" latinLnBrk="1" hangingPunct="1">
                        <a:lnSpc>
                          <a:spcPct val="100000"/>
                        </a:lnSpc>
                        <a:spcBef>
                          <a:spcPts val="0"/>
                        </a:spcBef>
                        <a:spcAft>
                          <a:spcPts val="0"/>
                        </a:spcAft>
                        <a:buClrTx/>
                        <a:buSzTx/>
                        <a:buFontTx/>
                        <a:buNone/>
                        <a:tabLst/>
                        <a:defRPr/>
                      </a:pPr>
                      <a:endParaRPr lang="en-US" altLang="ko-KR" sz="800" b="1" i="0" u="none" strike="noStrike" dirty="0" smtClean="0">
                        <a:solidFill>
                          <a:schemeClr val="tx1"/>
                        </a:solidFill>
                        <a:effectLst/>
                        <a:latin typeface="Arial" panose="020B0604020202020204" pitchFamily="34" charset="0"/>
                        <a:ea typeface="+mn-ea"/>
                        <a:cs typeface="Arial" panose="020B0604020202020204" pitchFamily="34" charset="0"/>
                      </a:endParaRPr>
                    </a:p>
                    <a:p>
                      <a:pPr marL="0" marR="0" lvl="0" indent="0" algn="r" defTabSz="914400" rtl="0" eaLnBrk="1" fontAlgn="ctr" latinLnBrk="1" hangingPunct="1">
                        <a:lnSpc>
                          <a:spcPct val="100000"/>
                        </a:lnSpc>
                        <a:spcBef>
                          <a:spcPts val="0"/>
                        </a:spcBef>
                        <a:spcAft>
                          <a:spcPts val="0"/>
                        </a:spcAft>
                        <a:buClrTx/>
                        <a:buSzTx/>
                        <a:buFontTx/>
                        <a:buNone/>
                        <a:tabLst/>
                        <a:defRPr/>
                      </a:pPr>
                      <a:r>
                        <a:rPr lang="en-US" altLang="ko-KR" sz="800" b="1" i="0" u="none" strike="noStrike" baseline="0" smtClean="0">
                          <a:solidFill>
                            <a:schemeClr val="tx1"/>
                          </a:solidFill>
                          <a:effectLst/>
                          <a:latin typeface="Arial" panose="020B0604020202020204" pitchFamily="34" charset="0"/>
                          <a:ea typeface="+mn-ea"/>
                          <a:cs typeface="Arial" panose="020B0604020202020204" pitchFamily="34" charset="0"/>
                        </a:rPr>
                        <a:t>3059 / 3288</a:t>
                      </a:r>
                      <a:endParaRPr lang="en-US" altLang="ko-KR" sz="800" b="1" i="0" u="none" strike="noStrike" dirty="0" smtClean="0">
                        <a:solidFill>
                          <a:schemeClr val="tx1"/>
                        </a:solidFill>
                        <a:effectLst/>
                        <a:latin typeface="Arial" panose="020B0604020202020204" pitchFamily="34" charset="0"/>
                        <a:ea typeface="+mn-ea"/>
                        <a:cs typeface="Arial" panose="020B0604020202020204" pitchFamily="34" charset="0"/>
                      </a:endParaRPr>
                    </a:p>
                  </a:txBody>
                  <a:tcPr marL="27000" marR="54000" marT="8100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b="1" u="none" strike="noStrike" smtClean="0">
                          <a:solidFill>
                            <a:schemeClr val="tx1"/>
                          </a:solidFill>
                          <a:effectLst/>
                          <a:latin typeface="Arial" panose="020B0604020202020204" pitchFamily="34" charset="0"/>
                          <a:cs typeface="Arial" panose="020B0604020202020204" pitchFamily="34" charset="0"/>
                        </a:rPr>
                        <a:t>CTCF</a:t>
                      </a:r>
                      <a:endParaRPr lang="en-US" sz="800" b="1" i="0" u="none" strike="noStrike" dirty="0">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81000" marR="81000" marT="2700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ctr" latinLnBrk="1" hangingPunct="1">
                        <a:lnSpc>
                          <a:spcPct val="100000"/>
                        </a:lnSpc>
                        <a:spcBef>
                          <a:spcPts val="0"/>
                        </a:spcBef>
                        <a:spcAft>
                          <a:spcPts val="0"/>
                        </a:spcAft>
                        <a:buClrTx/>
                        <a:buSzTx/>
                        <a:buFontTx/>
                        <a:buNone/>
                        <a:tabLst/>
                        <a:defRPr/>
                      </a:pPr>
                      <a:endParaRPr lang="en-US" altLang="ko-KR" sz="800" b="1" i="0" u="none" strike="noStrike" dirty="0" smtClean="0">
                        <a:solidFill>
                          <a:schemeClr val="tx1"/>
                        </a:solidFill>
                        <a:effectLst/>
                        <a:latin typeface="Arial" panose="020B0604020202020204" pitchFamily="34" charset="0"/>
                        <a:ea typeface="+mn-ea"/>
                        <a:cs typeface="Arial" panose="020B0604020202020204" pitchFamily="34" charset="0"/>
                      </a:endParaRPr>
                    </a:p>
                    <a:p>
                      <a:pPr marL="0" marR="0" lvl="0" indent="0" algn="r" defTabSz="914400" rtl="0" eaLnBrk="1" fontAlgn="ctr" latinLnBrk="1" hangingPunct="1">
                        <a:lnSpc>
                          <a:spcPct val="100000"/>
                        </a:lnSpc>
                        <a:spcBef>
                          <a:spcPts val="0"/>
                        </a:spcBef>
                        <a:spcAft>
                          <a:spcPts val="0"/>
                        </a:spcAft>
                        <a:buClrTx/>
                        <a:buSzTx/>
                        <a:buFontTx/>
                        <a:buNone/>
                        <a:tabLst/>
                        <a:defRPr/>
                      </a:pPr>
                      <a:r>
                        <a:rPr lang="en-US" altLang="ko-KR" sz="800" b="1" i="0" u="none" strike="noStrike" baseline="0" smtClean="0">
                          <a:solidFill>
                            <a:schemeClr val="tx1"/>
                          </a:solidFill>
                          <a:effectLst/>
                          <a:latin typeface="Arial" panose="020B0604020202020204" pitchFamily="34" charset="0"/>
                          <a:ea typeface="+mn-ea"/>
                          <a:cs typeface="Arial" panose="020B0604020202020204" pitchFamily="34" charset="0"/>
                        </a:rPr>
                        <a:t>1797 / 1935</a:t>
                      </a:r>
                      <a:endParaRPr lang="en-US" altLang="ko-KR" sz="800" b="1" i="0" u="none" strike="noStrike" dirty="0" smtClean="0">
                        <a:solidFill>
                          <a:schemeClr val="tx1"/>
                        </a:solidFill>
                        <a:effectLst/>
                        <a:latin typeface="Arial" panose="020B0604020202020204" pitchFamily="34" charset="0"/>
                        <a:ea typeface="+mn-ea"/>
                        <a:cs typeface="Arial" panose="020B0604020202020204" pitchFamily="34" charset="0"/>
                      </a:endParaRPr>
                    </a:p>
                  </a:txBody>
                  <a:tcPr marL="27000" marR="54000" marT="8100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r h="691733">
                <a:tc>
                  <a:txBody>
                    <a:bodyPr/>
                    <a:lstStyle/>
                    <a:p>
                      <a:pPr marL="0" marR="0" lvl="0" indent="0" algn="r" defTabSz="914400" rtl="0" eaLnBrk="1" fontAlgn="ctr" latinLnBrk="1" hangingPunct="1">
                        <a:lnSpc>
                          <a:spcPct val="100000"/>
                        </a:lnSpc>
                        <a:spcBef>
                          <a:spcPts val="0"/>
                        </a:spcBef>
                        <a:spcAft>
                          <a:spcPts val="0"/>
                        </a:spcAft>
                        <a:buClrTx/>
                        <a:buSzTx/>
                        <a:buFontTx/>
                        <a:buNone/>
                        <a:tabLst/>
                        <a:defRPr/>
                      </a:pPr>
                      <a:r>
                        <a:rPr lang="en-US" altLang="ko-KR" sz="800" b="1" i="0" u="none" strike="noStrike" smtClean="0">
                          <a:solidFill>
                            <a:schemeClr val="tx1"/>
                          </a:solidFill>
                          <a:effectLst/>
                          <a:latin typeface="Arial" panose="020B0604020202020204" pitchFamily="34" charset="0"/>
                          <a:ea typeface="+mn-ea"/>
                          <a:cs typeface="Arial" panose="020B0604020202020204" pitchFamily="34" charset="0"/>
                        </a:rPr>
                        <a:t>2157 </a:t>
                      </a:r>
                      <a:r>
                        <a:rPr lang="en-US" altLang="ko-KR" sz="800" b="1" i="0" u="none" strike="noStrike" baseline="0" smtClean="0">
                          <a:solidFill>
                            <a:schemeClr val="tx1"/>
                          </a:solidFill>
                          <a:effectLst/>
                          <a:latin typeface="Arial" panose="020B0604020202020204" pitchFamily="34" charset="0"/>
                          <a:ea typeface="+mn-ea"/>
                          <a:cs typeface="Arial" panose="020B0604020202020204" pitchFamily="34" charset="0"/>
                        </a:rPr>
                        <a:t>/ 6067</a:t>
                      </a:r>
                      <a:endParaRPr lang="en-US" altLang="ko-KR" sz="800" b="1" i="0" u="none" strike="noStrike" dirty="0" smtClean="0">
                        <a:solidFill>
                          <a:schemeClr val="tx1"/>
                        </a:solidFill>
                        <a:effectLst/>
                        <a:latin typeface="Arial" panose="020B0604020202020204" pitchFamily="34" charset="0"/>
                        <a:ea typeface="+mn-ea"/>
                        <a:cs typeface="Arial" panose="020B0604020202020204" pitchFamily="34" charset="0"/>
                      </a:endParaRPr>
                    </a:p>
                  </a:txBody>
                  <a:tcPr marL="0" marR="81000" marT="0" marB="189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altLang="ko-KR" sz="600" b="0" i="0" u="none" strike="noStrike" dirty="0">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27000" marR="54000" marT="8100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ctr" latinLnBrk="1" hangingPunct="1">
                        <a:lnSpc>
                          <a:spcPct val="100000"/>
                        </a:lnSpc>
                        <a:spcBef>
                          <a:spcPts val="0"/>
                        </a:spcBef>
                        <a:spcAft>
                          <a:spcPts val="0"/>
                        </a:spcAft>
                        <a:buClrTx/>
                        <a:buSzTx/>
                        <a:buFontTx/>
                        <a:buNone/>
                        <a:tabLst/>
                        <a:defRPr/>
                      </a:pPr>
                      <a:r>
                        <a:rPr lang="en-US" altLang="ko-KR" sz="800" b="1" i="0" u="none" strike="noStrike" baseline="0" smtClean="0">
                          <a:solidFill>
                            <a:schemeClr val="tx1"/>
                          </a:solidFill>
                          <a:effectLst/>
                          <a:latin typeface="Arial" panose="020B0604020202020204" pitchFamily="34" charset="0"/>
                          <a:ea typeface="+mn-ea"/>
                          <a:cs typeface="Arial" panose="020B0604020202020204" pitchFamily="34" charset="0"/>
                        </a:rPr>
                        <a:t>3072 / 6098</a:t>
                      </a:r>
                      <a:endParaRPr lang="en-US" altLang="ko-KR" sz="800" b="1" i="0" u="none" strike="noStrike" dirty="0" smtClean="0">
                        <a:solidFill>
                          <a:schemeClr val="tx1"/>
                        </a:solidFill>
                        <a:effectLst/>
                        <a:latin typeface="Arial" panose="020B0604020202020204" pitchFamily="34" charset="0"/>
                        <a:ea typeface="+mn-ea"/>
                        <a:cs typeface="Arial" panose="020B0604020202020204" pitchFamily="34" charset="0"/>
                      </a:endParaRPr>
                    </a:p>
                  </a:txBody>
                  <a:tcPr marL="0" marR="81000" marT="0" marB="189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altLang="ko-KR" sz="600" b="0" i="0" u="none" strike="noStrike" dirty="0">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27000" marR="54000" marT="8100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ctr" latinLnBrk="1" hangingPunct="1">
                        <a:lnSpc>
                          <a:spcPct val="100000"/>
                        </a:lnSpc>
                        <a:spcBef>
                          <a:spcPts val="0"/>
                        </a:spcBef>
                        <a:spcAft>
                          <a:spcPts val="0"/>
                        </a:spcAft>
                        <a:buClrTx/>
                        <a:buSzTx/>
                        <a:buFontTx/>
                        <a:buNone/>
                        <a:tabLst/>
                        <a:defRPr/>
                      </a:pPr>
                      <a:r>
                        <a:rPr lang="en-US" altLang="ko-KR" sz="800" b="1" i="0" u="none" strike="noStrike" baseline="0" smtClean="0">
                          <a:solidFill>
                            <a:schemeClr val="tx1"/>
                          </a:solidFill>
                          <a:effectLst/>
                          <a:latin typeface="Arial" panose="020B0604020202020204" pitchFamily="34" charset="0"/>
                          <a:ea typeface="+mn-ea"/>
                          <a:cs typeface="Arial" panose="020B0604020202020204" pitchFamily="34" charset="0"/>
                        </a:rPr>
                        <a:t>1783 / 3941</a:t>
                      </a:r>
                      <a:endParaRPr lang="en-US" altLang="ko-KR" sz="800" b="1" i="0" u="none" strike="noStrike" dirty="0" smtClean="0">
                        <a:solidFill>
                          <a:schemeClr val="tx1"/>
                        </a:solidFill>
                        <a:effectLst/>
                        <a:latin typeface="Arial" panose="020B0604020202020204" pitchFamily="34" charset="0"/>
                        <a:ea typeface="+mn-ea"/>
                        <a:cs typeface="Arial" panose="020B0604020202020204" pitchFamily="34" charset="0"/>
                      </a:endParaRPr>
                    </a:p>
                  </a:txBody>
                  <a:tcPr marL="0" marR="81000" marT="0" marB="189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altLang="ko-KR" sz="600" b="0" i="0" u="none" strike="noStrike" dirty="0">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27000" marR="54000" marT="8100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r h="609524">
                <a:tc>
                  <a:txBody>
                    <a:bodyPr/>
                    <a:lstStyle/>
                    <a:p>
                      <a:pPr lvl="0" algn="l" fontAlgn="ctr"/>
                      <a:r>
                        <a:rPr lang="en-US" sz="800" b="1" u="none" strike="noStrike" smtClean="0">
                          <a:solidFill>
                            <a:schemeClr val="tx1"/>
                          </a:solidFill>
                          <a:effectLst/>
                          <a:latin typeface="Arial" panose="020B0604020202020204" pitchFamily="34" charset="0"/>
                          <a:cs typeface="Arial" panose="020B0604020202020204" pitchFamily="34" charset="0"/>
                        </a:rPr>
                        <a:t>TFBS</a:t>
                      </a:r>
                      <a:endParaRPr lang="en-US" sz="800" b="1" i="0" u="none" strike="noStrike" dirty="0">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81000" marR="81000" marT="2700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ctr" latinLnBrk="1" hangingPunct="1">
                        <a:lnSpc>
                          <a:spcPct val="100000"/>
                        </a:lnSpc>
                        <a:spcBef>
                          <a:spcPts val="0"/>
                        </a:spcBef>
                        <a:spcAft>
                          <a:spcPts val="0"/>
                        </a:spcAft>
                        <a:buClrTx/>
                        <a:buSzTx/>
                        <a:buFontTx/>
                        <a:buNone/>
                        <a:tabLst/>
                        <a:defRPr/>
                      </a:pPr>
                      <a:endParaRPr lang="en-US" altLang="ko-KR" sz="800" b="1" i="0" u="none" strike="noStrike" dirty="0" smtClean="0">
                        <a:solidFill>
                          <a:schemeClr val="tx1"/>
                        </a:solidFill>
                        <a:effectLst/>
                        <a:latin typeface="Arial" panose="020B0604020202020204" pitchFamily="34" charset="0"/>
                        <a:ea typeface="+mn-ea"/>
                        <a:cs typeface="Arial" panose="020B0604020202020204" pitchFamily="34" charset="0"/>
                      </a:endParaRPr>
                    </a:p>
                    <a:p>
                      <a:pPr marL="0" marR="0" lvl="0" indent="0" algn="r" defTabSz="914400" rtl="0" eaLnBrk="1" fontAlgn="ctr" latinLnBrk="1" hangingPunct="1">
                        <a:lnSpc>
                          <a:spcPct val="100000"/>
                        </a:lnSpc>
                        <a:spcBef>
                          <a:spcPts val="0"/>
                        </a:spcBef>
                        <a:spcAft>
                          <a:spcPts val="0"/>
                        </a:spcAft>
                        <a:buClrTx/>
                        <a:buSzTx/>
                        <a:buFontTx/>
                        <a:buNone/>
                        <a:tabLst/>
                        <a:defRPr/>
                      </a:pPr>
                      <a:r>
                        <a:rPr lang="en-US" altLang="ko-KR" sz="800" b="1" i="0" u="none" strike="noStrike" baseline="0" smtClean="0">
                          <a:solidFill>
                            <a:schemeClr val="tx1"/>
                          </a:solidFill>
                          <a:effectLst/>
                          <a:latin typeface="Arial" panose="020B0604020202020204" pitchFamily="34" charset="0"/>
                          <a:ea typeface="+mn-ea"/>
                          <a:cs typeface="Arial" panose="020B0604020202020204" pitchFamily="34" charset="0"/>
                        </a:rPr>
                        <a:t>4636 / 4920</a:t>
                      </a:r>
                      <a:endParaRPr lang="en-US" altLang="ko-KR" sz="800" b="1" i="0" u="none" strike="noStrike" dirty="0" smtClean="0">
                        <a:solidFill>
                          <a:schemeClr val="tx1"/>
                        </a:solidFill>
                        <a:effectLst/>
                        <a:latin typeface="Arial" panose="020B0604020202020204" pitchFamily="34" charset="0"/>
                        <a:ea typeface="+mn-ea"/>
                        <a:cs typeface="Arial" panose="020B0604020202020204" pitchFamily="34" charset="0"/>
                      </a:endParaRPr>
                    </a:p>
                  </a:txBody>
                  <a:tcPr marL="27000" marR="54000" marT="8100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b="1" u="none" strike="noStrike" smtClean="0">
                          <a:solidFill>
                            <a:schemeClr val="tx1"/>
                          </a:solidFill>
                          <a:effectLst/>
                          <a:latin typeface="Arial" panose="020B0604020202020204" pitchFamily="34" charset="0"/>
                          <a:cs typeface="Arial" panose="020B0604020202020204" pitchFamily="34" charset="0"/>
                        </a:rPr>
                        <a:t>H3K4Me3</a:t>
                      </a:r>
                      <a:endParaRPr lang="en-US" sz="800" b="1" i="0" u="none" strike="noStrike" dirty="0">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81000" marR="81000" marT="2700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ctr" latinLnBrk="1" hangingPunct="1">
                        <a:lnSpc>
                          <a:spcPct val="100000"/>
                        </a:lnSpc>
                        <a:spcBef>
                          <a:spcPts val="0"/>
                        </a:spcBef>
                        <a:spcAft>
                          <a:spcPts val="0"/>
                        </a:spcAft>
                        <a:buClrTx/>
                        <a:buSzTx/>
                        <a:buFontTx/>
                        <a:buNone/>
                        <a:tabLst/>
                        <a:defRPr/>
                      </a:pPr>
                      <a:endParaRPr lang="en-US" altLang="ko-KR" sz="800" b="1" i="0" u="none" strike="noStrike" dirty="0" smtClean="0">
                        <a:solidFill>
                          <a:schemeClr val="tx1"/>
                        </a:solidFill>
                        <a:effectLst/>
                        <a:latin typeface="Arial" panose="020B0604020202020204" pitchFamily="34" charset="0"/>
                        <a:ea typeface="+mn-ea"/>
                        <a:cs typeface="Arial" panose="020B0604020202020204" pitchFamily="34" charset="0"/>
                      </a:endParaRPr>
                    </a:p>
                    <a:p>
                      <a:pPr marL="0" marR="0" lvl="0" indent="0" algn="r" defTabSz="914400" rtl="0" eaLnBrk="1" fontAlgn="ctr" latinLnBrk="1" hangingPunct="1">
                        <a:lnSpc>
                          <a:spcPct val="100000"/>
                        </a:lnSpc>
                        <a:spcBef>
                          <a:spcPts val="0"/>
                        </a:spcBef>
                        <a:spcAft>
                          <a:spcPts val="0"/>
                        </a:spcAft>
                        <a:buClrTx/>
                        <a:buSzTx/>
                        <a:buFontTx/>
                        <a:buNone/>
                        <a:tabLst/>
                        <a:defRPr/>
                      </a:pPr>
                      <a:r>
                        <a:rPr lang="en-US" altLang="ko-KR" sz="800" b="1" i="0" u="none" strike="noStrike" baseline="0" smtClean="0">
                          <a:solidFill>
                            <a:schemeClr val="tx1"/>
                          </a:solidFill>
                          <a:effectLst/>
                          <a:latin typeface="Arial" panose="020B0604020202020204" pitchFamily="34" charset="0"/>
                          <a:ea typeface="+mn-ea"/>
                          <a:cs typeface="Arial" panose="020B0604020202020204" pitchFamily="34" charset="0"/>
                        </a:rPr>
                        <a:t>4120 / 4405</a:t>
                      </a:r>
                      <a:endParaRPr lang="en-US" altLang="ko-KR" sz="800" b="1" i="0" u="none" strike="noStrike" dirty="0" smtClean="0">
                        <a:solidFill>
                          <a:schemeClr val="tx1"/>
                        </a:solidFill>
                        <a:effectLst/>
                        <a:latin typeface="Arial" panose="020B0604020202020204" pitchFamily="34" charset="0"/>
                        <a:ea typeface="+mn-ea"/>
                        <a:cs typeface="Arial" panose="020B0604020202020204" pitchFamily="34" charset="0"/>
                      </a:endParaRPr>
                    </a:p>
                  </a:txBody>
                  <a:tcPr marL="27000" marR="54000" marT="8100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b="1" u="none" strike="noStrike" smtClean="0">
                          <a:solidFill>
                            <a:schemeClr val="tx1"/>
                          </a:solidFill>
                          <a:effectLst/>
                          <a:latin typeface="Arial" panose="020B0604020202020204" pitchFamily="34" charset="0"/>
                          <a:cs typeface="Arial" panose="020B0604020202020204" pitchFamily="34" charset="0"/>
                        </a:rPr>
                        <a:t>H3K9Me3</a:t>
                      </a:r>
                      <a:endParaRPr lang="en-US" sz="800" b="1" i="0" u="none" strike="noStrike" dirty="0">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81000" marR="81000" marT="2700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ctr" latinLnBrk="1" hangingPunct="1">
                        <a:lnSpc>
                          <a:spcPct val="100000"/>
                        </a:lnSpc>
                        <a:spcBef>
                          <a:spcPts val="0"/>
                        </a:spcBef>
                        <a:spcAft>
                          <a:spcPts val="0"/>
                        </a:spcAft>
                        <a:buClrTx/>
                        <a:buSzTx/>
                        <a:buFontTx/>
                        <a:buNone/>
                        <a:tabLst/>
                        <a:defRPr/>
                      </a:pPr>
                      <a:endParaRPr lang="en-US" altLang="ko-KR" sz="800" b="1" i="0" u="none" strike="noStrike" dirty="0" smtClean="0">
                        <a:solidFill>
                          <a:schemeClr val="tx1"/>
                        </a:solidFill>
                        <a:effectLst/>
                        <a:latin typeface="Arial" panose="020B0604020202020204" pitchFamily="34" charset="0"/>
                        <a:ea typeface="+mn-ea"/>
                        <a:cs typeface="Arial" panose="020B0604020202020204" pitchFamily="34" charset="0"/>
                      </a:endParaRPr>
                    </a:p>
                    <a:p>
                      <a:pPr marL="0" marR="0" lvl="0" indent="0" algn="r" defTabSz="914400" rtl="0" eaLnBrk="1" fontAlgn="ctr" latinLnBrk="1" hangingPunct="1">
                        <a:lnSpc>
                          <a:spcPct val="100000"/>
                        </a:lnSpc>
                        <a:spcBef>
                          <a:spcPts val="0"/>
                        </a:spcBef>
                        <a:spcAft>
                          <a:spcPts val="0"/>
                        </a:spcAft>
                        <a:buClrTx/>
                        <a:buSzTx/>
                        <a:buFontTx/>
                        <a:buNone/>
                        <a:tabLst/>
                        <a:defRPr/>
                      </a:pPr>
                      <a:r>
                        <a:rPr lang="en-US" altLang="ko-KR" sz="800" b="1" i="0" u="none" strike="noStrike" baseline="0" smtClean="0">
                          <a:solidFill>
                            <a:schemeClr val="tx1"/>
                          </a:solidFill>
                          <a:effectLst/>
                          <a:latin typeface="Arial" panose="020B0604020202020204" pitchFamily="34" charset="0"/>
                          <a:ea typeface="+mn-ea"/>
                          <a:cs typeface="Arial" panose="020B0604020202020204" pitchFamily="34" charset="0"/>
                        </a:rPr>
                        <a:t>273 / 321</a:t>
                      </a:r>
                      <a:endParaRPr lang="en-US" altLang="ko-KR" sz="800" b="1" i="0" u="none" strike="noStrike" dirty="0" smtClean="0">
                        <a:solidFill>
                          <a:schemeClr val="tx1"/>
                        </a:solidFill>
                        <a:effectLst/>
                        <a:latin typeface="Arial" panose="020B0604020202020204" pitchFamily="34" charset="0"/>
                        <a:ea typeface="+mn-ea"/>
                        <a:cs typeface="Arial" panose="020B0604020202020204" pitchFamily="34" charset="0"/>
                      </a:endParaRPr>
                    </a:p>
                  </a:txBody>
                  <a:tcPr marL="27000" marR="54000" marT="8100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r h="609524">
                <a:tc>
                  <a:txBody>
                    <a:bodyPr/>
                    <a:lstStyle/>
                    <a:p>
                      <a:pPr marL="0" marR="0" lvl="0" indent="0" algn="r" defTabSz="914400" rtl="0" eaLnBrk="1" fontAlgn="ctr" latinLnBrk="1" hangingPunct="1">
                        <a:lnSpc>
                          <a:spcPct val="100000"/>
                        </a:lnSpc>
                        <a:spcBef>
                          <a:spcPts val="0"/>
                        </a:spcBef>
                        <a:spcAft>
                          <a:spcPts val="0"/>
                        </a:spcAft>
                        <a:buClrTx/>
                        <a:buSzTx/>
                        <a:buFontTx/>
                        <a:buNone/>
                        <a:tabLst/>
                        <a:defRPr/>
                      </a:pPr>
                      <a:r>
                        <a:rPr lang="en-US" altLang="ko-KR" sz="800" b="1" i="0" u="none" strike="noStrike" baseline="0" smtClean="0">
                          <a:solidFill>
                            <a:schemeClr val="tx1"/>
                          </a:solidFill>
                          <a:effectLst/>
                          <a:latin typeface="Arial" panose="020B0604020202020204" pitchFamily="34" charset="0"/>
                          <a:ea typeface="+mn-ea"/>
                          <a:cs typeface="Arial" panose="020B0604020202020204" pitchFamily="34" charset="0"/>
                        </a:rPr>
                        <a:t>2714 / 6691</a:t>
                      </a:r>
                      <a:endParaRPr lang="en-US" altLang="ko-KR" sz="800" b="1" i="0" u="none" strike="noStrike" dirty="0" smtClean="0">
                        <a:solidFill>
                          <a:schemeClr val="tx1"/>
                        </a:solidFill>
                        <a:effectLst/>
                        <a:latin typeface="Arial" panose="020B0604020202020204" pitchFamily="34" charset="0"/>
                        <a:ea typeface="+mn-ea"/>
                        <a:cs typeface="Arial" panose="020B0604020202020204" pitchFamily="34" charset="0"/>
                      </a:endParaRPr>
                    </a:p>
                  </a:txBody>
                  <a:tcPr marL="0" marR="81000" marT="0" marB="189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altLang="ko-KR" sz="600" b="0" i="0" u="none" strike="noStrike" dirty="0">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27000" marR="54000" marT="8100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ctr" latinLnBrk="1" hangingPunct="1">
                        <a:lnSpc>
                          <a:spcPct val="100000"/>
                        </a:lnSpc>
                        <a:spcBef>
                          <a:spcPts val="0"/>
                        </a:spcBef>
                        <a:spcAft>
                          <a:spcPts val="0"/>
                        </a:spcAft>
                        <a:buClrTx/>
                        <a:buSzTx/>
                        <a:buFontTx/>
                        <a:buNone/>
                        <a:tabLst/>
                        <a:defRPr/>
                      </a:pPr>
                      <a:r>
                        <a:rPr lang="en-US" altLang="ko-KR" sz="800" b="1" i="0" u="none" strike="noStrike" smtClean="0">
                          <a:solidFill>
                            <a:schemeClr val="tx1"/>
                          </a:solidFill>
                          <a:effectLst/>
                          <a:latin typeface="Arial" panose="020B0604020202020204" pitchFamily="34" charset="0"/>
                          <a:ea typeface="+mn-ea"/>
                          <a:cs typeface="Arial" panose="020B0604020202020204" pitchFamily="34" charset="0"/>
                        </a:rPr>
                        <a:t>3512</a:t>
                      </a:r>
                      <a:r>
                        <a:rPr lang="en-US" altLang="ko-KR" sz="800" b="1" i="0" u="none" strike="noStrike" baseline="0" smtClean="0">
                          <a:solidFill>
                            <a:schemeClr val="tx1"/>
                          </a:solidFill>
                          <a:effectLst/>
                          <a:latin typeface="Arial" panose="020B0604020202020204" pitchFamily="34" charset="0"/>
                          <a:ea typeface="+mn-ea"/>
                          <a:cs typeface="Arial" panose="020B0604020202020204" pitchFamily="34" charset="0"/>
                        </a:rPr>
                        <a:t> / 6728</a:t>
                      </a:r>
                      <a:endParaRPr lang="en-US" altLang="ko-KR" sz="800" b="1" i="0" u="none" strike="noStrike" dirty="0" smtClean="0">
                        <a:solidFill>
                          <a:schemeClr val="tx1"/>
                        </a:solidFill>
                        <a:effectLst/>
                        <a:latin typeface="Arial" panose="020B0604020202020204" pitchFamily="34" charset="0"/>
                        <a:ea typeface="+mn-ea"/>
                        <a:cs typeface="Arial" panose="020B0604020202020204" pitchFamily="34" charset="0"/>
                      </a:endParaRPr>
                    </a:p>
                  </a:txBody>
                  <a:tcPr marL="0" marR="81000" marT="0" marB="189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altLang="ko-KR" sz="600" b="0" i="0" u="none" strike="noStrike" dirty="0">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27000" marR="54000" marT="8100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ctr" latinLnBrk="1" hangingPunct="1">
                        <a:lnSpc>
                          <a:spcPct val="100000"/>
                        </a:lnSpc>
                        <a:spcBef>
                          <a:spcPts val="0"/>
                        </a:spcBef>
                        <a:spcAft>
                          <a:spcPts val="0"/>
                        </a:spcAft>
                        <a:buClrTx/>
                        <a:buSzTx/>
                        <a:buFontTx/>
                        <a:buNone/>
                        <a:tabLst/>
                        <a:defRPr/>
                      </a:pPr>
                      <a:r>
                        <a:rPr lang="en-US" altLang="ko-KR" sz="800" b="1" i="0" u="none" strike="noStrike" baseline="0" smtClean="0">
                          <a:solidFill>
                            <a:schemeClr val="tx1"/>
                          </a:solidFill>
                          <a:effectLst/>
                          <a:latin typeface="Arial" panose="020B0604020202020204" pitchFamily="34" charset="0"/>
                          <a:ea typeface="+mn-ea"/>
                          <a:cs typeface="Arial" panose="020B0604020202020204" pitchFamily="34" charset="0"/>
                        </a:rPr>
                        <a:t>612 / 1310</a:t>
                      </a:r>
                      <a:endParaRPr lang="en-US" altLang="ko-KR" sz="800" b="1" i="0" u="none" strike="noStrike" dirty="0" smtClean="0">
                        <a:solidFill>
                          <a:schemeClr val="tx1"/>
                        </a:solidFill>
                        <a:effectLst/>
                        <a:latin typeface="Arial" panose="020B0604020202020204" pitchFamily="34" charset="0"/>
                        <a:ea typeface="+mn-ea"/>
                        <a:cs typeface="Arial" panose="020B0604020202020204" pitchFamily="34" charset="0"/>
                      </a:endParaRPr>
                    </a:p>
                  </a:txBody>
                  <a:tcPr marL="0" marR="81000" marT="0" marB="189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altLang="ko-KR" sz="600" b="0" i="0" u="none" strike="noStrike" dirty="0">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27000" marR="54000" marT="8100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38" name="표 37"/>
          <p:cNvGraphicFramePr>
            <a:graphicFrameLocks noGrp="1"/>
          </p:cNvGraphicFramePr>
          <p:nvPr>
            <p:extLst>
              <p:ext uri="{D42A27DB-BD31-4B8C-83A1-F6EECF244321}">
                <p14:modId xmlns:p14="http://schemas.microsoft.com/office/powerpoint/2010/main" val="1505329825"/>
              </p:ext>
            </p:extLst>
          </p:nvPr>
        </p:nvGraphicFramePr>
        <p:xfrm>
          <a:off x="2534819" y="3653594"/>
          <a:ext cx="1788190" cy="278130"/>
        </p:xfrm>
        <a:graphic>
          <a:graphicData uri="http://schemas.openxmlformats.org/drawingml/2006/table">
            <a:tbl>
              <a:tblPr firstRow="1" bandRow="1">
                <a:tableStyleId>{2D5ABB26-0587-4C30-8999-92F81FD0307C}</a:tableStyleId>
              </a:tblPr>
              <a:tblGrid>
                <a:gridCol w="357638"/>
                <a:gridCol w="357638"/>
                <a:gridCol w="357638"/>
                <a:gridCol w="357638"/>
                <a:gridCol w="357638"/>
              </a:tblGrid>
              <a:tr h="278130">
                <a:tc>
                  <a:txBody>
                    <a:bodyPr/>
                    <a:lstStyle/>
                    <a:p>
                      <a:pPr algn="ctr" latinLnBrk="1"/>
                      <a:r>
                        <a:rPr lang="en-US" altLang="ko-KR" sz="800" dirty="0" smtClean="0">
                          <a:latin typeface="Arial" panose="020B0604020202020204" pitchFamily="34" charset="0"/>
                          <a:cs typeface="Arial" panose="020B0604020202020204" pitchFamily="34" charset="0"/>
                        </a:rPr>
                        <a:t>-10</a:t>
                      </a:r>
                      <a:endParaRPr lang="ko-KR" altLang="en-US" sz="800" dirty="0">
                        <a:latin typeface="Arial" panose="020B0604020202020204" pitchFamily="34" charset="0"/>
                        <a:cs typeface="Arial" panose="020B0604020202020204" pitchFamily="34" charset="0"/>
                      </a:endParaRPr>
                    </a:p>
                  </a:txBody>
                  <a:tcPr marL="68580" marR="68580" marT="34290" marB="34290"/>
                </a:tc>
                <a:tc>
                  <a:txBody>
                    <a:bodyPr/>
                    <a:lstStyle/>
                    <a:p>
                      <a:pPr algn="ctr" latinLnBrk="1"/>
                      <a:r>
                        <a:rPr lang="en-US" altLang="ko-KR" sz="800" dirty="0" smtClean="0">
                          <a:latin typeface="Arial" panose="020B0604020202020204" pitchFamily="34" charset="0"/>
                          <a:cs typeface="Arial" panose="020B0604020202020204" pitchFamily="34" charset="0"/>
                        </a:rPr>
                        <a:t>-5</a:t>
                      </a:r>
                      <a:endParaRPr lang="ko-KR" altLang="en-US" sz="800" dirty="0">
                        <a:latin typeface="Arial" panose="020B0604020202020204" pitchFamily="34" charset="0"/>
                        <a:cs typeface="Arial" panose="020B0604020202020204" pitchFamily="34" charset="0"/>
                      </a:endParaRPr>
                    </a:p>
                  </a:txBody>
                  <a:tcPr marL="68580" marR="68580" marT="34290" marB="34290"/>
                </a:tc>
                <a:tc>
                  <a:txBody>
                    <a:bodyPr/>
                    <a:lstStyle/>
                    <a:p>
                      <a:pPr algn="ct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8580" marR="68580" marT="34290" marB="34290"/>
                </a:tc>
                <a:tc>
                  <a:txBody>
                    <a:bodyPr/>
                    <a:lstStyle/>
                    <a:p>
                      <a:pPr algn="ctr" latinLnBrk="1"/>
                      <a:r>
                        <a:rPr lang="en-US" altLang="ko-KR" sz="800" dirty="0" smtClean="0">
                          <a:latin typeface="Arial" panose="020B0604020202020204" pitchFamily="34" charset="0"/>
                          <a:cs typeface="Arial" panose="020B0604020202020204" pitchFamily="34" charset="0"/>
                        </a:rPr>
                        <a:t>5</a:t>
                      </a:r>
                      <a:endParaRPr lang="ko-KR" altLang="en-US" sz="800" dirty="0">
                        <a:latin typeface="Arial" panose="020B0604020202020204" pitchFamily="34" charset="0"/>
                        <a:cs typeface="Arial" panose="020B0604020202020204" pitchFamily="34" charset="0"/>
                      </a:endParaRPr>
                    </a:p>
                  </a:txBody>
                  <a:tcPr marL="68580" marR="68580" marT="34290" marB="34290"/>
                </a:tc>
                <a:tc>
                  <a:txBody>
                    <a:bodyPr/>
                    <a:lstStyle/>
                    <a:p>
                      <a:pPr algn="ctr" latinLnBrk="1"/>
                      <a:r>
                        <a:rPr lang="en-US" altLang="ko-KR" sz="800" dirty="0" smtClean="0">
                          <a:latin typeface="Arial" panose="020B0604020202020204" pitchFamily="34" charset="0"/>
                          <a:cs typeface="Arial" panose="020B0604020202020204" pitchFamily="34" charset="0"/>
                        </a:rPr>
                        <a:t>10</a:t>
                      </a:r>
                      <a:endParaRPr lang="ko-KR" altLang="en-US" sz="800" dirty="0">
                        <a:latin typeface="Arial" panose="020B0604020202020204" pitchFamily="34" charset="0"/>
                        <a:cs typeface="Arial" panose="020B0604020202020204" pitchFamily="34" charset="0"/>
                      </a:endParaRPr>
                    </a:p>
                  </a:txBody>
                  <a:tcPr marL="68580" marR="68580" marT="34290" marB="34290"/>
                </a:tc>
              </a:tr>
            </a:tbl>
          </a:graphicData>
        </a:graphic>
      </p:graphicFrame>
      <p:graphicFrame>
        <p:nvGraphicFramePr>
          <p:cNvPr id="39" name="표 38"/>
          <p:cNvGraphicFramePr>
            <a:graphicFrameLocks noGrp="1"/>
          </p:cNvGraphicFramePr>
          <p:nvPr>
            <p:extLst>
              <p:ext uri="{D42A27DB-BD31-4B8C-83A1-F6EECF244321}">
                <p14:modId xmlns:p14="http://schemas.microsoft.com/office/powerpoint/2010/main" val="1608309045"/>
              </p:ext>
            </p:extLst>
          </p:nvPr>
        </p:nvGraphicFramePr>
        <p:xfrm>
          <a:off x="4286729" y="3647406"/>
          <a:ext cx="1825620" cy="278130"/>
        </p:xfrm>
        <a:graphic>
          <a:graphicData uri="http://schemas.openxmlformats.org/drawingml/2006/table">
            <a:tbl>
              <a:tblPr firstRow="1" bandRow="1">
                <a:tableStyleId>{2D5ABB26-0587-4C30-8999-92F81FD0307C}</a:tableStyleId>
              </a:tblPr>
              <a:tblGrid>
                <a:gridCol w="365124"/>
                <a:gridCol w="365124"/>
                <a:gridCol w="365124"/>
                <a:gridCol w="365124"/>
                <a:gridCol w="365124"/>
              </a:tblGrid>
              <a:tr h="278130">
                <a:tc>
                  <a:txBody>
                    <a:bodyPr/>
                    <a:lstStyle/>
                    <a:p>
                      <a:pPr algn="ctr" latinLnBrk="1"/>
                      <a:r>
                        <a:rPr lang="en-US" altLang="ko-KR" sz="800" dirty="0" smtClean="0">
                          <a:latin typeface="Arial" panose="020B0604020202020204" pitchFamily="34" charset="0"/>
                          <a:cs typeface="Arial" panose="020B0604020202020204" pitchFamily="34" charset="0"/>
                        </a:rPr>
                        <a:t>-10</a:t>
                      </a:r>
                      <a:endParaRPr lang="ko-KR" altLang="en-US" sz="800" dirty="0">
                        <a:latin typeface="Arial" panose="020B0604020202020204" pitchFamily="34" charset="0"/>
                        <a:cs typeface="Arial" panose="020B0604020202020204" pitchFamily="34" charset="0"/>
                      </a:endParaRPr>
                    </a:p>
                  </a:txBody>
                  <a:tcPr marL="68580" marR="68580" marT="34290" marB="34290"/>
                </a:tc>
                <a:tc>
                  <a:txBody>
                    <a:bodyPr/>
                    <a:lstStyle/>
                    <a:p>
                      <a:pPr algn="ctr" latinLnBrk="1"/>
                      <a:r>
                        <a:rPr lang="en-US" altLang="ko-KR" sz="800" dirty="0" smtClean="0">
                          <a:latin typeface="Arial" panose="020B0604020202020204" pitchFamily="34" charset="0"/>
                          <a:cs typeface="Arial" panose="020B0604020202020204" pitchFamily="34" charset="0"/>
                        </a:rPr>
                        <a:t>-5</a:t>
                      </a:r>
                      <a:endParaRPr lang="ko-KR" altLang="en-US" sz="800" dirty="0">
                        <a:latin typeface="Arial" panose="020B0604020202020204" pitchFamily="34" charset="0"/>
                        <a:cs typeface="Arial" panose="020B0604020202020204" pitchFamily="34" charset="0"/>
                      </a:endParaRPr>
                    </a:p>
                  </a:txBody>
                  <a:tcPr marL="68580" marR="68580" marT="34290" marB="34290"/>
                </a:tc>
                <a:tc>
                  <a:txBody>
                    <a:bodyPr/>
                    <a:lstStyle/>
                    <a:p>
                      <a:pPr algn="ct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8580" marR="68580" marT="34290" marB="34290"/>
                </a:tc>
                <a:tc>
                  <a:txBody>
                    <a:bodyPr/>
                    <a:lstStyle/>
                    <a:p>
                      <a:pPr algn="ctr" latinLnBrk="1"/>
                      <a:r>
                        <a:rPr lang="en-US" altLang="ko-KR" sz="800" dirty="0" smtClean="0">
                          <a:latin typeface="Arial" panose="020B0604020202020204" pitchFamily="34" charset="0"/>
                          <a:cs typeface="Arial" panose="020B0604020202020204" pitchFamily="34" charset="0"/>
                        </a:rPr>
                        <a:t>5</a:t>
                      </a:r>
                      <a:endParaRPr lang="ko-KR" altLang="en-US" sz="800" dirty="0">
                        <a:latin typeface="Arial" panose="020B0604020202020204" pitchFamily="34" charset="0"/>
                        <a:cs typeface="Arial" panose="020B0604020202020204" pitchFamily="34" charset="0"/>
                      </a:endParaRPr>
                    </a:p>
                  </a:txBody>
                  <a:tcPr marL="68580" marR="68580" marT="34290" marB="34290"/>
                </a:tc>
                <a:tc>
                  <a:txBody>
                    <a:bodyPr/>
                    <a:lstStyle/>
                    <a:p>
                      <a:pPr algn="ctr" latinLnBrk="1"/>
                      <a:r>
                        <a:rPr lang="en-US" altLang="ko-KR" sz="800" dirty="0" smtClean="0">
                          <a:latin typeface="Arial" panose="020B0604020202020204" pitchFamily="34" charset="0"/>
                          <a:cs typeface="Arial" panose="020B0604020202020204" pitchFamily="34" charset="0"/>
                        </a:rPr>
                        <a:t>10</a:t>
                      </a:r>
                      <a:endParaRPr lang="ko-KR" altLang="en-US" sz="800" dirty="0">
                        <a:latin typeface="Arial" panose="020B0604020202020204" pitchFamily="34" charset="0"/>
                        <a:cs typeface="Arial" panose="020B0604020202020204" pitchFamily="34" charset="0"/>
                      </a:endParaRPr>
                    </a:p>
                  </a:txBody>
                  <a:tcPr marL="68580" marR="68580" marT="34290" marB="34290"/>
                </a:tc>
              </a:tr>
            </a:tbl>
          </a:graphicData>
        </a:graphic>
      </p:graphicFrame>
      <p:sp>
        <p:nvSpPr>
          <p:cNvPr id="11" name="TextBox 10"/>
          <p:cNvSpPr txBox="1"/>
          <p:nvPr/>
        </p:nvSpPr>
        <p:spPr>
          <a:xfrm>
            <a:off x="2348880" y="785088"/>
            <a:ext cx="2106235" cy="162018"/>
          </a:xfrm>
          <a:prstGeom prst="rect">
            <a:avLst/>
          </a:prstGeom>
          <a:noFill/>
        </p:spPr>
        <p:txBody>
          <a:bodyPr wrap="square" rtlCol="0" anchor="ctr" anchorCtr="0">
            <a:noAutofit/>
          </a:bodyPr>
          <a:lstStyle/>
          <a:p>
            <a:pPr marL="257175" indent="-257175" algn="ctr"/>
            <a:r>
              <a:rPr lang="en-US" altLang="ko-KR" sz="900" b="1" dirty="0">
                <a:solidFill>
                  <a:schemeClr val="tx1">
                    <a:lumMod val="85000"/>
                    <a:lumOff val="15000"/>
                  </a:schemeClr>
                </a:solidFill>
                <a:latin typeface="Arial" pitchFamily="34" charset="0"/>
                <a:cs typeface="Arial" pitchFamily="34" charset="0"/>
              </a:rPr>
              <a:t>From H1-hESC</a:t>
            </a:r>
            <a:endParaRPr lang="ko-KR" altLang="en-US" sz="900" b="1" dirty="0">
              <a:solidFill>
                <a:schemeClr val="tx1">
                  <a:lumMod val="85000"/>
                  <a:lumOff val="15000"/>
                </a:schemeClr>
              </a:solidFill>
              <a:latin typeface="Arial" pitchFamily="34" charset="0"/>
              <a:cs typeface="Arial" pitchFamily="34" charset="0"/>
            </a:endParaRPr>
          </a:p>
        </p:txBody>
      </p:sp>
      <p:sp>
        <p:nvSpPr>
          <p:cNvPr id="12" name="TextBox 11"/>
          <p:cNvSpPr txBox="1"/>
          <p:nvPr/>
        </p:nvSpPr>
        <p:spPr>
          <a:xfrm>
            <a:off x="0" y="-4260"/>
            <a:ext cx="6858000" cy="204501"/>
          </a:xfrm>
          <a:prstGeom prst="rect">
            <a:avLst/>
          </a:prstGeom>
          <a:solidFill>
            <a:schemeClr val="accent1">
              <a:lumMod val="60000"/>
              <a:lumOff val="40000"/>
            </a:schemeClr>
          </a:solidFill>
        </p:spPr>
        <p:txBody>
          <a:bodyPr wrap="none" rtlCol="0" anchor="ctr" anchorCtr="0">
            <a:noAutofit/>
          </a:bodyPr>
          <a:lstStyle/>
          <a:p>
            <a:pPr marL="257175" indent="-257175"/>
            <a:r>
              <a:rPr lang="en-US" altLang="ko-KR" sz="1400" b="1" dirty="0">
                <a:solidFill>
                  <a:schemeClr val="tx1">
                    <a:lumMod val="85000"/>
                    <a:lumOff val="15000"/>
                  </a:schemeClr>
                </a:solidFill>
                <a:latin typeface="Arial" pitchFamily="34" charset="0"/>
                <a:cs typeface="Arial" pitchFamily="34" charset="0"/>
              </a:rPr>
              <a:t>Supplementary Figure </a:t>
            </a:r>
            <a:r>
              <a:rPr lang="en-US" altLang="ko-KR" sz="1400" b="1" dirty="0" smtClean="0">
                <a:solidFill>
                  <a:schemeClr val="tx1">
                    <a:lumMod val="85000"/>
                    <a:lumOff val="15000"/>
                  </a:schemeClr>
                </a:solidFill>
                <a:latin typeface="Arial" pitchFamily="34" charset="0"/>
                <a:cs typeface="Arial" pitchFamily="34" charset="0"/>
              </a:rPr>
              <a:t>8</a:t>
            </a:r>
            <a:endParaRPr lang="ko-KR" altLang="en-US" sz="1400" b="1" dirty="0">
              <a:solidFill>
                <a:schemeClr val="tx1">
                  <a:lumMod val="85000"/>
                  <a:lumOff val="15000"/>
                </a:schemeClr>
              </a:solidFill>
              <a:latin typeface="Arial" pitchFamily="34" charset="0"/>
              <a:cs typeface="Arial" pitchFamily="34" charset="0"/>
            </a:endParaRPr>
          </a:p>
        </p:txBody>
      </p:sp>
      <p:sp>
        <p:nvSpPr>
          <p:cNvPr id="14" name="TextBox 13"/>
          <p:cNvSpPr txBox="1"/>
          <p:nvPr/>
        </p:nvSpPr>
        <p:spPr>
          <a:xfrm>
            <a:off x="116632" y="724009"/>
            <a:ext cx="2610010" cy="369332"/>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(A)</a:t>
            </a:r>
            <a:endParaRPr lang="en-US" b="1" dirty="0">
              <a:latin typeface="Arial" panose="020B0604020202020204" pitchFamily="34" charset="0"/>
              <a:cs typeface="Arial" panose="020B0604020202020204" pitchFamily="34" charset="0"/>
            </a:endParaRPr>
          </a:p>
        </p:txBody>
      </p:sp>
      <p:sp>
        <p:nvSpPr>
          <p:cNvPr id="15" name="TextBox 14"/>
          <p:cNvSpPr txBox="1"/>
          <p:nvPr/>
        </p:nvSpPr>
        <p:spPr>
          <a:xfrm>
            <a:off x="116632" y="4502210"/>
            <a:ext cx="2610010" cy="369332"/>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(B)</a:t>
            </a:r>
            <a:endParaRPr lang="en-US" b="1" dirty="0">
              <a:latin typeface="Arial" panose="020B0604020202020204" pitchFamily="34" charset="0"/>
              <a:cs typeface="Arial" panose="020B0604020202020204" pitchFamily="34" charset="0"/>
            </a:endParaRPr>
          </a:p>
        </p:txBody>
      </p:sp>
      <p:pic>
        <p:nvPicPr>
          <p:cNvPr id="16" name="그림 15"/>
          <p:cNvPicPr>
            <a:picLocks noChangeAspect="1"/>
          </p:cNvPicPr>
          <p:nvPr/>
        </p:nvPicPr>
        <p:blipFill>
          <a:blip r:embed="rId3"/>
          <a:stretch>
            <a:fillRect/>
          </a:stretch>
        </p:blipFill>
        <p:spPr>
          <a:xfrm>
            <a:off x="800994" y="4652403"/>
            <a:ext cx="5278338" cy="2678658"/>
          </a:xfrm>
          <a:prstGeom prst="rect">
            <a:avLst/>
          </a:prstGeom>
        </p:spPr>
      </p:pic>
      <p:graphicFrame>
        <p:nvGraphicFramePr>
          <p:cNvPr id="17" name="표 16"/>
          <p:cNvGraphicFramePr>
            <a:graphicFrameLocks noGrp="1"/>
          </p:cNvGraphicFramePr>
          <p:nvPr>
            <p:extLst>
              <p:ext uri="{D42A27DB-BD31-4B8C-83A1-F6EECF244321}">
                <p14:modId xmlns:p14="http://schemas.microsoft.com/office/powerpoint/2010/main" val="2814679229"/>
              </p:ext>
            </p:extLst>
          </p:nvPr>
        </p:nvGraphicFramePr>
        <p:xfrm>
          <a:off x="572490" y="4932259"/>
          <a:ext cx="162560" cy="2106234"/>
        </p:xfrm>
        <a:graphic>
          <a:graphicData uri="http://schemas.openxmlformats.org/drawingml/2006/table">
            <a:tbl>
              <a:tblPr firstRow="1" bandRow="1">
                <a:tableStyleId>{2D5ABB26-0587-4C30-8999-92F81FD0307C}</a:tableStyleId>
              </a:tblPr>
              <a:tblGrid>
                <a:gridCol w="162560"/>
              </a:tblGrid>
              <a:tr h="2106234">
                <a:tc>
                  <a:txBody>
                    <a:bodyPr/>
                    <a:lstStyle/>
                    <a:p>
                      <a:pPr algn="ctr" latinLnBrk="1"/>
                      <a:r>
                        <a:rPr lang="en-US" altLang="ko-KR" sz="900" b="1" dirty="0" smtClean="0">
                          <a:latin typeface="Arial" pitchFamily="34" charset="0"/>
                          <a:cs typeface="Arial" pitchFamily="34" charset="0"/>
                        </a:rPr>
                        <a:t>Genes</a:t>
                      </a:r>
                      <a:endParaRPr lang="ko-KR" altLang="en-US" sz="900" b="1" dirty="0">
                        <a:latin typeface="Arial" pitchFamily="34" charset="0"/>
                        <a:cs typeface="Arial" pitchFamily="34" charset="0"/>
                      </a:endParaRPr>
                    </a:p>
                  </a:txBody>
                  <a:tcPr marL="68580" marR="68580" marT="34290" marB="34290" vert="vert27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tr>
            </a:tbl>
          </a:graphicData>
        </a:graphic>
      </p:graphicFrame>
      <p:graphicFrame>
        <p:nvGraphicFramePr>
          <p:cNvPr id="18" name="표 17"/>
          <p:cNvGraphicFramePr>
            <a:graphicFrameLocks noGrp="1"/>
          </p:cNvGraphicFramePr>
          <p:nvPr>
            <p:extLst>
              <p:ext uri="{D42A27DB-BD31-4B8C-83A1-F6EECF244321}">
                <p14:modId xmlns:p14="http://schemas.microsoft.com/office/powerpoint/2010/main" val="299642931"/>
              </p:ext>
            </p:extLst>
          </p:nvPr>
        </p:nvGraphicFramePr>
        <p:xfrm>
          <a:off x="2510898" y="7524547"/>
          <a:ext cx="1871699" cy="228075"/>
        </p:xfrm>
        <a:graphic>
          <a:graphicData uri="http://schemas.openxmlformats.org/drawingml/2006/table">
            <a:tbl>
              <a:tblPr firstRow="1" bandRow="1">
                <a:tableStyleId>{2D5ABB26-0587-4C30-8999-92F81FD0307C}</a:tableStyleId>
              </a:tblPr>
              <a:tblGrid>
                <a:gridCol w="1871699"/>
              </a:tblGrid>
              <a:tr h="228075">
                <a:tc>
                  <a:txBody>
                    <a:bodyPr/>
                    <a:lstStyle/>
                    <a:p>
                      <a:pPr algn="ctr" latinLnBrk="1"/>
                      <a:r>
                        <a:rPr lang="en-US" altLang="ko-KR" sz="900" b="1" baseline="0" smtClean="0">
                          <a:latin typeface="Arial" pitchFamily="34" charset="0"/>
                          <a:cs typeface="Arial" pitchFamily="34" charset="0"/>
                        </a:rPr>
                        <a:t>Log odds ratio and 95% CI</a:t>
                      </a:r>
                      <a:endParaRPr lang="ko-KR" altLang="en-US" sz="900" b="1" dirty="0">
                        <a:latin typeface="Arial" pitchFamily="34" charset="0"/>
                        <a:cs typeface="Arial" pitchFamily="34" charset="0"/>
                      </a:endParaRPr>
                    </a:p>
                  </a:txBody>
                  <a:tcPr marL="68580" marR="68580" marT="34290" marB="34290"/>
                </a:tc>
              </a:tr>
            </a:tbl>
          </a:graphicData>
        </a:graphic>
      </p:graphicFrame>
      <p:graphicFrame>
        <p:nvGraphicFramePr>
          <p:cNvPr id="19" name="표 18"/>
          <p:cNvGraphicFramePr>
            <a:graphicFrameLocks noGrp="1"/>
          </p:cNvGraphicFramePr>
          <p:nvPr>
            <p:extLst>
              <p:ext uri="{D42A27DB-BD31-4B8C-83A1-F6EECF244321}">
                <p14:modId xmlns:p14="http://schemas.microsoft.com/office/powerpoint/2010/main" val="1646450805"/>
              </p:ext>
            </p:extLst>
          </p:nvPr>
        </p:nvGraphicFramePr>
        <p:xfrm>
          <a:off x="776898" y="7308523"/>
          <a:ext cx="1788190" cy="278130"/>
        </p:xfrm>
        <a:graphic>
          <a:graphicData uri="http://schemas.openxmlformats.org/drawingml/2006/table">
            <a:tbl>
              <a:tblPr firstRow="1" bandRow="1">
                <a:tableStyleId>{2D5ABB26-0587-4C30-8999-92F81FD0307C}</a:tableStyleId>
              </a:tblPr>
              <a:tblGrid>
                <a:gridCol w="357638"/>
                <a:gridCol w="357638"/>
                <a:gridCol w="357638"/>
                <a:gridCol w="357638"/>
                <a:gridCol w="357638"/>
              </a:tblGrid>
              <a:tr h="278130">
                <a:tc>
                  <a:txBody>
                    <a:bodyPr/>
                    <a:lstStyle/>
                    <a:p>
                      <a:pPr algn="ctr" latinLnBrk="1"/>
                      <a:r>
                        <a:rPr lang="en-US" altLang="ko-KR" sz="800" dirty="0" smtClean="0">
                          <a:latin typeface="Arial" panose="020B0604020202020204" pitchFamily="34" charset="0"/>
                          <a:cs typeface="Arial" panose="020B0604020202020204" pitchFamily="34" charset="0"/>
                        </a:rPr>
                        <a:t>-10</a:t>
                      </a:r>
                      <a:endParaRPr lang="ko-KR" altLang="en-US" sz="800" dirty="0">
                        <a:latin typeface="Arial" panose="020B0604020202020204" pitchFamily="34" charset="0"/>
                        <a:cs typeface="Arial" panose="020B0604020202020204" pitchFamily="34" charset="0"/>
                      </a:endParaRPr>
                    </a:p>
                  </a:txBody>
                  <a:tcPr marL="68580" marR="68580" marT="34290" marB="34290"/>
                </a:tc>
                <a:tc>
                  <a:txBody>
                    <a:bodyPr/>
                    <a:lstStyle/>
                    <a:p>
                      <a:pPr algn="ctr" latinLnBrk="1"/>
                      <a:r>
                        <a:rPr lang="en-US" altLang="ko-KR" sz="800" dirty="0" smtClean="0">
                          <a:latin typeface="Arial" panose="020B0604020202020204" pitchFamily="34" charset="0"/>
                          <a:cs typeface="Arial" panose="020B0604020202020204" pitchFamily="34" charset="0"/>
                        </a:rPr>
                        <a:t>-5</a:t>
                      </a:r>
                      <a:endParaRPr lang="ko-KR" altLang="en-US" sz="800" dirty="0">
                        <a:latin typeface="Arial" panose="020B0604020202020204" pitchFamily="34" charset="0"/>
                        <a:cs typeface="Arial" panose="020B0604020202020204" pitchFamily="34" charset="0"/>
                      </a:endParaRPr>
                    </a:p>
                  </a:txBody>
                  <a:tcPr marL="68580" marR="68580" marT="34290" marB="34290"/>
                </a:tc>
                <a:tc>
                  <a:txBody>
                    <a:bodyPr/>
                    <a:lstStyle/>
                    <a:p>
                      <a:pPr algn="ct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8580" marR="68580" marT="34290" marB="34290"/>
                </a:tc>
                <a:tc>
                  <a:txBody>
                    <a:bodyPr/>
                    <a:lstStyle/>
                    <a:p>
                      <a:pPr algn="ctr" latinLnBrk="1"/>
                      <a:r>
                        <a:rPr lang="en-US" altLang="ko-KR" sz="800" dirty="0" smtClean="0">
                          <a:latin typeface="Arial" panose="020B0604020202020204" pitchFamily="34" charset="0"/>
                          <a:cs typeface="Arial" panose="020B0604020202020204" pitchFamily="34" charset="0"/>
                        </a:rPr>
                        <a:t>5</a:t>
                      </a:r>
                      <a:endParaRPr lang="ko-KR" altLang="en-US" sz="800" dirty="0">
                        <a:latin typeface="Arial" panose="020B0604020202020204" pitchFamily="34" charset="0"/>
                        <a:cs typeface="Arial" panose="020B0604020202020204" pitchFamily="34" charset="0"/>
                      </a:endParaRPr>
                    </a:p>
                  </a:txBody>
                  <a:tcPr marL="68580" marR="68580" marT="34290" marB="34290"/>
                </a:tc>
                <a:tc>
                  <a:txBody>
                    <a:bodyPr/>
                    <a:lstStyle/>
                    <a:p>
                      <a:pPr algn="ctr" latinLnBrk="1"/>
                      <a:r>
                        <a:rPr lang="en-US" altLang="ko-KR" sz="800" dirty="0" smtClean="0">
                          <a:latin typeface="Arial" panose="020B0604020202020204" pitchFamily="34" charset="0"/>
                          <a:cs typeface="Arial" panose="020B0604020202020204" pitchFamily="34" charset="0"/>
                        </a:rPr>
                        <a:t>10</a:t>
                      </a:r>
                      <a:endParaRPr lang="ko-KR" altLang="en-US" sz="800" dirty="0">
                        <a:latin typeface="Arial" panose="020B0604020202020204" pitchFamily="34" charset="0"/>
                        <a:cs typeface="Arial" panose="020B0604020202020204" pitchFamily="34" charset="0"/>
                      </a:endParaRPr>
                    </a:p>
                  </a:txBody>
                  <a:tcPr marL="68580" marR="68580" marT="34290" marB="34290"/>
                </a:tc>
              </a:tr>
            </a:tbl>
          </a:graphicData>
        </a:graphic>
      </p:graphicFrame>
      <p:graphicFrame>
        <p:nvGraphicFramePr>
          <p:cNvPr id="20" name="표 19"/>
          <p:cNvGraphicFramePr>
            <a:graphicFrameLocks noGrp="1"/>
          </p:cNvGraphicFramePr>
          <p:nvPr>
            <p:extLst>
              <p:ext uri="{D42A27DB-BD31-4B8C-83A1-F6EECF244321}">
                <p14:modId xmlns:p14="http://schemas.microsoft.com/office/powerpoint/2010/main" val="965565188"/>
              </p:ext>
            </p:extLst>
          </p:nvPr>
        </p:nvGraphicFramePr>
        <p:xfrm>
          <a:off x="774884" y="4662229"/>
          <a:ext cx="5302644" cy="2646313"/>
        </p:xfrm>
        <a:graphic>
          <a:graphicData uri="http://schemas.openxmlformats.org/drawingml/2006/table">
            <a:tbl>
              <a:tblPr>
                <a:tableStyleId>{5C22544A-7EE6-4342-B048-85BDC9FD1C3A}</a:tableStyleId>
              </a:tblPr>
              <a:tblGrid>
                <a:gridCol w="883774"/>
                <a:gridCol w="883774"/>
                <a:gridCol w="883774"/>
                <a:gridCol w="883774"/>
                <a:gridCol w="883774"/>
                <a:gridCol w="883774"/>
              </a:tblGrid>
              <a:tr h="650029">
                <a:tc>
                  <a:txBody>
                    <a:bodyPr/>
                    <a:lstStyle/>
                    <a:p>
                      <a:pPr lvl="0" algn="l" fontAlgn="ctr"/>
                      <a:r>
                        <a:rPr lang="en-US" sz="800" b="1" u="none" strike="noStrike" smtClean="0">
                          <a:solidFill>
                            <a:schemeClr val="tx1"/>
                          </a:solidFill>
                          <a:effectLst/>
                          <a:latin typeface="Arial" panose="020B0604020202020204" pitchFamily="34" charset="0"/>
                          <a:cs typeface="Arial" panose="020B0604020202020204" pitchFamily="34" charset="0"/>
                        </a:rPr>
                        <a:t>DHS</a:t>
                      </a:r>
                      <a:endParaRPr lang="en-US" sz="800" b="1" i="0" u="none" strike="noStrike" dirty="0">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81000" marR="81000" marT="2700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ctr" latinLnBrk="1" hangingPunct="1">
                        <a:lnSpc>
                          <a:spcPct val="100000"/>
                        </a:lnSpc>
                        <a:spcBef>
                          <a:spcPts val="0"/>
                        </a:spcBef>
                        <a:spcAft>
                          <a:spcPts val="0"/>
                        </a:spcAft>
                        <a:buClrTx/>
                        <a:buSzTx/>
                        <a:buFontTx/>
                        <a:buNone/>
                        <a:tabLst/>
                        <a:defRPr/>
                      </a:pPr>
                      <a:endParaRPr lang="en-US" altLang="ko-KR" sz="800" b="1" i="0" u="none" strike="noStrike" dirty="0" smtClean="0">
                        <a:solidFill>
                          <a:schemeClr val="tx1"/>
                        </a:solidFill>
                        <a:effectLst/>
                        <a:latin typeface="Arial" panose="020B0604020202020204" pitchFamily="34" charset="0"/>
                        <a:ea typeface="+mn-ea"/>
                        <a:cs typeface="Arial" panose="020B0604020202020204" pitchFamily="34" charset="0"/>
                      </a:endParaRPr>
                    </a:p>
                    <a:p>
                      <a:pPr marL="0" marR="0" lvl="0" indent="0" algn="r" defTabSz="914400" rtl="0" eaLnBrk="1" fontAlgn="ctr" latinLnBrk="1" hangingPunct="1">
                        <a:lnSpc>
                          <a:spcPct val="100000"/>
                        </a:lnSpc>
                        <a:spcBef>
                          <a:spcPts val="0"/>
                        </a:spcBef>
                        <a:spcAft>
                          <a:spcPts val="0"/>
                        </a:spcAft>
                        <a:buClrTx/>
                        <a:buSzTx/>
                        <a:buFontTx/>
                        <a:buNone/>
                        <a:tabLst/>
                        <a:defRPr/>
                      </a:pPr>
                      <a:r>
                        <a:rPr lang="en-US" altLang="ko-KR" sz="800" b="1" i="0" u="none" strike="noStrike" smtClean="0">
                          <a:solidFill>
                            <a:schemeClr val="tx1"/>
                          </a:solidFill>
                          <a:effectLst/>
                          <a:latin typeface="Arial" panose="020B0604020202020204" pitchFamily="34" charset="0"/>
                          <a:ea typeface="+mn-ea"/>
                          <a:cs typeface="Arial" panose="020B0604020202020204" pitchFamily="34" charset="0"/>
                        </a:rPr>
                        <a:t>4750 </a:t>
                      </a:r>
                      <a:r>
                        <a:rPr lang="en-US" altLang="ko-KR" sz="800" b="1" i="0" u="none" strike="noStrike" baseline="0" smtClean="0">
                          <a:solidFill>
                            <a:schemeClr val="tx1"/>
                          </a:solidFill>
                          <a:effectLst/>
                          <a:latin typeface="Arial" panose="020B0604020202020204" pitchFamily="34" charset="0"/>
                          <a:ea typeface="+mn-ea"/>
                          <a:cs typeface="Arial" panose="020B0604020202020204" pitchFamily="34" charset="0"/>
                        </a:rPr>
                        <a:t>/ 5060</a:t>
                      </a:r>
                      <a:endParaRPr lang="en-US" altLang="ko-KR" sz="800" b="1" i="0" u="none" strike="noStrike" dirty="0" smtClean="0">
                        <a:solidFill>
                          <a:schemeClr val="tx1"/>
                        </a:solidFill>
                        <a:effectLst/>
                        <a:latin typeface="Arial" panose="020B0604020202020204" pitchFamily="34" charset="0"/>
                        <a:ea typeface="+mn-ea"/>
                        <a:cs typeface="Arial" panose="020B0604020202020204" pitchFamily="34" charset="0"/>
                      </a:endParaRPr>
                    </a:p>
                  </a:txBody>
                  <a:tcPr marL="27000" marR="54000" marT="8100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b="1" u="none" strike="noStrike" smtClean="0">
                          <a:solidFill>
                            <a:schemeClr val="tx1"/>
                          </a:solidFill>
                          <a:effectLst/>
                          <a:latin typeface="Arial" panose="020B0604020202020204" pitchFamily="34" charset="0"/>
                          <a:cs typeface="Arial" panose="020B0604020202020204" pitchFamily="34" charset="0"/>
                        </a:rPr>
                        <a:t>H3K4Me1</a:t>
                      </a:r>
                      <a:endParaRPr lang="en-US" sz="800" b="1" i="0" u="none" strike="noStrike" dirty="0">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81000" marR="81000" marT="2700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ctr" latinLnBrk="1" hangingPunct="1">
                        <a:lnSpc>
                          <a:spcPct val="100000"/>
                        </a:lnSpc>
                        <a:spcBef>
                          <a:spcPts val="0"/>
                        </a:spcBef>
                        <a:spcAft>
                          <a:spcPts val="0"/>
                        </a:spcAft>
                        <a:buClrTx/>
                        <a:buSzTx/>
                        <a:buFontTx/>
                        <a:buNone/>
                        <a:tabLst/>
                        <a:defRPr/>
                      </a:pPr>
                      <a:endParaRPr lang="en-US" altLang="ko-KR" sz="800" b="1" i="0" u="none" strike="noStrike" dirty="0" smtClean="0">
                        <a:solidFill>
                          <a:schemeClr val="tx1"/>
                        </a:solidFill>
                        <a:effectLst/>
                        <a:latin typeface="Arial" panose="020B0604020202020204" pitchFamily="34" charset="0"/>
                        <a:ea typeface="+mn-ea"/>
                        <a:cs typeface="Arial" panose="020B0604020202020204" pitchFamily="34" charset="0"/>
                      </a:endParaRPr>
                    </a:p>
                    <a:p>
                      <a:pPr marL="0" marR="0" lvl="0" indent="0" algn="r" defTabSz="914400" rtl="0" eaLnBrk="1" fontAlgn="ctr" latinLnBrk="1" hangingPunct="1">
                        <a:lnSpc>
                          <a:spcPct val="100000"/>
                        </a:lnSpc>
                        <a:spcBef>
                          <a:spcPts val="0"/>
                        </a:spcBef>
                        <a:spcAft>
                          <a:spcPts val="0"/>
                        </a:spcAft>
                        <a:buClrTx/>
                        <a:buSzTx/>
                        <a:buFontTx/>
                        <a:buNone/>
                        <a:tabLst/>
                        <a:defRPr/>
                      </a:pPr>
                      <a:r>
                        <a:rPr lang="en-US" altLang="ko-KR" sz="800" b="1" i="0" u="none" strike="noStrike" smtClean="0">
                          <a:solidFill>
                            <a:schemeClr val="tx1"/>
                          </a:solidFill>
                          <a:effectLst/>
                          <a:latin typeface="Arial" panose="020B0604020202020204" pitchFamily="34" charset="0"/>
                          <a:ea typeface="+mn-ea"/>
                          <a:cs typeface="Arial" panose="020B0604020202020204" pitchFamily="34" charset="0"/>
                        </a:rPr>
                        <a:t>2539</a:t>
                      </a:r>
                      <a:r>
                        <a:rPr lang="en-US" altLang="ko-KR" sz="800" b="1" i="0" u="none" strike="noStrike" baseline="0" smtClean="0">
                          <a:solidFill>
                            <a:schemeClr val="tx1"/>
                          </a:solidFill>
                          <a:effectLst/>
                          <a:latin typeface="Arial" panose="020B0604020202020204" pitchFamily="34" charset="0"/>
                          <a:ea typeface="+mn-ea"/>
                          <a:cs typeface="Arial" panose="020B0604020202020204" pitchFamily="34" charset="0"/>
                        </a:rPr>
                        <a:t> / 2752</a:t>
                      </a:r>
                      <a:endParaRPr lang="en-US" altLang="ko-KR" sz="800" b="1" i="0" u="none" strike="noStrike" dirty="0" smtClean="0">
                        <a:solidFill>
                          <a:schemeClr val="tx1"/>
                        </a:solidFill>
                        <a:effectLst/>
                        <a:latin typeface="Arial" panose="020B0604020202020204" pitchFamily="34" charset="0"/>
                        <a:ea typeface="+mn-ea"/>
                        <a:cs typeface="Arial" panose="020B0604020202020204" pitchFamily="34" charset="0"/>
                      </a:endParaRPr>
                    </a:p>
                  </a:txBody>
                  <a:tcPr marL="27000" marR="54000" marT="8100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b="1" u="none" strike="noStrike" smtClean="0">
                          <a:solidFill>
                            <a:schemeClr val="tx1"/>
                          </a:solidFill>
                          <a:effectLst/>
                          <a:latin typeface="Arial" panose="020B0604020202020204" pitchFamily="34" charset="0"/>
                          <a:cs typeface="Arial" panose="020B0604020202020204" pitchFamily="34" charset="0"/>
                        </a:rPr>
                        <a:t>CTCF</a:t>
                      </a:r>
                      <a:endParaRPr lang="en-US" sz="800" b="1" i="0" u="none" strike="noStrike" dirty="0">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81000" marR="81000" marT="2700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ctr" latinLnBrk="1" hangingPunct="1">
                        <a:lnSpc>
                          <a:spcPct val="100000"/>
                        </a:lnSpc>
                        <a:spcBef>
                          <a:spcPts val="0"/>
                        </a:spcBef>
                        <a:spcAft>
                          <a:spcPts val="0"/>
                        </a:spcAft>
                        <a:buClrTx/>
                        <a:buSzTx/>
                        <a:buFontTx/>
                        <a:buNone/>
                        <a:tabLst/>
                        <a:defRPr/>
                      </a:pPr>
                      <a:endParaRPr lang="en-US" altLang="ko-KR" sz="800" b="1" i="0" u="none" strike="noStrike" dirty="0" smtClean="0">
                        <a:solidFill>
                          <a:schemeClr val="tx1"/>
                        </a:solidFill>
                        <a:effectLst/>
                        <a:latin typeface="Arial" panose="020B0604020202020204" pitchFamily="34" charset="0"/>
                        <a:ea typeface="+mn-ea"/>
                        <a:cs typeface="Arial" panose="020B0604020202020204" pitchFamily="34" charset="0"/>
                      </a:endParaRPr>
                    </a:p>
                    <a:p>
                      <a:pPr marL="0" marR="0" lvl="0" indent="0" algn="r" defTabSz="914400" rtl="0" eaLnBrk="1" fontAlgn="ctr" latinLnBrk="1" hangingPunct="1">
                        <a:lnSpc>
                          <a:spcPct val="100000"/>
                        </a:lnSpc>
                        <a:spcBef>
                          <a:spcPts val="0"/>
                        </a:spcBef>
                        <a:spcAft>
                          <a:spcPts val="0"/>
                        </a:spcAft>
                        <a:buClrTx/>
                        <a:buSzTx/>
                        <a:buFontTx/>
                        <a:buNone/>
                        <a:tabLst/>
                        <a:defRPr/>
                      </a:pPr>
                      <a:r>
                        <a:rPr lang="en-US" altLang="ko-KR" sz="800" b="1" i="0" u="none" strike="noStrike" baseline="0" smtClean="0">
                          <a:solidFill>
                            <a:schemeClr val="tx1"/>
                          </a:solidFill>
                          <a:effectLst/>
                          <a:latin typeface="Arial" panose="020B0604020202020204" pitchFamily="34" charset="0"/>
                          <a:ea typeface="+mn-ea"/>
                          <a:cs typeface="Arial" panose="020B0604020202020204" pitchFamily="34" charset="0"/>
                        </a:rPr>
                        <a:t>2177 / 2352</a:t>
                      </a:r>
                      <a:endParaRPr lang="en-US" altLang="ko-KR" sz="800" b="1" i="0" u="none" strike="noStrike" dirty="0" smtClean="0">
                        <a:solidFill>
                          <a:schemeClr val="tx1"/>
                        </a:solidFill>
                        <a:effectLst/>
                        <a:latin typeface="Arial" panose="020B0604020202020204" pitchFamily="34" charset="0"/>
                        <a:ea typeface="+mn-ea"/>
                        <a:cs typeface="Arial" panose="020B0604020202020204" pitchFamily="34" charset="0"/>
                      </a:endParaRPr>
                    </a:p>
                  </a:txBody>
                  <a:tcPr marL="27000" marR="54000" marT="8100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r h="696226">
                <a:tc>
                  <a:txBody>
                    <a:bodyPr/>
                    <a:lstStyle/>
                    <a:p>
                      <a:pPr marL="0" marR="0" lvl="0" indent="0" algn="r" defTabSz="914400" rtl="0" eaLnBrk="1" fontAlgn="ctr" latinLnBrk="1" hangingPunct="1">
                        <a:lnSpc>
                          <a:spcPct val="100000"/>
                        </a:lnSpc>
                        <a:spcBef>
                          <a:spcPts val="0"/>
                        </a:spcBef>
                        <a:spcAft>
                          <a:spcPts val="0"/>
                        </a:spcAft>
                        <a:buClrTx/>
                        <a:buSzTx/>
                        <a:buFontTx/>
                        <a:buNone/>
                        <a:tabLst/>
                        <a:defRPr/>
                      </a:pPr>
                      <a:r>
                        <a:rPr lang="en-US" altLang="ko-KR" sz="800" b="1" i="0" u="none" strike="noStrike" smtClean="0">
                          <a:solidFill>
                            <a:schemeClr val="tx1"/>
                          </a:solidFill>
                          <a:effectLst/>
                          <a:latin typeface="Arial" panose="020B0604020202020204" pitchFamily="34" charset="0"/>
                          <a:ea typeface="+mn-ea"/>
                          <a:cs typeface="Arial" panose="020B0604020202020204" pitchFamily="34" charset="0"/>
                        </a:rPr>
                        <a:t>2199 </a:t>
                      </a:r>
                      <a:r>
                        <a:rPr lang="en-US" altLang="ko-KR" sz="800" b="1" i="0" u="none" strike="noStrike" baseline="0" smtClean="0">
                          <a:solidFill>
                            <a:schemeClr val="tx1"/>
                          </a:solidFill>
                          <a:effectLst/>
                          <a:latin typeface="Arial" panose="020B0604020202020204" pitchFamily="34" charset="0"/>
                          <a:ea typeface="+mn-ea"/>
                          <a:cs typeface="Arial" panose="020B0604020202020204" pitchFamily="34" charset="0"/>
                        </a:rPr>
                        <a:t>/ 6448</a:t>
                      </a:r>
                      <a:endParaRPr lang="en-US" altLang="ko-KR" sz="800" b="1" i="0" u="none" strike="noStrike" dirty="0" smtClean="0">
                        <a:solidFill>
                          <a:schemeClr val="tx1"/>
                        </a:solidFill>
                        <a:effectLst/>
                        <a:latin typeface="Arial" panose="020B0604020202020204" pitchFamily="34" charset="0"/>
                        <a:ea typeface="+mn-ea"/>
                        <a:cs typeface="Arial" panose="020B0604020202020204" pitchFamily="34" charset="0"/>
                      </a:endParaRPr>
                    </a:p>
                  </a:txBody>
                  <a:tcPr marL="0" marR="81000" marT="0" marB="189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altLang="ko-KR" sz="600" b="0" i="0" u="none" strike="noStrike" dirty="0">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27000" marR="54000" marT="8100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ctr" latinLnBrk="1" hangingPunct="1">
                        <a:lnSpc>
                          <a:spcPct val="100000"/>
                        </a:lnSpc>
                        <a:spcBef>
                          <a:spcPts val="0"/>
                        </a:spcBef>
                        <a:spcAft>
                          <a:spcPts val="0"/>
                        </a:spcAft>
                        <a:buClrTx/>
                        <a:buSzTx/>
                        <a:buFontTx/>
                        <a:buNone/>
                        <a:tabLst/>
                        <a:defRPr/>
                      </a:pPr>
                      <a:r>
                        <a:rPr lang="en-US" altLang="ko-KR" sz="800" b="1" i="0" u="none" strike="noStrike" smtClean="0">
                          <a:solidFill>
                            <a:schemeClr val="tx1"/>
                          </a:solidFill>
                          <a:effectLst/>
                          <a:latin typeface="Arial" panose="020B0604020202020204" pitchFamily="34" charset="0"/>
                          <a:ea typeface="+mn-ea"/>
                          <a:cs typeface="Arial" panose="020B0604020202020204" pitchFamily="34" charset="0"/>
                        </a:rPr>
                        <a:t>2566</a:t>
                      </a:r>
                      <a:r>
                        <a:rPr lang="en-US" altLang="ko-KR" sz="800" b="1" i="0" u="none" strike="noStrike" baseline="0" smtClean="0">
                          <a:solidFill>
                            <a:schemeClr val="tx1"/>
                          </a:solidFill>
                          <a:effectLst/>
                          <a:latin typeface="Arial" panose="020B0604020202020204" pitchFamily="34" charset="0"/>
                          <a:ea typeface="+mn-ea"/>
                          <a:cs typeface="Arial" panose="020B0604020202020204" pitchFamily="34" charset="0"/>
                        </a:rPr>
                        <a:t> / 5219</a:t>
                      </a:r>
                      <a:endParaRPr lang="en-US" altLang="ko-KR" sz="800" b="1" i="0" u="none" strike="noStrike" dirty="0" smtClean="0">
                        <a:solidFill>
                          <a:schemeClr val="tx1"/>
                        </a:solidFill>
                        <a:effectLst/>
                        <a:latin typeface="Arial" panose="020B0604020202020204" pitchFamily="34" charset="0"/>
                        <a:ea typeface="+mn-ea"/>
                        <a:cs typeface="Arial" panose="020B0604020202020204" pitchFamily="34" charset="0"/>
                      </a:endParaRPr>
                    </a:p>
                  </a:txBody>
                  <a:tcPr marL="0" marR="81000" marT="0" marB="189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altLang="ko-KR" sz="600" b="0" i="0" u="none" strike="noStrike" dirty="0">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27000" marR="54000" marT="8100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ctr" latinLnBrk="1" hangingPunct="1">
                        <a:lnSpc>
                          <a:spcPct val="100000"/>
                        </a:lnSpc>
                        <a:spcBef>
                          <a:spcPts val="0"/>
                        </a:spcBef>
                        <a:spcAft>
                          <a:spcPts val="0"/>
                        </a:spcAft>
                        <a:buClrTx/>
                        <a:buSzTx/>
                        <a:buFontTx/>
                        <a:buNone/>
                        <a:tabLst/>
                        <a:defRPr/>
                      </a:pPr>
                      <a:r>
                        <a:rPr lang="en-US" altLang="ko-KR" sz="800" b="1" i="0" u="none" strike="noStrike" baseline="0" smtClean="0">
                          <a:solidFill>
                            <a:schemeClr val="tx1"/>
                          </a:solidFill>
                          <a:effectLst/>
                          <a:latin typeface="Arial" panose="020B0604020202020204" pitchFamily="34" charset="0"/>
                          <a:ea typeface="+mn-ea"/>
                          <a:cs typeface="Arial" panose="020B0604020202020204" pitchFamily="34" charset="0"/>
                        </a:rPr>
                        <a:t>2166 / 4457</a:t>
                      </a:r>
                      <a:endParaRPr lang="en-US" altLang="ko-KR" sz="800" b="1" i="0" u="none" strike="noStrike" dirty="0" smtClean="0">
                        <a:solidFill>
                          <a:schemeClr val="tx1"/>
                        </a:solidFill>
                        <a:effectLst/>
                        <a:latin typeface="Arial" panose="020B0604020202020204" pitchFamily="34" charset="0"/>
                        <a:ea typeface="+mn-ea"/>
                        <a:cs typeface="Arial" panose="020B0604020202020204" pitchFamily="34" charset="0"/>
                      </a:endParaRPr>
                    </a:p>
                  </a:txBody>
                  <a:tcPr marL="0" marR="81000" marT="0" marB="189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altLang="ko-KR" sz="600" b="0" i="0" u="none" strike="noStrike" dirty="0">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27000" marR="54000" marT="8100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r h="650029">
                <a:tc>
                  <a:txBody>
                    <a:bodyPr/>
                    <a:lstStyle/>
                    <a:p>
                      <a:pPr lvl="0" algn="l" fontAlgn="ctr"/>
                      <a:r>
                        <a:rPr lang="en-US" sz="800" b="1" u="none" strike="noStrike" smtClean="0">
                          <a:solidFill>
                            <a:schemeClr val="tx1"/>
                          </a:solidFill>
                          <a:effectLst/>
                          <a:latin typeface="Arial" panose="020B0604020202020204" pitchFamily="34" charset="0"/>
                          <a:cs typeface="Arial" panose="020B0604020202020204" pitchFamily="34" charset="0"/>
                        </a:rPr>
                        <a:t>TFBS</a:t>
                      </a:r>
                      <a:endParaRPr lang="en-US" sz="800" b="1" i="0" u="none" strike="noStrike" dirty="0">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81000" marR="81000" marT="2700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ctr" latinLnBrk="1" hangingPunct="1">
                        <a:lnSpc>
                          <a:spcPct val="100000"/>
                        </a:lnSpc>
                        <a:spcBef>
                          <a:spcPts val="0"/>
                        </a:spcBef>
                        <a:spcAft>
                          <a:spcPts val="0"/>
                        </a:spcAft>
                        <a:buClrTx/>
                        <a:buSzTx/>
                        <a:buFontTx/>
                        <a:buNone/>
                        <a:tabLst/>
                        <a:defRPr/>
                      </a:pPr>
                      <a:endParaRPr lang="en-US" altLang="ko-KR" sz="800" b="1" i="0" u="none" strike="noStrike" dirty="0" smtClean="0">
                        <a:solidFill>
                          <a:schemeClr val="tx1"/>
                        </a:solidFill>
                        <a:effectLst/>
                        <a:latin typeface="Arial" panose="020B0604020202020204" pitchFamily="34" charset="0"/>
                        <a:ea typeface="+mn-ea"/>
                        <a:cs typeface="Arial" panose="020B0604020202020204" pitchFamily="34" charset="0"/>
                      </a:endParaRPr>
                    </a:p>
                    <a:p>
                      <a:pPr marL="0" marR="0" lvl="0" indent="0" algn="r" defTabSz="914400" rtl="0" eaLnBrk="1" fontAlgn="ctr" latinLnBrk="1" hangingPunct="1">
                        <a:lnSpc>
                          <a:spcPct val="100000"/>
                        </a:lnSpc>
                        <a:spcBef>
                          <a:spcPts val="0"/>
                        </a:spcBef>
                        <a:spcAft>
                          <a:spcPts val="0"/>
                        </a:spcAft>
                        <a:buClrTx/>
                        <a:buSzTx/>
                        <a:buFontTx/>
                        <a:buNone/>
                        <a:tabLst/>
                        <a:defRPr/>
                      </a:pPr>
                      <a:r>
                        <a:rPr lang="en-US" altLang="ko-KR" sz="800" b="1" i="0" u="none" strike="noStrike" baseline="0" smtClean="0">
                          <a:solidFill>
                            <a:schemeClr val="tx1"/>
                          </a:solidFill>
                          <a:effectLst/>
                          <a:latin typeface="Arial" panose="020B0604020202020204" pitchFamily="34" charset="0"/>
                          <a:ea typeface="+mn-ea"/>
                          <a:cs typeface="Arial" panose="020B0604020202020204" pitchFamily="34" charset="0"/>
                        </a:rPr>
                        <a:t>5177 / 5511</a:t>
                      </a:r>
                      <a:endParaRPr lang="en-US" altLang="ko-KR" sz="800" b="1" i="0" u="none" strike="noStrike" dirty="0" smtClean="0">
                        <a:solidFill>
                          <a:schemeClr val="tx1"/>
                        </a:solidFill>
                        <a:effectLst/>
                        <a:latin typeface="Arial" panose="020B0604020202020204" pitchFamily="34" charset="0"/>
                        <a:ea typeface="+mn-ea"/>
                        <a:cs typeface="Arial" panose="020B0604020202020204" pitchFamily="34" charset="0"/>
                      </a:endParaRPr>
                    </a:p>
                  </a:txBody>
                  <a:tcPr marL="27000" marR="54000" marT="8100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b="1" u="none" strike="noStrike" smtClean="0">
                          <a:solidFill>
                            <a:schemeClr val="tx1"/>
                          </a:solidFill>
                          <a:effectLst/>
                          <a:latin typeface="Arial" panose="020B0604020202020204" pitchFamily="34" charset="0"/>
                          <a:cs typeface="Arial" panose="020B0604020202020204" pitchFamily="34" charset="0"/>
                        </a:rPr>
                        <a:t>H3K4Me3</a:t>
                      </a:r>
                      <a:endParaRPr lang="en-US" sz="800" b="1" i="0" u="none" strike="noStrike" dirty="0">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81000" marR="81000" marT="2700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ctr" latinLnBrk="1" hangingPunct="1">
                        <a:lnSpc>
                          <a:spcPct val="100000"/>
                        </a:lnSpc>
                        <a:spcBef>
                          <a:spcPts val="0"/>
                        </a:spcBef>
                        <a:spcAft>
                          <a:spcPts val="0"/>
                        </a:spcAft>
                        <a:buClrTx/>
                        <a:buSzTx/>
                        <a:buFontTx/>
                        <a:buNone/>
                        <a:tabLst/>
                        <a:defRPr/>
                      </a:pPr>
                      <a:endParaRPr lang="en-US" altLang="ko-KR" sz="800" b="1" i="0" u="none" strike="noStrike" dirty="0" smtClean="0">
                        <a:solidFill>
                          <a:schemeClr val="tx1"/>
                        </a:solidFill>
                        <a:effectLst/>
                        <a:latin typeface="Arial" panose="020B0604020202020204" pitchFamily="34" charset="0"/>
                        <a:ea typeface="+mn-ea"/>
                        <a:cs typeface="Arial" panose="020B0604020202020204" pitchFamily="34" charset="0"/>
                      </a:endParaRPr>
                    </a:p>
                    <a:p>
                      <a:pPr marL="0" marR="0" lvl="0" indent="0" algn="r" defTabSz="914400" rtl="0" eaLnBrk="1" fontAlgn="ctr" latinLnBrk="1" hangingPunct="1">
                        <a:lnSpc>
                          <a:spcPct val="100000"/>
                        </a:lnSpc>
                        <a:spcBef>
                          <a:spcPts val="0"/>
                        </a:spcBef>
                        <a:spcAft>
                          <a:spcPts val="0"/>
                        </a:spcAft>
                        <a:buClrTx/>
                        <a:buSzTx/>
                        <a:buFontTx/>
                        <a:buNone/>
                        <a:tabLst/>
                        <a:defRPr/>
                      </a:pPr>
                      <a:r>
                        <a:rPr lang="en-US" altLang="ko-KR" sz="800" b="1" i="0" u="none" strike="noStrike" baseline="0" smtClean="0">
                          <a:solidFill>
                            <a:schemeClr val="tx1"/>
                          </a:solidFill>
                          <a:effectLst/>
                          <a:latin typeface="Arial" panose="020B0604020202020204" pitchFamily="34" charset="0"/>
                          <a:ea typeface="+mn-ea"/>
                          <a:cs typeface="Arial" panose="020B0604020202020204" pitchFamily="34" charset="0"/>
                        </a:rPr>
                        <a:t>3180 / 3380</a:t>
                      </a:r>
                      <a:endParaRPr lang="en-US" altLang="ko-KR" sz="800" b="1" i="0" u="none" strike="noStrike" dirty="0" smtClean="0">
                        <a:solidFill>
                          <a:schemeClr val="tx1"/>
                        </a:solidFill>
                        <a:effectLst/>
                        <a:latin typeface="Arial" panose="020B0604020202020204" pitchFamily="34" charset="0"/>
                        <a:ea typeface="+mn-ea"/>
                        <a:cs typeface="Arial" panose="020B0604020202020204" pitchFamily="34" charset="0"/>
                      </a:endParaRPr>
                    </a:p>
                  </a:txBody>
                  <a:tcPr marL="27000" marR="54000" marT="8100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en-US" sz="800" b="1" u="none" strike="noStrike" smtClean="0">
                          <a:solidFill>
                            <a:schemeClr val="tx1"/>
                          </a:solidFill>
                          <a:effectLst/>
                          <a:latin typeface="Arial" panose="020B0604020202020204" pitchFamily="34" charset="0"/>
                          <a:cs typeface="Arial" panose="020B0604020202020204" pitchFamily="34" charset="0"/>
                        </a:rPr>
                        <a:t>H3K9Me3</a:t>
                      </a:r>
                      <a:endParaRPr lang="en-US" sz="800" b="1" i="0" u="none" strike="noStrike" dirty="0">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81000" marR="81000" marT="2700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ctr" latinLnBrk="1" hangingPunct="1">
                        <a:lnSpc>
                          <a:spcPct val="100000"/>
                        </a:lnSpc>
                        <a:spcBef>
                          <a:spcPts val="0"/>
                        </a:spcBef>
                        <a:spcAft>
                          <a:spcPts val="0"/>
                        </a:spcAft>
                        <a:buClrTx/>
                        <a:buSzTx/>
                        <a:buFontTx/>
                        <a:buNone/>
                        <a:tabLst/>
                        <a:defRPr/>
                      </a:pPr>
                      <a:endParaRPr lang="en-US" altLang="ko-KR" sz="800" b="1" i="0" u="none" strike="noStrike" dirty="0" smtClean="0">
                        <a:solidFill>
                          <a:schemeClr val="tx1"/>
                        </a:solidFill>
                        <a:effectLst/>
                        <a:latin typeface="Arial" panose="020B0604020202020204" pitchFamily="34" charset="0"/>
                        <a:ea typeface="+mn-ea"/>
                        <a:cs typeface="Arial" panose="020B0604020202020204" pitchFamily="34" charset="0"/>
                      </a:endParaRPr>
                    </a:p>
                    <a:p>
                      <a:pPr marL="0" marR="0" lvl="0" indent="0" algn="r" defTabSz="914400" rtl="0" eaLnBrk="1" fontAlgn="ctr" latinLnBrk="1" hangingPunct="1">
                        <a:lnSpc>
                          <a:spcPct val="100000"/>
                        </a:lnSpc>
                        <a:spcBef>
                          <a:spcPts val="0"/>
                        </a:spcBef>
                        <a:spcAft>
                          <a:spcPts val="0"/>
                        </a:spcAft>
                        <a:buClrTx/>
                        <a:buSzTx/>
                        <a:buFontTx/>
                        <a:buNone/>
                        <a:tabLst/>
                        <a:defRPr/>
                      </a:pPr>
                      <a:r>
                        <a:rPr lang="en-US" altLang="ko-KR" sz="800" b="1" i="0" u="none" strike="noStrike" baseline="0" smtClean="0">
                          <a:solidFill>
                            <a:schemeClr val="tx1"/>
                          </a:solidFill>
                          <a:effectLst/>
                          <a:latin typeface="Arial" panose="020B0604020202020204" pitchFamily="34" charset="0"/>
                          <a:ea typeface="+mn-ea"/>
                          <a:cs typeface="Arial" panose="020B0604020202020204" pitchFamily="34" charset="0"/>
                        </a:rPr>
                        <a:t>628 / 696</a:t>
                      </a:r>
                      <a:endParaRPr lang="en-US" altLang="ko-KR" sz="800" b="1" i="0" u="none" strike="noStrike" dirty="0" smtClean="0">
                        <a:solidFill>
                          <a:schemeClr val="tx1"/>
                        </a:solidFill>
                        <a:effectLst/>
                        <a:latin typeface="Arial" panose="020B0604020202020204" pitchFamily="34" charset="0"/>
                        <a:ea typeface="+mn-ea"/>
                        <a:cs typeface="Arial" panose="020B0604020202020204" pitchFamily="34" charset="0"/>
                      </a:endParaRPr>
                    </a:p>
                  </a:txBody>
                  <a:tcPr marL="27000" marR="54000" marT="8100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r h="650029">
                <a:tc>
                  <a:txBody>
                    <a:bodyPr/>
                    <a:lstStyle/>
                    <a:p>
                      <a:pPr marL="0" marR="0" lvl="0" indent="0" algn="r" defTabSz="914400" rtl="0" eaLnBrk="1" fontAlgn="ctr" latinLnBrk="1" hangingPunct="1">
                        <a:lnSpc>
                          <a:spcPct val="100000"/>
                        </a:lnSpc>
                        <a:spcBef>
                          <a:spcPts val="0"/>
                        </a:spcBef>
                        <a:spcAft>
                          <a:spcPts val="0"/>
                        </a:spcAft>
                        <a:buClrTx/>
                        <a:buSzTx/>
                        <a:buFontTx/>
                        <a:buNone/>
                        <a:tabLst/>
                        <a:defRPr/>
                      </a:pPr>
                      <a:r>
                        <a:rPr lang="en-US" altLang="ko-KR" sz="800" b="1" i="0" u="none" strike="noStrike" smtClean="0">
                          <a:solidFill>
                            <a:schemeClr val="tx1"/>
                          </a:solidFill>
                          <a:effectLst/>
                          <a:latin typeface="Arial" panose="020B0604020202020204" pitchFamily="34" charset="0"/>
                          <a:ea typeface="+mn-ea"/>
                          <a:cs typeface="Arial" panose="020B0604020202020204" pitchFamily="34" charset="0"/>
                        </a:rPr>
                        <a:t>3116</a:t>
                      </a:r>
                      <a:r>
                        <a:rPr lang="en-US" altLang="ko-KR" sz="800" b="1" i="0" u="none" strike="noStrike" baseline="0" smtClean="0">
                          <a:solidFill>
                            <a:schemeClr val="tx1"/>
                          </a:solidFill>
                          <a:effectLst/>
                          <a:latin typeface="Arial" panose="020B0604020202020204" pitchFamily="34" charset="0"/>
                          <a:ea typeface="+mn-ea"/>
                          <a:cs typeface="Arial" panose="020B0604020202020204" pitchFamily="34" charset="0"/>
                        </a:rPr>
                        <a:t> / 7261</a:t>
                      </a:r>
                      <a:endParaRPr lang="en-US" altLang="ko-KR" sz="800" b="1" i="0" u="none" strike="noStrike" dirty="0" smtClean="0">
                        <a:solidFill>
                          <a:schemeClr val="tx1"/>
                        </a:solidFill>
                        <a:effectLst/>
                        <a:latin typeface="Arial" panose="020B0604020202020204" pitchFamily="34" charset="0"/>
                        <a:ea typeface="+mn-ea"/>
                        <a:cs typeface="Arial" panose="020B0604020202020204" pitchFamily="34" charset="0"/>
                      </a:endParaRPr>
                    </a:p>
                  </a:txBody>
                  <a:tcPr marL="0" marR="81000" marT="0" marB="189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altLang="ko-KR" sz="600" b="0" i="0" u="none" strike="noStrike" dirty="0">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27000" marR="54000" marT="8100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ctr" latinLnBrk="1" hangingPunct="1">
                        <a:lnSpc>
                          <a:spcPct val="100000"/>
                        </a:lnSpc>
                        <a:spcBef>
                          <a:spcPts val="0"/>
                        </a:spcBef>
                        <a:spcAft>
                          <a:spcPts val="0"/>
                        </a:spcAft>
                        <a:buClrTx/>
                        <a:buSzTx/>
                        <a:buFontTx/>
                        <a:buNone/>
                        <a:tabLst/>
                        <a:defRPr/>
                      </a:pPr>
                      <a:r>
                        <a:rPr lang="en-US" altLang="ko-KR" sz="800" b="1" i="0" u="none" strike="noStrike" smtClean="0">
                          <a:solidFill>
                            <a:schemeClr val="tx1"/>
                          </a:solidFill>
                          <a:effectLst/>
                          <a:latin typeface="Arial" panose="020B0604020202020204" pitchFamily="34" charset="0"/>
                          <a:ea typeface="+mn-ea"/>
                          <a:cs typeface="Arial" panose="020B0604020202020204" pitchFamily="34" charset="0"/>
                        </a:rPr>
                        <a:t>2587</a:t>
                      </a:r>
                      <a:r>
                        <a:rPr lang="en-US" altLang="ko-KR" sz="800" b="1" i="0" u="none" strike="noStrike" baseline="0" smtClean="0">
                          <a:solidFill>
                            <a:schemeClr val="tx1"/>
                          </a:solidFill>
                          <a:effectLst/>
                          <a:latin typeface="Arial" panose="020B0604020202020204" pitchFamily="34" charset="0"/>
                          <a:ea typeface="+mn-ea"/>
                          <a:cs typeface="Arial" panose="020B0604020202020204" pitchFamily="34" charset="0"/>
                        </a:rPr>
                        <a:t> / 5299</a:t>
                      </a:r>
                      <a:endParaRPr lang="en-US" altLang="ko-KR" sz="800" b="1" i="0" u="none" strike="noStrike" dirty="0" smtClean="0">
                        <a:solidFill>
                          <a:schemeClr val="tx1"/>
                        </a:solidFill>
                        <a:effectLst/>
                        <a:latin typeface="Arial" panose="020B0604020202020204" pitchFamily="34" charset="0"/>
                        <a:ea typeface="+mn-ea"/>
                        <a:cs typeface="Arial" panose="020B0604020202020204" pitchFamily="34" charset="0"/>
                      </a:endParaRPr>
                    </a:p>
                  </a:txBody>
                  <a:tcPr marL="0" marR="81000" marT="0" marB="189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altLang="ko-KR" sz="600" b="0" i="0" u="none" strike="noStrike" dirty="0">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27000" marR="54000" marT="8100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ctr" latinLnBrk="1" hangingPunct="1">
                        <a:lnSpc>
                          <a:spcPct val="100000"/>
                        </a:lnSpc>
                        <a:spcBef>
                          <a:spcPts val="0"/>
                        </a:spcBef>
                        <a:spcAft>
                          <a:spcPts val="0"/>
                        </a:spcAft>
                        <a:buClrTx/>
                        <a:buSzTx/>
                        <a:buFontTx/>
                        <a:buNone/>
                        <a:tabLst/>
                        <a:defRPr/>
                      </a:pPr>
                      <a:r>
                        <a:rPr lang="en-US" altLang="ko-KR" sz="800" b="1" i="0" u="none" strike="noStrike" baseline="0" smtClean="0">
                          <a:solidFill>
                            <a:schemeClr val="tx1"/>
                          </a:solidFill>
                          <a:effectLst/>
                          <a:latin typeface="Arial" panose="020B0604020202020204" pitchFamily="34" charset="0"/>
                          <a:ea typeface="+mn-ea"/>
                          <a:cs typeface="Arial" panose="020B0604020202020204" pitchFamily="34" charset="0"/>
                        </a:rPr>
                        <a:t>882 / 1695</a:t>
                      </a:r>
                      <a:endParaRPr lang="en-US" altLang="ko-KR" sz="800" b="1" i="0" u="none" strike="noStrike" dirty="0" smtClean="0">
                        <a:solidFill>
                          <a:schemeClr val="tx1"/>
                        </a:solidFill>
                        <a:effectLst/>
                        <a:latin typeface="Arial" panose="020B0604020202020204" pitchFamily="34" charset="0"/>
                        <a:ea typeface="+mn-ea"/>
                        <a:cs typeface="Arial" panose="020B0604020202020204" pitchFamily="34" charset="0"/>
                      </a:endParaRPr>
                    </a:p>
                  </a:txBody>
                  <a:tcPr marL="0" marR="81000" marT="0" marB="1890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altLang="ko-KR" sz="600" b="0" i="0" u="none" strike="noStrike" dirty="0">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27000" marR="54000" marT="8100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21" name="표 20"/>
          <p:cNvGraphicFramePr>
            <a:graphicFrameLocks noGrp="1"/>
          </p:cNvGraphicFramePr>
          <p:nvPr>
            <p:extLst>
              <p:ext uri="{D42A27DB-BD31-4B8C-83A1-F6EECF244321}">
                <p14:modId xmlns:p14="http://schemas.microsoft.com/office/powerpoint/2010/main" val="190357369"/>
              </p:ext>
            </p:extLst>
          </p:nvPr>
        </p:nvGraphicFramePr>
        <p:xfrm>
          <a:off x="2534819" y="7314711"/>
          <a:ext cx="1788190" cy="278130"/>
        </p:xfrm>
        <a:graphic>
          <a:graphicData uri="http://schemas.openxmlformats.org/drawingml/2006/table">
            <a:tbl>
              <a:tblPr firstRow="1" bandRow="1">
                <a:tableStyleId>{2D5ABB26-0587-4C30-8999-92F81FD0307C}</a:tableStyleId>
              </a:tblPr>
              <a:tblGrid>
                <a:gridCol w="357638"/>
                <a:gridCol w="357638"/>
                <a:gridCol w="357638"/>
                <a:gridCol w="357638"/>
                <a:gridCol w="357638"/>
              </a:tblGrid>
              <a:tr h="278130">
                <a:tc>
                  <a:txBody>
                    <a:bodyPr/>
                    <a:lstStyle/>
                    <a:p>
                      <a:pPr algn="ctr" latinLnBrk="1"/>
                      <a:r>
                        <a:rPr lang="en-US" altLang="ko-KR" sz="800" dirty="0" smtClean="0">
                          <a:latin typeface="Arial" panose="020B0604020202020204" pitchFamily="34" charset="0"/>
                          <a:cs typeface="Arial" panose="020B0604020202020204" pitchFamily="34" charset="0"/>
                        </a:rPr>
                        <a:t>-10</a:t>
                      </a:r>
                      <a:endParaRPr lang="ko-KR" altLang="en-US" sz="800" dirty="0">
                        <a:latin typeface="Arial" panose="020B0604020202020204" pitchFamily="34" charset="0"/>
                        <a:cs typeface="Arial" panose="020B0604020202020204" pitchFamily="34" charset="0"/>
                      </a:endParaRPr>
                    </a:p>
                  </a:txBody>
                  <a:tcPr marL="68580" marR="68580" marT="34290" marB="34290"/>
                </a:tc>
                <a:tc>
                  <a:txBody>
                    <a:bodyPr/>
                    <a:lstStyle/>
                    <a:p>
                      <a:pPr algn="ctr" latinLnBrk="1"/>
                      <a:r>
                        <a:rPr lang="en-US" altLang="ko-KR" sz="800" dirty="0" smtClean="0">
                          <a:latin typeface="Arial" panose="020B0604020202020204" pitchFamily="34" charset="0"/>
                          <a:cs typeface="Arial" panose="020B0604020202020204" pitchFamily="34" charset="0"/>
                        </a:rPr>
                        <a:t>-5</a:t>
                      </a:r>
                      <a:endParaRPr lang="ko-KR" altLang="en-US" sz="800" dirty="0">
                        <a:latin typeface="Arial" panose="020B0604020202020204" pitchFamily="34" charset="0"/>
                        <a:cs typeface="Arial" panose="020B0604020202020204" pitchFamily="34" charset="0"/>
                      </a:endParaRPr>
                    </a:p>
                  </a:txBody>
                  <a:tcPr marL="68580" marR="68580" marT="34290" marB="34290"/>
                </a:tc>
                <a:tc>
                  <a:txBody>
                    <a:bodyPr/>
                    <a:lstStyle/>
                    <a:p>
                      <a:pPr algn="ct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8580" marR="68580" marT="34290" marB="34290"/>
                </a:tc>
                <a:tc>
                  <a:txBody>
                    <a:bodyPr/>
                    <a:lstStyle/>
                    <a:p>
                      <a:pPr algn="ctr" latinLnBrk="1"/>
                      <a:r>
                        <a:rPr lang="en-US" altLang="ko-KR" sz="800" dirty="0" smtClean="0">
                          <a:latin typeface="Arial" panose="020B0604020202020204" pitchFamily="34" charset="0"/>
                          <a:cs typeface="Arial" panose="020B0604020202020204" pitchFamily="34" charset="0"/>
                        </a:rPr>
                        <a:t>5</a:t>
                      </a:r>
                      <a:endParaRPr lang="ko-KR" altLang="en-US" sz="800" dirty="0">
                        <a:latin typeface="Arial" panose="020B0604020202020204" pitchFamily="34" charset="0"/>
                        <a:cs typeface="Arial" panose="020B0604020202020204" pitchFamily="34" charset="0"/>
                      </a:endParaRPr>
                    </a:p>
                  </a:txBody>
                  <a:tcPr marL="68580" marR="68580" marT="34290" marB="34290"/>
                </a:tc>
                <a:tc>
                  <a:txBody>
                    <a:bodyPr/>
                    <a:lstStyle/>
                    <a:p>
                      <a:pPr algn="ctr" latinLnBrk="1"/>
                      <a:r>
                        <a:rPr lang="en-US" altLang="ko-KR" sz="800" dirty="0" smtClean="0">
                          <a:latin typeface="Arial" panose="020B0604020202020204" pitchFamily="34" charset="0"/>
                          <a:cs typeface="Arial" panose="020B0604020202020204" pitchFamily="34" charset="0"/>
                        </a:rPr>
                        <a:t>10</a:t>
                      </a:r>
                      <a:endParaRPr lang="ko-KR" altLang="en-US" sz="800" dirty="0">
                        <a:latin typeface="Arial" panose="020B0604020202020204" pitchFamily="34" charset="0"/>
                        <a:cs typeface="Arial" panose="020B0604020202020204" pitchFamily="34" charset="0"/>
                      </a:endParaRPr>
                    </a:p>
                  </a:txBody>
                  <a:tcPr marL="68580" marR="68580" marT="34290" marB="34290"/>
                </a:tc>
              </a:tr>
            </a:tbl>
          </a:graphicData>
        </a:graphic>
      </p:graphicFrame>
      <p:graphicFrame>
        <p:nvGraphicFramePr>
          <p:cNvPr id="22" name="표 21"/>
          <p:cNvGraphicFramePr>
            <a:graphicFrameLocks noGrp="1"/>
          </p:cNvGraphicFramePr>
          <p:nvPr>
            <p:extLst>
              <p:ext uri="{D42A27DB-BD31-4B8C-83A1-F6EECF244321}">
                <p14:modId xmlns:p14="http://schemas.microsoft.com/office/powerpoint/2010/main" val="105127163"/>
              </p:ext>
            </p:extLst>
          </p:nvPr>
        </p:nvGraphicFramePr>
        <p:xfrm>
          <a:off x="4286729" y="7308523"/>
          <a:ext cx="1825620" cy="278130"/>
        </p:xfrm>
        <a:graphic>
          <a:graphicData uri="http://schemas.openxmlformats.org/drawingml/2006/table">
            <a:tbl>
              <a:tblPr firstRow="1" bandRow="1">
                <a:tableStyleId>{2D5ABB26-0587-4C30-8999-92F81FD0307C}</a:tableStyleId>
              </a:tblPr>
              <a:tblGrid>
                <a:gridCol w="365124"/>
                <a:gridCol w="365124"/>
                <a:gridCol w="365124"/>
                <a:gridCol w="365124"/>
                <a:gridCol w="365124"/>
              </a:tblGrid>
              <a:tr h="278130">
                <a:tc>
                  <a:txBody>
                    <a:bodyPr/>
                    <a:lstStyle/>
                    <a:p>
                      <a:pPr algn="ctr" latinLnBrk="1"/>
                      <a:r>
                        <a:rPr lang="en-US" altLang="ko-KR" sz="800" dirty="0" smtClean="0">
                          <a:latin typeface="Arial" panose="020B0604020202020204" pitchFamily="34" charset="0"/>
                          <a:cs typeface="Arial" panose="020B0604020202020204" pitchFamily="34" charset="0"/>
                        </a:rPr>
                        <a:t>-10</a:t>
                      </a:r>
                      <a:endParaRPr lang="ko-KR" altLang="en-US" sz="800" dirty="0">
                        <a:latin typeface="Arial" panose="020B0604020202020204" pitchFamily="34" charset="0"/>
                        <a:cs typeface="Arial" panose="020B0604020202020204" pitchFamily="34" charset="0"/>
                      </a:endParaRPr>
                    </a:p>
                  </a:txBody>
                  <a:tcPr marL="68580" marR="68580" marT="34290" marB="34290"/>
                </a:tc>
                <a:tc>
                  <a:txBody>
                    <a:bodyPr/>
                    <a:lstStyle/>
                    <a:p>
                      <a:pPr algn="ctr" latinLnBrk="1"/>
                      <a:r>
                        <a:rPr lang="en-US" altLang="ko-KR" sz="800" dirty="0" smtClean="0">
                          <a:latin typeface="Arial" panose="020B0604020202020204" pitchFamily="34" charset="0"/>
                          <a:cs typeface="Arial" panose="020B0604020202020204" pitchFamily="34" charset="0"/>
                        </a:rPr>
                        <a:t>-5</a:t>
                      </a:r>
                      <a:endParaRPr lang="ko-KR" altLang="en-US" sz="800" dirty="0">
                        <a:latin typeface="Arial" panose="020B0604020202020204" pitchFamily="34" charset="0"/>
                        <a:cs typeface="Arial" panose="020B0604020202020204" pitchFamily="34" charset="0"/>
                      </a:endParaRPr>
                    </a:p>
                  </a:txBody>
                  <a:tcPr marL="68580" marR="68580" marT="34290" marB="34290"/>
                </a:tc>
                <a:tc>
                  <a:txBody>
                    <a:bodyPr/>
                    <a:lstStyle/>
                    <a:p>
                      <a:pPr algn="ct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8580" marR="68580" marT="34290" marB="34290"/>
                </a:tc>
                <a:tc>
                  <a:txBody>
                    <a:bodyPr/>
                    <a:lstStyle/>
                    <a:p>
                      <a:pPr algn="ctr" latinLnBrk="1"/>
                      <a:r>
                        <a:rPr lang="en-US" altLang="ko-KR" sz="800" dirty="0" smtClean="0">
                          <a:latin typeface="Arial" panose="020B0604020202020204" pitchFamily="34" charset="0"/>
                          <a:cs typeface="Arial" panose="020B0604020202020204" pitchFamily="34" charset="0"/>
                        </a:rPr>
                        <a:t>5</a:t>
                      </a:r>
                      <a:endParaRPr lang="ko-KR" altLang="en-US" sz="800" dirty="0">
                        <a:latin typeface="Arial" panose="020B0604020202020204" pitchFamily="34" charset="0"/>
                        <a:cs typeface="Arial" panose="020B0604020202020204" pitchFamily="34" charset="0"/>
                      </a:endParaRPr>
                    </a:p>
                  </a:txBody>
                  <a:tcPr marL="68580" marR="68580" marT="34290" marB="34290"/>
                </a:tc>
                <a:tc>
                  <a:txBody>
                    <a:bodyPr/>
                    <a:lstStyle/>
                    <a:p>
                      <a:pPr algn="ctr" latinLnBrk="1"/>
                      <a:r>
                        <a:rPr lang="en-US" altLang="ko-KR" sz="800" dirty="0" smtClean="0">
                          <a:latin typeface="Arial" panose="020B0604020202020204" pitchFamily="34" charset="0"/>
                          <a:cs typeface="Arial" panose="020B0604020202020204" pitchFamily="34" charset="0"/>
                        </a:rPr>
                        <a:t>10</a:t>
                      </a:r>
                      <a:endParaRPr lang="ko-KR" altLang="en-US" sz="800" dirty="0">
                        <a:latin typeface="Arial" panose="020B0604020202020204" pitchFamily="34" charset="0"/>
                        <a:cs typeface="Arial" panose="020B0604020202020204" pitchFamily="34" charset="0"/>
                      </a:endParaRPr>
                    </a:p>
                  </a:txBody>
                  <a:tcPr marL="68580" marR="68580" marT="34290" marB="34290"/>
                </a:tc>
              </a:tr>
            </a:tbl>
          </a:graphicData>
        </a:graphic>
      </p:graphicFrame>
      <p:sp>
        <p:nvSpPr>
          <p:cNvPr id="23" name="TextBox 22"/>
          <p:cNvSpPr txBox="1"/>
          <p:nvPr/>
        </p:nvSpPr>
        <p:spPr>
          <a:xfrm>
            <a:off x="2383179" y="4439494"/>
            <a:ext cx="2106235" cy="162018"/>
          </a:xfrm>
          <a:prstGeom prst="rect">
            <a:avLst/>
          </a:prstGeom>
          <a:noFill/>
        </p:spPr>
        <p:txBody>
          <a:bodyPr wrap="square" rtlCol="0" anchor="ctr" anchorCtr="0">
            <a:noAutofit/>
          </a:bodyPr>
          <a:lstStyle/>
          <a:p>
            <a:pPr marL="257175" indent="-257175" algn="ctr"/>
            <a:r>
              <a:rPr lang="en-US" altLang="ko-KR" sz="900" b="1" dirty="0">
                <a:solidFill>
                  <a:schemeClr val="tx1">
                    <a:lumMod val="85000"/>
                    <a:lumOff val="15000"/>
                  </a:schemeClr>
                </a:solidFill>
                <a:latin typeface="Arial" pitchFamily="34" charset="0"/>
                <a:cs typeface="Arial" pitchFamily="34" charset="0"/>
              </a:rPr>
              <a:t>From K562</a:t>
            </a:r>
            <a:endParaRPr lang="ko-KR" altLang="en-US" sz="900" b="1" dirty="0">
              <a:solidFill>
                <a:schemeClr val="tx1">
                  <a:lumMod val="85000"/>
                  <a:lumOff val="15000"/>
                </a:schemeClr>
              </a:solidFill>
              <a:latin typeface="Arial" pitchFamily="34" charset="0"/>
              <a:cs typeface="Arial" pitchFamily="34" charset="0"/>
            </a:endParaRPr>
          </a:p>
        </p:txBody>
      </p:sp>
      <p:sp>
        <p:nvSpPr>
          <p:cNvPr id="2" name="직사각형 1"/>
          <p:cNvSpPr/>
          <p:nvPr/>
        </p:nvSpPr>
        <p:spPr>
          <a:xfrm>
            <a:off x="150838" y="8010381"/>
            <a:ext cx="6518521" cy="954107"/>
          </a:xfrm>
          <a:prstGeom prst="rect">
            <a:avLst/>
          </a:prstGeom>
        </p:spPr>
        <p:txBody>
          <a:bodyPr wrap="square">
            <a:spAutoFit/>
          </a:bodyPr>
          <a:lstStyle/>
          <a:p>
            <a:r>
              <a:rPr lang="en-US" sz="1400" b="1" dirty="0">
                <a:latin typeface="Times New Roman" panose="02020603050405020304" pitchFamily="18" charset="0"/>
                <a:ea typeface="맑은 고딕" panose="020B0503020000020004" pitchFamily="50" charset="-127"/>
              </a:rPr>
              <a:t>Figure S8.</a:t>
            </a:r>
            <a:r>
              <a:rPr lang="en-US" sz="1400" dirty="0">
                <a:latin typeface="Times New Roman" panose="02020603050405020304" pitchFamily="18" charset="0"/>
                <a:ea typeface="맑은 고딕" panose="020B0503020000020004" pitchFamily="50" charset="-127"/>
              </a:rPr>
              <a:t> Enrichment of regulatory marks in the first intron in two additional cell lines. Please refer to the legend for Figure S7. Log-odds ratio analysis is performed for enrichment of regulatory signals in conserved regions in the first intron in (A) H1-hESC cell line, (B) K562 cell line.</a:t>
            </a:r>
            <a:endParaRPr lang="en-US" sz="1400" dirty="0"/>
          </a:p>
        </p:txBody>
      </p:sp>
    </p:spTree>
    <p:extLst>
      <p:ext uri="{BB962C8B-B14F-4D97-AF65-F5344CB8AC3E}">
        <p14:creationId xmlns:p14="http://schemas.microsoft.com/office/powerpoint/2010/main" val="16248936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그림 4"/>
          <p:cNvPicPr>
            <a:picLocks noChangeAspect="1"/>
          </p:cNvPicPr>
          <p:nvPr/>
        </p:nvPicPr>
        <p:blipFill rotWithShape="1">
          <a:blip r:embed="rId2"/>
          <a:srcRect l="4941" t="28562" r="3646" b="10439"/>
          <a:stretch/>
        </p:blipFill>
        <p:spPr>
          <a:xfrm>
            <a:off x="896019" y="1041251"/>
            <a:ext cx="5500483" cy="2304256"/>
          </a:xfrm>
          <a:prstGeom prst="rect">
            <a:avLst/>
          </a:prstGeom>
        </p:spPr>
      </p:pic>
      <p:sp>
        <p:nvSpPr>
          <p:cNvPr id="12" name="TextBox 11"/>
          <p:cNvSpPr txBox="1"/>
          <p:nvPr/>
        </p:nvSpPr>
        <p:spPr>
          <a:xfrm>
            <a:off x="0" y="-4260"/>
            <a:ext cx="6858000" cy="204501"/>
          </a:xfrm>
          <a:prstGeom prst="rect">
            <a:avLst/>
          </a:prstGeom>
          <a:solidFill>
            <a:schemeClr val="accent1">
              <a:lumMod val="60000"/>
              <a:lumOff val="40000"/>
            </a:schemeClr>
          </a:solidFill>
        </p:spPr>
        <p:txBody>
          <a:bodyPr wrap="none" rtlCol="0" anchor="ctr" anchorCtr="0">
            <a:noAutofit/>
          </a:bodyPr>
          <a:lstStyle/>
          <a:p>
            <a:pPr marL="257175" indent="-257175"/>
            <a:r>
              <a:rPr lang="en-US" altLang="ko-KR" sz="1400" b="1" dirty="0">
                <a:solidFill>
                  <a:schemeClr val="tx1">
                    <a:lumMod val="85000"/>
                    <a:lumOff val="15000"/>
                  </a:schemeClr>
                </a:solidFill>
                <a:latin typeface="Arial" pitchFamily="34" charset="0"/>
                <a:cs typeface="Arial" pitchFamily="34" charset="0"/>
              </a:rPr>
              <a:t>Supplementary Figure </a:t>
            </a:r>
            <a:r>
              <a:rPr lang="en-US" altLang="ko-KR" sz="1400" b="1" dirty="0" smtClean="0">
                <a:solidFill>
                  <a:schemeClr val="tx1">
                    <a:lumMod val="85000"/>
                    <a:lumOff val="15000"/>
                  </a:schemeClr>
                </a:solidFill>
                <a:latin typeface="Arial" pitchFamily="34" charset="0"/>
                <a:cs typeface="Arial" pitchFamily="34" charset="0"/>
              </a:rPr>
              <a:t>9</a:t>
            </a:r>
            <a:endParaRPr lang="ko-KR" altLang="en-US" sz="1400" b="1" dirty="0">
              <a:solidFill>
                <a:schemeClr val="tx1">
                  <a:lumMod val="85000"/>
                  <a:lumOff val="15000"/>
                </a:schemeClr>
              </a:solidFill>
              <a:latin typeface="Arial" pitchFamily="34" charset="0"/>
              <a:cs typeface="Arial" pitchFamily="34" charset="0"/>
            </a:endParaRPr>
          </a:p>
        </p:txBody>
      </p:sp>
      <p:sp>
        <p:nvSpPr>
          <p:cNvPr id="14" name="TextBox 13"/>
          <p:cNvSpPr txBox="1"/>
          <p:nvPr/>
        </p:nvSpPr>
        <p:spPr>
          <a:xfrm>
            <a:off x="116632" y="395536"/>
            <a:ext cx="2610010" cy="369332"/>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(A)</a:t>
            </a:r>
            <a:endParaRPr lang="en-US" b="1" dirty="0">
              <a:latin typeface="Arial" panose="020B0604020202020204" pitchFamily="34" charset="0"/>
              <a:cs typeface="Arial" panose="020B0604020202020204" pitchFamily="34" charset="0"/>
            </a:endParaRPr>
          </a:p>
        </p:txBody>
      </p:sp>
      <p:graphicFrame>
        <p:nvGraphicFramePr>
          <p:cNvPr id="4" name="표 3"/>
          <p:cNvGraphicFramePr>
            <a:graphicFrameLocks noGrp="1"/>
          </p:cNvGraphicFramePr>
          <p:nvPr>
            <p:extLst>
              <p:ext uri="{D42A27DB-BD31-4B8C-83A1-F6EECF244321}">
                <p14:modId xmlns:p14="http://schemas.microsoft.com/office/powerpoint/2010/main" val="4136111218"/>
              </p:ext>
            </p:extLst>
          </p:nvPr>
        </p:nvGraphicFramePr>
        <p:xfrm>
          <a:off x="750989" y="3308947"/>
          <a:ext cx="5414316" cy="614680"/>
        </p:xfrm>
        <a:graphic>
          <a:graphicData uri="http://schemas.openxmlformats.org/drawingml/2006/table">
            <a:tbl>
              <a:tblPr firstRow="1" bandRow="1">
                <a:tableStyleId>{2D5ABB26-0587-4C30-8999-92F81FD0307C}</a:tableStyleId>
              </a:tblPr>
              <a:tblGrid>
                <a:gridCol w="902386"/>
                <a:gridCol w="902386"/>
                <a:gridCol w="902386"/>
                <a:gridCol w="902386"/>
                <a:gridCol w="902386"/>
                <a:gridCol w="902386"/>
              </a:tblGrid>
              <a:tr h="195434">
                <a:tc>
                  <a:txBody>
                    <a:bodyPr/>
                    <a:lstStyle/>
                    <a:p>
                      <a:pPr algn="ctr"/>
                      <a:r>
                        <a:rPr lang="en-US" sz="1000" dirty="0" smtClean="0">
                          <a:latin typeface="Arial" panose="020B0604020202020204" pitchFamily="34" charset="0"/>
                          <a:cs typeface="Arial" panose="020B0604020202020204" pitchFamily="34" charset="0"/>
                        </a:rPr>
                        <a:t>0</a:t>
                      </a:r>
                      <a:endParaRPr lang="en-US" sz="1000" dirty="0">
                        <a:latin typeface="Arial" panose="020B0604020202020204" pitchFamily="34" charset="0"/>
                        <a:cs typeface="Arial" panose="020B0604020202020204" pitchFamily="34" charset="0"/>
                      </a:endParaRPr>
                    </a:p>
                  </a:txBody>
                  <a:tcPr/>
                </a:tc>
                <a:tc>
                  <a:txBody>
                    <a:bodyPr/>
                    <a:lstStyle/>
                    <a:p>
                      <a:pPr algn="ctr"/>
                      <a:r>
                        <a:rPr lang="en-US" sz="1000" dirty="0" smtClean="0">
                          <a:latin typeface="Arial" panose="020B0604020202020204" pitchFamily="34" charset="0"/>
                          <a:cs typeface="Arial" panose="020B0604020202020204" pitchFamily="34" charset="0"/>
                        </a:rPr>
                        <a:t>5k</a:t>
                      </a:r>
                      <a:endParaRPr lang="en-US" sz="1000" dirty="0">
                        <a:latin typeface="Arial" panose="020B0604020202020204" pitchFamily="34" charset="0"/>
                        <a:cs typeface="Arial" panose="020B0604020202020204" pitchFamily="34" charset="0"/>
                      </a:endParaRPr>
                    </a:p>
                  </a:txBody>
                  <a:tcPr/>
                </a:tc>
                <a:tc>
                  <a:txBody>
                    <a:bodyPr/>
                    <a:lstStyle/>
                    <a:p>
                      <a:pPr algn="ctr"/>
                      <a:r>
                        <a:rPr lang="en-US" sz="1000" dirty="0" smtClean="0">
                          <a:latin typeface="Arial" panose="020B0604020202020204" pitchFamily="34" charset="0"/>
                          <a:cs typeface="Arial" panose="020B0604020202020204" pitchFamily="34" charset="0"/>
                        </a:rPr>
                        <a:t>10k</a:t>
                      </a:r>
                      <a:endParaRPr lang="en-US" sz="1000" dirty="0">
                        <a:latin typeface="Arial" panose="020B0604020202020204" pitchFamily="34" charset="0"/>
                        <a:cs typeface="Arial" panose="020B0604020202020204" pitchFamily="34" charset="0"/>
                      </a:endParaRPr>
                    </a:p>
                  </a:txBody>
                  <a:tcPr/>
                </a:tc>
                <a:tc>
                  <a:txBody>
                    <a:bodyPr/>
                    <a:lstStyle/>
                    <a:p>
                      <a:pPr algn="ctr"/>
                      <a:r>
                        <a:rPr lang="en-US" sz="1000" dirty="0" smtClean="0">
                          <a:latin typeface="Arial" panose="020B0604020202020204" pitchFamily="34" charset="0"/>
                          <a:cs typeface="Arial" panose="020B0604020202020204" pitchFamily="34" charset="0"/>
                        </a:rPr>
                        <a:t>15k</a:t>
                      </a:r>
                      <a:endParaRPr lang="en-US" sz="1000" dirty="0">
                        <a:latin typeface="Arial" panose="020B0604020202020204" pitchFamily="34" charset="0"/>
                        <a:cs typeface="Arial" panose="020B0604020202020204" pitchFamily="34" charset="0"/>
                      </a:endParaRPr>
                    </a:p>
                  </a:txBody>
                  <a:tcPr/>
                </a:tc>
                <a:tc>
                  <a:txBody>
                    <a:bodyPr/>
                    <a:lstStyle/>
                    <a:p>
                      <a:pPr algn="ctr"/>
                      <a:r>
                        <a:rPr lang="en-US" sz="1000" dirty="0" smtClean="0">
                          <a:latin typeface="Arial" panose="020B0604020202020204" pitchFamily="34" charset="0"/>
                          <a:cs typeface="Arial" panose="020B0604020202020204" pitchFamily="34" charset="0"/>
                        </a:rPr>
                        <a:t>20k</a:t>
                      </a:r>
                      <a:endParaRPr lang="en-US" sz="1000" dirty="0">
                        <a:latin typeface="Arial" panose="020B0604020202020204" pitchFamily="34" charset="0"/>
                        <a:cs typeface="Arial" panose="020B0604020202020204" pitchFamily="34" charset="0"/>
                      </a:endParaRPr>
                    </a:p>
                  </a:txBody>
                  <a:tcPr/>
                </a:tc>
                <a:tc>
                  <a:txBody>
                    <a:bodyPr/>
                    <a:lstStyle/>
                    <a:p>
                      <a:pPr algn="ctr"/>
                      <a:r>
                        <a:rPr lang="en-US" sz="1000" dirty="0" smtClean="0">
                          <a:latin typeface="Arial" panose="020B0604020202020204" pitchFamily="34" charset="0"/>
                          <a:cs typeface="Arial" panose="020B0604020202020204" pitchFamily="34" charset="0"/>
                        </a:rPr>
                        <a:t>25k</a:t>
                      </a:r>
                      <a:endParaRPr lang="en-US" sz="1000" dirty="0">
                        <a:latin typeface="Arial" panose="020B0604020202020204" pitchFamily="34" charset="0"/>
                        <a:cs typeface="Arial" panose="020B0604020202020204" pitchFamily="34" charset="0"/>
                      </a:endParaRPr>
                    </a:p>
                  </a:txBody>
                  <a:tcPr/>
                </a:tc>
              </a:tr>
              <a:tr h="370840">
                <a:tc gridSpan="6">
                  <a:txBody>
                    <a:bodyPr/>
                    <a:lstStyle/>
                    <a:p>
                      <a:pPr algn="ctr"/>
                      <a:r>
                        <a:rPr lang="en-US" sz="1100" b="1" dirty="0" smtClean="0">
                          <a:latin typeface="Arial" panose="020B0604020202020204" pitchFamily="34" charset="0"/>
                          <a:cs typeface="Arial" panose="020B0604020202020204" pitchFamily="34" charset="0"/>
                        </a:rPr>
                        <a:t>First intron length</a:t>
                      </a:r>
                      <a:endParaRPr lang="en-US" sz="1100" b="1" dirty="0">
                        <a:latin typeface="Arial" panose="020B0604020202020204" pitchFamily="34" charset="0"/>
                        <a:cs typeface="Arial" panose="020B0604020202020204" pitchFamily="34" charset="0"/>
                      </a:endParaRP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bl>
          </a:graphicData>
        </a:graphic>
      </p:graphicFrame>
      <p:graphicFrame>
        <p:nvGraphicFramePr>
          <p:cNvPr id="24" name="표 23"/>
          <p:cNvGraphicFramePr>
            <a:graphicFrameLocks noGrp="1"/>
          </p:cNvGraphicFramePr>
          <p:nvPr>
            <p:extLst>
              <p:ext uri="{D42A27DB-BD31-4B8C-83A1-F6EECF244321}">
                <p14:modId xmlns:p14="http://schemas.microsoft.com/office/powerpoint/2010/main" val="1891523390"/>
              </p:ext>
            </p:extLst>
          </p:nvPr>
        </p:nvGraphicFramePr>
        <p:xfrm>
          <a:off x="332656" y="683568"/>
          <a:ext cx="563363" cy="2984499"/>
        </p:xfrm>
        <a:graphic>
          <a:graphicData uri="http://schemas.openxmlformats.org/drawingml/2006/table">
            <a:tbl>
              <a:tblPr firstRow="1" bandRow="1">
                <a:tableStyleId>{2D5ABB26-0587-4C30-8999-92F81FD0307C}</a:tableStyleId>
              </a:tblPr>
              <a:tblGrid>
                <a:gridCol w="563363"/>
              </a:tblGrid>
              <a:tr h="994833">
                <a:tc>
                  <a:txBody>
                    <a:bodyPr/>
                    <a:lstStyle/>
                    <a:p>
                      <a:pPr algn="r" latinLnBrk="1"/>
                      <a:r>
                        <a:rPr lang="en-US" altLang="ko-KR" sz="1000" dirty="0" smtClean="0">
                          <a:latin typeface="Arial" panose="020B0604020202020204" pitchFamily="34" charset="0"/>
                          <a:cs typeface="Arial" panose="020B0604020202020204" pitchFamily="34" charset="0"/>
                        </a:rPr>
                        <a:t>1400</a:t>
                      </a:r>
                      <a:endParaRPr lang="ko-KR" altLang="en-US" sz="1000" dirty="0">
                        <a:latin typeface="Arial" panose="020B0604020202020204" pitchFamily="34" charset="0"/>
                        <a:cs typeface="Arial" panose="020B0604020202020204" pitchFamily="34" charset="0"/>
                      </a:endParaRPr>
                    </a:p>
                  </a:txBody>
                  <a:tcPr marL="0" marR="0" marT="0" marB="0" anchor="ctr"/>
                </a:tc>
              </a:tr>
              <a:tr h="994833">
                <a:tc>
                  <a:txBody>
                    <a:bodyPr/>
                    <a:lstStyle/>
                    <a:p>
                      <a:pPr algn="r" latinLnBrk="1"/>
                      <a:r>
                        <a:rPr lang="en-US" altLang="ko-KR" sz="1000" dirty="0" smtClean="0">
                          <a:latin typeface="Arial" panose="020B0604020202020204" pitchFamily="34" charset="0"/>
                          <a:cs typeface="Arial" panose="020B0604020202020204" pitchFamily="34" charset="0"/>
                        </a:rPr>
                        <a:t>700</a:t>
                      </a:r>
                      <a:endParaRPr lang="ko-KR" altLang="en-US" sz="1000" dirty="0">
                        <a:latin typeface="Arial" panose="020B0604020202020204" pitchFamily="34" charset="0"/>
                        <a:cs typeface="Arial" panose="020B0604020202020204" pitchFamily="34" charset="0"/>
                      </a:endParaRPr>
                    </a:p>
                  </a:txBody>
                  <a:tcPr marL="0" marR="0" marT="0" marB="0" anchor="ctr"/>
                </a:tc>
              </a:tr>
              <a:tr h="994833">
                <a:tc>
                  <a:txBody>
                    <a:bodyPr/>
                    <a:lstStyle/>
                    <a:p>
                      <a:pPr algn="r" latinLnBrk="1"/>
                      <a:r>
                        <a:rPr lang="en-US" altLang="ko-KR" sz="1000" dirty="0" smtClean="0">
                          <a:latin typeface="Arial" panose="020B0604020202020204" pitchFamily="34" charset="0"/>
                          <a:cs typeface="Arial" panose="020B0604020202020204" pitchFamily="34" charset="0"/>
                        </a:rPr>
                        <a:t>0</a:t>
                      </a:r>
                      <a:endParaRPr lang="ko-KR" altLang="en-US" sz="1000" dirty="0">
                        <a:latin typeface="Arial" panose="020B0604020202020204" pitchFamily="34" charset="0"/>
                        <a:cs typeface="Arial" panose="020B0604020202020204" pitchFamily="34" charset="0"/>
                      </a:endParaRPr>
                    </a:p>
                  </a:txBody>
                  <a:tcPr marL="0" marR="0" marT="0" marB="0" anchor="ctr"/>
                </a:tc>
              </a:tr>
            </a:tbl>
          </a:graphicData>
        </a:graphic>
      </p:graphicFrame>
      <p:graphicFrame>
        <p:nvGraphicFramePr>
          <p:cNvPr id="25" name="표 24"/>
          <p:cNvGraphicFramePr>
            <a:graphicFrameLocks noGrp="1"/>
          </p:cNvGraphicFramePr>
          <p:nvPr>
            <p:extLst>
              <p:ext uri="{D42A27DB-BD31-4B8C-83A1-F6EECF244321}">
                <p14:modId xmlns:p14="http://schemas.microsoft.com/office/powerpoint/2010/main" val="2946411709"/>
              </p:ext>
            </p:extLst>
          </p:nvPr>
        </p:nvGraphicFramePr>
        <p:xfrm>
          <a:off x="386120" y="1113259"/>
          <a:ext cx="162560" cy="2106234"/>
        </p:xfrm>
        <a:graphic>
          <a:graphicData uri="http://schemas.openxmlformats.org/drawingml/2006/table">
            <a:tbl>
              <a:tblPr firstRow="1" bandRow="1">
                <a:tableStyleId>{2D5ABB26-0587-4C30-8999-92F81FD0307C}</a:tableStyleId>
              </a:tblPr>
              <a:tblGrid>
                <a:gridCol w="162560"/>
              </a:tblGrid>
              <a:tr h="2106234">
                <a:tc>
                  <a:txBody>
                    <a:bodyPr/>
                    <a:lstStyle/>
                    <a:p>
                      <a:pPr algn="ctr" latinLnBrk="1"/>
                      <a:r>
                        <a:rPr lang="en-US" altLang="ko-KR" sz="1100" b="1" dirty="0" smtClean="0">
                          <a:latin typeface="Arial" pitchFamily="34" charset="0"/>
                          <a:cs typeface="Arial" pitchFamily="34" charset="0"/>
                        </a:rPr>
                        <a:t>Frequency</a:t>
                      </a:r>
                      <a:endParaRPr lang="ko-KR" altLang="en-US" sz="1100" b="1" dirty="0">
                        <a:latin typeface="Arial" pitchFamily="34" charset="0"/>
                        <a:cs typeface="Arial" pitchFamily="34" charset="0"/>
                      </a:endParaRPr>
                    </a:p>
                  </a:txBody>
                  <a:tcPr marL="68580" marR="68580" marT="34290" marB="34290" vert="vert27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tr>
            </a:tbl>
          </a:graphicData>
        </a:graphic>
      </p:graphicFrame>
      <p:sp>
        <p:nvSpPr>
          <p:cNvPr id="26" name="왼쪽/오른쪽 화살표 25"/>
          <p:cNvSpPr/>
          <p:nvPr/>
        </p:nvSpPr>
        <p:spPr>
          <a:xfrm>
            <a:off x="1638761" y="1327446"/>
            <a:ext cx="4670559" cy="368577"/>
          </a:xfrm>
          <a:prstGeom prst="leftRightArrow">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350" dirty="0" smtClean="0"/>
              <a:t>Median ≤</a:t>
            </a:r>
            <a:endParaRPr lang="ko-KR" altLang="en-US" sz="1350" dirty="0"/>
          </a:p>
        </p:txBody>
      </p:sp>
      <p:sp>
        <p:nvSpPr>
          <p:cNvPr id="27" name="TextBox 26"/>
          <p:cNvSpPr txBox="1"/>
          <p:nvPr/>
        </p:nvSpPr>
        <p:spPr>
          <a:xfrm>
            <a:off x="404664" y="897235"/>
            <a:ext cx="6453336" cy="308660"/>
          </a:xfrm>
          <a:prstGeom prst="rect">
            <a:avLst/>
          </a:prstGeom>
          <a:noFill/>
        </p:spPr>
        <p:txBody>
          <a:bodyPr wrap="square" rtlCol="0">
            <a:spAutoFit/>
          </a:bodyPr>
          <a:lstStyle/>
          <a:p>
            <a:pPr algn="ctr"/>
            <a:r>
              <a:rPr lang="en-US" altLang="ko-KR" sz="1350" b="1" dirty="0"/>
              <a:t>Histogram and Box-plot of first intron length</a:t>
            </a:r>
            <a:endParaRPr lang="ko-KR" altLang="en-US" sz="1350" b="1" dirty="0"/>
          </a:p>
        </p:txBody>
      </p:sp>
      <p:sp>
        <p:nvSpPr>
          <p:cNvPr id="28" name="TextBox 27"/>
          <p:cNvSpPr txBox="1"/>
          <p:nvPr/>
        </p:nvSpPr>
        <p:spPr>
          <a:xfrm>
            <a:off x="3045352" y="1651034"/>
            <a:ext cx="1857375" cy="378009"/>
          </a:xfrm>
          <a:prstGeom prst="rect">
            <a:avLst/>
          </a:prstGeom>
          <a:noFill/>
        </p:spPr>
        <p:txBody>
          <a:bodyPr wrap="square" rtlCol="0">
            <a:spAutoFit/>
          </a:bodyPr>
          <a:lstStyle/>
          <a:p>
            <a:r>
              <a:rPr lang="en-US" altLang="ko-KR" dirty="0" smtClean="0"/>
              <a:t>10183 transcripts</a:t>
            </a:r>
            <a:endParaRPr lang="ko-KR" altLang="en-US" dirty="0"/>
          </a:p>
        </p:txBody>
      </p:sp>
      <p:sp>
        <p:nvSpPr>
          <p:cNvPr id="29" name="TextBox 28"/>
          <p:cNvSpPr txBox="1"/>
          <p:nvPr/>
        </p:nvSpPr>
        <p:spPr>
          <a:xfrm>
            <a:off x="116632" y="4067944"/>
            <a:ext cx="2610010" cy="369332"/>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(B)</a:t>
            </a:r>
            <a:endParaRPr lang="en-US" b="1" dirty="0">
              <a:latin typeface="Arial" panose="020B0604020202020204" pitchFamily="34" charset="0"/>
              <a:cs typeface="Arial" panose="020B0604020202020204" pitchFamily="34" charset="0"/>
            </a:endParaRPr>
          </a:p>
        </p:txBody>
      </p:sp>
      <p:pic>
        <p:nvPicPr>
          <p:cNvPr id="6" name="그림 5"/>
          <p:cNvPicPr>
            <a:picLocks noChangeAspect="1"/>
          </p:cNvPicPr>
          <p:nvPr/>
        </p:nvPicPr>
        <p:blipFill rotWithShape="1">
          <a:blip r:embed="rId3"/>
          <a:srcRect b="10589"/>
          <a:stretch/>
        </p:blipFill>
        <p:spPr>
          <a:xfrm>
            <a:off x="746116" y="4854814"/>
            <a:ext cx="5707220" cy="2081012"/>
          </a:xfrm>
          <a:prstGeom prst="rect">
            <a:avLst/>
          </a:prstGeom>
        </p:spPr>
      </p:pic>
      <p:graphicFrame>
        <p:nvGraphicFramePr>
          <p:cNvPr id="7" name="표 6"/>
          <p:cNvGraphicFramePr>
            <a:graphicFrameLocks noGrp="1"/>
          </p:cNvGraphicFramePr>
          <p:nvPr>
            <p:extLst>
              <p:ext uri="{D42A27DB-BD31-4B8C-83A1-F6EECF244321}">
                <p14:modId xmlns:p14="http://schemas.microsoft.com/office/powerpoint/2010/main" val="2604401490"/>
              </p:ext>
            </p:extLst>
          </p:nvPr>
        </p:nvGraphicFramePr>
        <p:xfrm>
          <a:off x="998896" y="6954878"/>
          <a:ext cx="706225" cy="370840"/>
        </p:xfrm>
        <a:graphic>
          <a:graphicData uri="http://schemas.openxmlformats.org/drawingml/2006/table">
            <a:tbl>
              <a:tblPr firstRow="1" bandRow="1">
                <a:tableStyleId>{2D5ABB26-0587-4C30-8999-92F81FD0307C}</a:tableStyleId>
              </a:tblPr>
              <a:tblGrid>
                <a:gridCol w="141245"/>
                <a:gridCol w="141245"/>
                <a:gridCol w="141245"/>
                <a:gridCol w="141245"/>
                <a:gridCol w="141245"/>
              </a:tblGrid>
              <a:tr h="370840">
                <a:tc>
                  <a:txBody>
                    <a:bodyPr/>
                    <a:lstStyle/>
                    <a:p>
                      <a:pPr algn="r"/>
                      <a:r>
                        <a:rPr lang="en-US" sz="800" dirty="0" smtClean="0">
                          <a:latin typeface="Arial" panose="020B0604020202020204" pitchFamily="34" charset="0"/>
                          <a:cs typeface="Arial" panose="020B0604020202020204" pitchFamily="34" charset="0"/>
                        </a:rPr>
                        <a:t>B1</a:t>
                      </a:r>
                      <a:endParaRPr lang="en-US" sz="800" dirty="0">
                        <a:latin typeface="Arial" panose="020B0604020202020204" pitchFamily="34" charset="0"/>
                        <a:cs typeface="Arial" panose="020B0604020202020204" pitchFamily="34" charset="0"/>
                      </a:endParaRPr>
                    </a:p>
                  </a:txBody>
                  <a:tcPr marL="0" marR="0" marT="0" marB="0" vert="vert270" anchor="ctr"/>
                </a:tc>
                <a:tc>
                  <a:txBody>
                    <a:bodyPr/>
                    <a:lstStyle/>
                    <a:p>
                      <a:pPr algn="r"/>
                      <a:r>
                        <a:rPr lang="en-US" sz="800" dirty="0" smtClean="0">
                          <a:latin typeface="Arial" panose="020B0604020202020204" pitchFamily="34" charset="0"/>
                          <a:cs typeface="Arial" panose="020B0604020202020204" pitchFamily="34" charset="0"/>
                        </a:rPr>
                        <a:t>B2</a:t>
                      </a:r>
                      <a:endParaRPr lang="en-US" sz="800" dirty="0">
                        <a:latin typeface="Arial" panose="020B0604020202020204" pitchFamily="34" charset="0"/>
                        <a:cs typeface="Arial" panose="020B0604020202020204" pitchFamily="34" charset="0"/>
                      </a:endParaRPr>
                    </a:p>
                  </a:txBody>
                  <a:tcPr marL="0" marR="0" marT="0" marB="0" vert="vert270" anchor="ctr"/>
                </a:tc>
                <a:tc>
                  <a:txBody>
                    <a:bodyPr/>
                    <a:lstStyle/>
                    <a:p>
                      <a:pPr algn="r"/>
                      <a:r>
                        <a:rPr lang="en-US" sz="800" dirty="0" smtClean="0">
                          <a:latin typeface="Arial" panose="020B0604020202020204" pitchFamily="34" charset="0"/>
                          <a:cs typeface="Arial" panose="020B0604020202020204" pitchFamily="34" charset="0"/>
                        </a:rPr>
                        <a:t>B3</a:t>
                      </a:r>
                      <a:endParaRPr lang="en-US" sz="800" dirty="0">
                        <a:latin typeface="Arial" panose="020B0604020202020204" pitchFamily="34" charset="0"/>
                        <a:cs typeface="Arial" panose="020B0604020202020204" pitchFamily="34" charset="0"/>
                      </a:endParaRPr>
                    </a:p>
                  </a:txBody>
                  <a:tcPr marL="0" marR="0" marT="0" marB="0" vert="vert270" anchor="ctr"/>
                </a:tc>
                <a:tc>
                  <a:txBody>
                    <a:bodyPr/>
                    <a:lstStyle/>
                    <a:p>
                      <a:pPr algn="r"/>
                      <a:r>
                        <a:rPr lang="en-US" sz="800" dirty="0" smtClean="0">
                          <a:latin typeface="Arial" panose="020B0604020202020204" pitchFamily="34" charset="0"/>
                          <a:cs typeface="Arial" panose="020B0604020202020204" pitchFamily="34" charset="0"/>
                        </a:rPr>
                        <a:t>B4</a:t>
                      </a:r>
                      <a:endParaRPr lang="en-US" sz="800" dirty="0">
                        <a:latin typeface="Arial" panose="020B0604020202020204" pitchFamily="34" charset="0"/>
                        <a:cs typeface="Arial" panose="020B0604020202020204" pitchFamily="34" charset="0"/>
                      </a:endParaRPr>
                    </a:p>
                  </a:txBody>
                  <a:tcPr marL="0" marR="0" marT="0" marB="0" vert="vert270" anchor="ctr"/>
                </a:tc>
                <a:tc>
                  <a:txBody>
                    <a:bodyPr/>
                    <a:lstStyle/>
                    <a:p>
                      <a:pPr algn="r"/>
                      <a:r>
                        <a:rPr lang="en-US" sz="800" dirty="0" smtClean="0">
                          <a:latin typeface="Arial" panose="020B0604020202020204" pitchFamily="34" charset="0"/>
                          <a:cs typeface="Arial" panose="020B0604020202020204" pitchFamily="34" charset="0"/>
                        </a:rPr>
                        <a:t>B5</a:t>
                      </a:r>
                      <a:endParaRPr lang="en-US" sz="800" dirty="0">
                        <a:latin typeface="Arial" panose="020B0604020202020204" pitchFamily="34" charset="0"/>
                        <a:cs typeface="Arial" panose="020B0604020202020204" pitchFamily="34" charset="0"/>
                      </a:endParaRPr>
                    </a:p>
                  </a:txBody>
                  <a:tcPr marL="0" marR="0" marT="0" marB="0" vert="vert270" anchor="ctr"/>
                </a:tc>
              </a:tr>
            </a:tbl>
          </a:graphicData>
        </a:graphic>
      </p:graphicFrame>
      <p:graphicFrame>
        <p:nvGraphicFramePr>
          <p:cNvPr id="32" name="표 31"/>
          <p:cNvGraphicFramePr>
            <a:graphicFrameLocks noGrp="1"/>
          </p:cNvGraphicFramePr>
          <p:nvPr>
            <p:extLst>
              <p:ext uri="{D42A27DB-BD31-4B8C-83A1-F6EECF244321}">
                <p14:modId xmlns:p14="http://schemas.microsoft.com/office/powerpoint/2010/main" val="2609148865"/>
              </p:ext>
            </p:extLst>
          </p:nvPr>
        </p:nvGraphicFramePr>
        <p:xfrm>
          <a:off x="1776694" y="6957997"/>
          <a:ext cx="706225" cy="370840"/>
        </p:xfrm>
        <a:graphic>
          <a:graphicData uri="http://schemas.openxmlformats.org/drawingml/2006/table">
            <a:tbl>
              <a:tblPr firstRow="1" bandRow="1">
                <a:tableStyleId>{2D5ABB26-0587-4C30-8999-92F81FD0307C}</a:tableStyleId>
              </a:tblPr>
              <a:tblGrid>
                <a:gridCol w="141245"/>
                <a:gridCol w="141245"/>
                <a:gridCol w="141245"/>
                <a:gridCol w="141245"/>
                <a:gridCol w="141245"/>
              </a:tblGrid>
              <a:tr h="370840">
                <a:tc>
                  <a:txBody>
                    <a:bodyPr/>
                    <a:lstStyle/>
                    <a:p>
                      <a:pPr algn="r"/>
                      <a:r>
                        <a:rPr lang="en-US" sz="800" dirty="0" smtClean="0">
                          <a:latin typeface="Arial" panose="020B0604020202020204" pitchFamily="34" charset="0"/>
                          <a:cs typeface="Arial" panose="020B0604020202020204" pitchFamily="34" charset="0"/>
                        </a:rPr>
                        <a:t>B1</a:t>
                      </a:r>
                      <a:endParaRPr lang="en-US" sz="800" dirty="0">
                        <a:latin typeface="Arial" panose="020B0604020202020204" pitchFamily="34" charset="0"/>
                        <a:cs typeface="Arial" panose="020B0604020202020204" pitchFamily="34" charset="0"/>
                      </a:endParaRPr>
                    </a:p>
                  </a:txBody>
                  <a:tcPr marL="0" marR="0" marT="0" marB="0" vert="vert270" anchor="ctr"/>
                </a:tc>
                <a:tc>
                  <a:txBody>
                    <a:bodyPr/>
                    <a:lstStyle/>
                    <a:p>
                      <a:pPr algn="r"/>
                      <a:r>
                        <a:rPr lang="en-US" sz="800" dirty="0" smtClean="0">
                          <a:latin typeface="Arial" panose="020B0604020202020204" pitchFamily="34" charset="0"/>
                          <a:cs typeface="Arial" panose="020B0604020202020204" pitchFamily="34" charset="0"/>
                        </a:rPr>
                        <a:t>B2</a:t>
                      </a:r>
                      <a:endParaRPr lang="en-US" sz="800" dirty="0">
                        <a:latin typeface="Arial" panose="020B0604020202020204" pitchFamily="34" charset="0"/>
                        <a:cs typeface="Arial" panose="020B0604020202020204" pitchFamily="34" charset="0"/>
                      </a:endParaRPr>
                    </a:p>
                  </a:txBody>
                  <a:tcPr marL="0" marR="0" marT="0" marB="0" vert="vert270" anchor="ctr"/>
                </a:tc>
                <a:tc>
                  <a:txBody>
                    <a:bodyPr/>
                    <a:lstStyle/>
                    <a:p>
                      <a:pPr algn="r"/>
                      <a:r>
                        <a:rPr lang="en-US" sz="800" dirty="0" smtClean="0">
                          <a:latin typeface="Arial" panose="020B0604020202020204" pitchFamily="34" charset="0"/>
                          <a:cs typeface="Arial" panose="020B0604020202020204" pitchFamily="34" charset="0"/>
                        </a:rPr>
                        <a:t>B3</a:t>
                      </a:r>
                      <a:endParaRPr lang="en-US" sz="800" dirty="0">
                        <a:latin typeface="Arial" panose="020B0604020202020204" pitchFamily="34" charset="0"/>
                        <a:cs typeface="Arial" panose="020B0604020202020204" pitchFamily="34" charset="0"/>
                      </a:endParaRPr>
                    </a:p>
                  </a:txBody>
                  <a:tcPr marL="0" marR="0" marT="0" marB="0" vert="vert270" anchor="ctr"/>
                </a:tc>
                <a:tc>
                  <a:txBody>
                    <a:bodyPr/>
                    <a:lstStyle/>
                    <a:p>
                      <a:pPr algn="r"/>
                      <a:r>
                        <a:rPr lang="en-US" sz="800" dirty="0" smtClean="0">
                          <a:latin typeface="Arial" panose="020B0604020202020204" pitchFamily="34" charset="0"/>
                          <a:cs typeface="Arial" panose="020B0604020202020204" pitchFamily="34" charset="0"/>
                        </a:rPr>
                        <a:t>B4</a:t>
                      </a:r>
                      <a:endParaRPr lang="en-US" sz="800" dirty="0">
                        <a:latin typeface="Arial" panose="020B0604020202020204" pitchFamily="34" charset="0"/>
                        <a:cs typeface="Arial" panose="020B0604020202020204" pitchFamily="34" charset="0"/>
                      </a:endParaRPr>
                    </a:p>
                  </a:txBody>
                  <a:tcPr marL="0" marR="0" marT="0" marB="0" vert="vert270" anchor="ctr"/>
                </a:tc>
                <a:tc>
                  <a:txBody>
                    <a:bodyPr/>
                    <a:lstStyle/>
                    <a:p>
                      <a:pPr algn="r"/>
                      <a:r>
                        <a:rPr lang="en-US" sz="800" dirty="0" smtClean="0">
                          <a:latin typeface="Arial" panose="020B0604020202020204" pitchFamily="34" charset="0"/>
                          <a:cs typeface="Arial" panose="020B0604020202020204" pitchFamily="34" charset="0"/>
                        </a:rPr>
                        <a:t>B5</a:t>
                      </a:r>
                      <a:endParaRPr lang="en-US" sz="800" dirty="0">
                        <a:latin typeface="Arial" panose="020B0604020202020204" pitchFamily="34" charset="0"/>
                        <a:cs typeface="Arial" panose="020B0604020202020204" pitchFamily="34" charset="0"/>
                      </a:endParaRPr>
                    </a:p>
                  </a:txBody>
                  <a:tcPr marL="0" marR="0" marT="0" marB="0" vert="vert270" anchor="ctr"/>
                </a:tc>
              </a:tr>
            </a:tbl>
          </a:graphicData>
        </a:graphic>
      </p:graphicFrame>
      <p:graphicFrame>
        <p:nvGraphicFramePr>
          <p:cNvPr id="36" name="표 35"/>
          <p:cNvGraphicFramePr>
            <a:graphicFrameLocks noGrp="1"/>
          </p:cNvGraphicFramePr>
          <p:nvPr>
            <p:extLst>
              <p:ext uri="{D42A27DB-BD31-4B8C-83A1-F6EECF244321}">
                <p14:modId xmlns:p14="http://schemas.microsoft.com/office/powerpoint/2010/main" val="1867357611"/>
              </p:ext>
            </p:extLst>
          </p:nvPr>
        </p:nvGraphicFramePr>
        <p:xfrm>
          <a:off x="2564019" y="6961503"/>
          <a:ext cx="706225" cy="370840"/>
        </p:xfrm>
        <a:graphic>
          <a:graphicData uri="http://schemas.openxmlformats.org/drawingml/2006/table">
            <a:tbl>
              <a:tblPr firstRow="1" bandRow="1">
                <a:tableStyleId>{2D5ABB26-0587-4C30-8999-92F81FD0307C}</a:tableStyleId>
              </a:tblPr>
              <a:tblGrid>
                <a:gridCol w="141245"/>
                <a:gridCol w="141245"/>
                <a:gridCol w="141245"/>
                <a:gridCol w="141245"/>
                <a:gridCol w="141245"/>
              </a:tblGrid>
              <a:tr h="370840">
                <a:tc>
                  <a:txBody>
                    <a:bodyPr/>
                    <a:lstStyle/>
                    <a:p>
                      <a:pPr algn="r"/>
                      <a:r>
                        <a:rPr lang="en-US" sz="800" dirty="0" smtClean="0">
                          <a:latin typeface="Arial" panose="020B0604020202020204" pitchFamily="34" charset="0"/>
                          <a:cs typeface="Arial" panose="020B0604020202020204" pitchFamily="34" charset="0"/>
                        </a:rPr>
                        <a:t>B1</a:t>
                      </a:r>
                      <a:endParaRPr lang="en-US" sz="800" dirty="0">
                        <a:latin typeface="Arial" panose="020B0604020202020204" pitchFamily="34" charset="0"/>
                        <a:cs typeface="Arial" panose="020B0604020202020204" pitchFamily="34" charset="0"/>
                      </a:endParaRPr>
                    </a:p>
                  </a:txBody>
                  <a:tcPr marL="0" marR="0" marT="0" marB="0" vert="vert270" anchor="ctr"/>
                </a:tc>
                <a:tc>
                  <a:txBody>
                    <a:bodyPr/>
                    <a:lstStyle/>
                    <a:p>
                      <a:pPr algn="r"/>
                      <a:r>
                        <a:rPr lang="en-US" sz="800" dirty="0" smtClean="0">
                          <a:latin typeface="Arial" panose="020B0604020202020204" pitchFamily="34" charset="0"/>
                          <a:cs typeface="Arial" panose="020B0604020202020204" pitchFamily="34" charset="0"/>
                        </a:rPr>
                        <a:t>B2</a:t>
                      </a:r>
                      <a:endParaRPr lang="en-US" sz="800" dirty="0">
                        <a:latin typeface="Arial" panose="020B0604020202020204" pitchFamily="34" charset="0"/>
                        <a:cs typeface="Arial" panose="020B0604020202020204" pitchFamily="34" charset="0"/>
                      </a:endParaRPr>
                    </a:p>
                  </a:txBody>
                  <a:tcPr marL="0" marR="0" marT="0" marB="0" vert="vert270" anchor="ctr"/>
                </a:tc>
                <a:tc>
                  <a:txBody>
                    <a:bodyPr/>
                    <a:lstStyle/>
                    <a:p>
                      <a:pPr algn="r"/>
                      <a:r>
                        <a:rPr lang="en-US" sz="800" dirty="0" smtClean="0">
                          <a:latin typeface="Arial" panose="020B0604020202020204" pitchFamily="34" charset="0"/>
                          <a:cs typeface="Arial" panose="020B0604020202020204" pitchFamily="34" charset="0"/>
                        </a:rPr>
                        <a:t>B3</a:t>
                      </a:r>
                      <a:endParaRPr lang="en-US" sz="800" dirty="0">
                        <a:latin typeface="Arial" panose="020B0604020202020204" pitchFamily="34" charset="0"/>
                        <a:cs typeface="Arial" panose="020B0604020202020204" pitchFamily="34" charset="0"/>
                      </a:endParaRPr>
                    </a:p>
                  </a:txBody>
                  <a:tcPr marL="0" marR="0" marT="0" marB="0" vert="vert270" anchor="ctr"/>
                </a:tc>
                <a:tc>
                  <a:txBody>
                    <a:bodyPr/>
                    <a:lstStyle/>
                    <a:p>
                      <a:pPr algn="r"/>
                      <a:r>
                        <a:rPr lang="en-US" sz="800" dirty="0" smtClean="0">
                          <a:latin typeface="Arial" panose="020B0604020202020204" pitchFamily="34" charset="0"/>
                          <a:cs typeface="Arial" panose="020B0604020202020204" pitchFamily="34" charset="0"/>
                        </a:rPr>
                        <a:t>B4</a:t>
                      </a:r>
                      <a:endParaRPr lang="en-US" sz="800" dirty="0">
                        <a:latin typeface="Arial" panose="020B0604020202020204" pitchFamily="34" charset="0"/>
                        <a:cs typeface="Arial" panose="020B0604020202020204" pitchFamily="34" charset="0"/>
                      </a:endParaRPr>
                    </a:p>
                  </a:txBody>
                  <a:tcPr marL="0" marR="0" marT="0" marB="0" vert="vert270" anchor="ctr"/>
                </a:tc>
                <a:tc>
                  <a:txBody>
                    <a:bodyPr/>
                    <a:lstStyle/>
                    <a:p>
                      <a:pPr algn="r"/>
                      <a:r>
                        <a:rPr lang="en-US" sz="800" dirty="0" smtClean="0">
                          <a:latin typeface="Arial" panose="020B0604020202020204" pitchFamily="34" charset="0"/>
                          <a:cs typeface="Arial" panose="020B0604020202020204" pitchFamily="34" charset="0"/>
                        </a:rPr>
                        <a:t>B5</a:t>
                      </a:r>
                      <a:endParaRPr lang="en-US" sz="800" dirty="0">
                        <a:latin typeface="Arial" panose="020B0604020202020204" pitchFamily="34" charset="0"/>
                        <a:cs typeface="Arial" panose="020B0604020202020204" pitchFamily="34" charset="0"/>
                      </a:endParaRPr>
                    </a:p>
                  </a:txBody>
                  <a:tcPr marL="0" marR="0" marT="0" marB="0" vert="vert270" anchor="ctr"/>
                </a:tc>
              </a:tr>
            </a:tbl>
          </a:graphicData>
        </a:graphic>
      </p:graphicFrame>
      <p:graphicFrame>
        <p:nvGraphicFramePr>
          <p:cNvPr id="40" name="표 39"/>
          <p:cNvGraphicFramePr>
            <a:graphicFrameLocks noGrp="1"/>
          </p:cNvGraphicFramePr>
          <p:nvPr>
            <p:extLst>
              <p:ext uri="{D42A27DB-BD31-4B8C-83A1-F6EECF244321}">
                <p14:modId xmlns:p14="http://schemas.microsoft.com/office/powerpoint/2010/main" val="708766371"/>
              </p:ext>
            </p:extLst>
          </p:nvPr>
        </p:nvGraphicFramePr>
        <p:xfrm>
          <a:off x="3341817" y="6964622"/>
          <a:ext cx="706225" cy="370840"/>
        </p:xfrm>
        <a:graphic>
          <a:graphicData uri="http://schemas.openxmlformats.org/drawingml/2006/table">
            <a:tbl>
              <a:tblPr firstRow="1" bandRow="1">
                <a:tableStyleId>{2D5ABB26-0587-4C30-8999-92F81FD0307C}</a:tableStyleId>
              </a:tblPr>
              <a:tblGrid>
                <a:gridCol w="141245"/>
                <a:gridCol w="141245"/>
                <a:gridCol w="141245"/>
                <a:gridCol w="141245"/>
                <a:gridCol w="141245"/>
              </a:tblGrid>
              <a:tr h="370840">
                <a:tc>
                  <a:txBody>
                    <a:bodyPr/>
                    <a:lstStyle/>
                    <a:p>
                      <a:pPr algn="r"/>
                      <a:r>
                        <a:rPr lang="en-US" sz="800" dirty="0" smtClean="0">
                          <a:latin typeface="Arial" panose="020B0604020202020204" pitchFamily="34" charset="0"/>
                          <a:cs typeface="Arial" panose="020B0604020202020204" pitchFamily="34" charset="0"/>
                        </a:rPr>
                        <a:t>B1</a:t>
                      </a:r>
                      <a:endParaRPr lang="en-US" sz="800" dirty="0">
                        <a:latin typeface="Arial" panose="020B0604020202020204" pitchFamily="34" charset="0"/>
                        <a:cs typeface="Arial" panose="020B0604020202020204" pitchFamily="34" charset="0"/>
                      </a:endParaRPr>
                    </a:p>
                  </a:txBody>
                  <a:tcPr marL="0" marR="0" marT="0" marB="0" vert="vert270" anchor="ctr"/>
                </a:tc>
                <a:tc>
                  <a:txBody>
                    <a:bodyPr/>
                    <a:lstStyle/>
                    <a:p>
                      <a:pPr algn="r"/>
                      <a:r>
                        <a:rPr lang="en-US" sz="800" dirty="0" smtClean="0">
                          <a:latin typeface="Arial" panose="020B0604020202020204" pitchFamily="34" charset="0"/>
                          <a:cs typeface="Arial" panose="020B0604020202020204" pitchFamily="34" charset="0"/>
                        </a:rPr>
                        <a:t>B2</a:t>
                      </a:r>
                      <a:endParaRPr lang="en-US" sz="800" dirty="0">
                        <a:latin typeface="Arial" panose="020B0604020202020204" pitchFamily="34" charset="0"/>
                        <a:cs typeface="Arial" panose="020B0604020202020204" pitchFamily="34" charset="0"/>
                      </a:endParaRPr>
                    </a:p>
                  </a:txBody>
                  <a:tcPr marL="0" marR="0" marT="0" marB="0" vert="vert270" anchor="ctr"/>
                </a:tc>
                <a:tc>
                  <a:txBody>
                    <a:bodyPr/>
                    <a:lstStyle/>
                    <a:p>
                      <a:pPr algn="r"/>
                      <a:r>
                        <a:rPr lang="en-US" sz="800" dirty="0" smtClean="0">
                          <a:latin typeface="Arial" panose="020B0604020202020204" pitchFamily="34" charset="0"/>
                          <a:cs typeface="Arial" panose="020B0604020202020204" pitchFamily="34" charset="0"/>
                        </a:rPr>
                        <a:t>B3</a:t>
                      </a:r>
                      <a:endParaRPr lang="en-US" sz="800" dirty="0">
                        <a:latin typeface="Arial" panose="020B0604020202020204" pitchFamily="34" charset="0"/>
                        <a:cs typeface="Arial" panose="020B0604020202020204" pitchFamily="34" charset="0"/>
                      </a:endParaRPr>
                    </a:p>
                  </a:txBody>
                  <a:tcPr marL="0" marR="0" marT="0" marB="0" vert="vert270" anchor="ctr"/>
                </a:tc>
                <a:tc>
                  <a:txBody>
                    <a:bodyPr/>
                    <a:lstStyle/>
                    <a:p>
                      <a:pPr algn="r"/>
                      <a:r>
                        <a:rPr lang="en-US" sz="800" dirty="0" smtClean="0">
                          <a:latin typeface="Arial" panose="020B0604020202020204" pitchFamily="34" charset="0"/>
                          <a:cs typeface="Arial" panose="020B0604020202020204" pitchFamily="34" charset="0"/>
                        </a:rPr>
                        <a:t>B4</a:t>
                      </a:r>
                      <a:endParaRPr lang="en-US" sz="800" dirty="0">
                        <a:latin typeface="Arial" panose="020B0604020202020204" pitchFamily="34" charset="0"/>
                        <a:cs typeface="Arial" panose="020B0604020202020204" pitchFamily="34" charset="0"/>
                      </a:endParaRPr>
                    </a:p>
                  </a:txBody>
                  <a:tcPr marL="0" marR="0" marT="0" marB="0" vert="vert270" anchor="ctr"/>
                </a:tc>
                <a:tc>
                  <a:txBody>
                    <a:bodyPr/>
                    <a:lstStyle/>
                    <a:p>
                      <a:pPr algn="r"/>
                      <a:r>
                        <a:rPr lang="en-US" sz="800" dirty="0" smtClean="0">
                          <a:latin typeface="Arial" panose="020B0604020202020204" pitchFamily="34" charset="0"/>
                          <a:cs typeface="Arial" panose="020B0604020202020204" pitchFamily="34" charset="0"/>
                        </a:rPr>
                        <a:t>B5</a:t>
                      </a:r>
                      <a:endParaRPr lang="en-US" sz="800" dirty="0">
                        <a:latin typeface="Arial" panose="020B0604020202020204" pitchFamily="34" charset="0"/>
                        <a:cs typeface="Arial" panose="020B0604020202020204" pitchFamily="34" charset="0"/>
                      </a:endParaRPr>
                    </a:p>
                  </a:txBody>
                  <a:tcPr marL="0" marR="0" marT="0" marB="0" vert="vert270" anchor="ctr"/>
                </a:tc>
              </a:tr>
            </a:tbl>
          </a:graphicData>
        </a:graphic>
      </p:graphicFrame>
      <p:graphicFrame>
        <p:nvGraphicFramePr>
          <p:cNvPr id="41" name="표 40"/>
          <p:cNvGraphicFramePr>
            <a:graphicFrameLocks noGrp="1"/>
          </p:cNvGraphicFramePr>
          <p:nvPr>
            <p:extLst>
              <p:ext uri="{D42A27DB-BD31-4B8C-83A1-F6EECF244321}">
                <p14:modId xmlns:p14="http://schemas.microsoft.com/office/powerpoint/2010/main" val="1623565410"/>
              </p:ext>
            </p:extLst>
          </p:nvPr>
        </p:nvGraphicFramePr>
        <p:xfrm>
          <a:off x="4128710" y="6966266"/>
          <a:ext cx="706225" cy="370840"/>
        </p:xfrm>
        <a:graphic>
          <a:graphicData uri="http://schemas.openxmlformats.org/drawingml/2006/table">
            <a:tbl>
              <a:tblPr firstRow="1" bandRow="1">
                <a:tableStyleId>{2D5ABB26-0587-4C30-8999-92F81FD0307C}</a:tableStyleId>
              </a:tblPr>
              <a:tblGrid>
                <a:gridCol w="141245"/>
                <a:gridCol w="141245"/>
                <a:gridCol w="141245"/>
                <a:gridCol w="141245"/>
                <a:gridCol w="141245"/>
              </a:tblGrid>
              <a:tr h="370840">
                <a:tc>
                  <a:txBody>
                    <a:bodyPr/>
                    <a:lstStyle/>
                    <a:p>
                      <a:pPr algn="r"/>
                      <a:r>
                        <a:rPr lang="en-US" sz="800" dirty="0" smtClean="0">
                          <a:latin typeface="Arial" panose="020B0604020202020204" pitchFamily="34" charset="0"/>
                          <a:cs typeface="Arial" panose="020B0604020202020204" pitchFamily="34" charset="0"/>
                        </a:rPr>
                        <a:t>B1</a:t>
                      </a:r>
                      <a:endParaRPr lang="en-US" sz="800" dirty="0">
                        <a:latin typeface="Arial" panose="020B0604020202020204" pitchFamily="34" charset="0"/>
                        <a:cs typeface="Arial" panose="020B0604020202020204" pitchFamily="34" charset="0"/>
                      </a:endParaRPr>
                    </a:p>
                  </a:txBody>
                  <a:tcPr marL="0" marR="0" marT="0" marB="0" vert="vert270" anchor="ctr"/>
                </a:tc>
                <a:tc>
                  <a:txBody>
                    <a:bodyPr/>
                    <a:lstStyle/>
                    <a:p>
                      <a:pPr algn="r"/>
                      <a:r>
                        <a:rPr lang="en-US" sz="800" dirty="0" smtClean="0">
                          <a:latin typeface="Arial" panose="020B0604020202020204" pitchFamily="34" charset="0"/>
                          <a:cs typeface="Arial" panose="020B0604020202020204" pitchFamily="34" charset="0"/>
                        </a:rPr>
                        <a:t>B2</a:t>
                      </a:r>
                      <a:endParaRPr lang="en-US" sz="800" dirty="0">
                        <a:latin typeface="Arial" panose="020B0604020202020204" pitchFamily="34" charset="0"/>
                        <a:cs typeface="Arial" panose="020B0604020202020204" pitchFamily="34" charset="0"/>
                      </a:endParaRPr>
                    </a:p>
                  </a:txBody>
                  <a:tcPr marL="0" marR="0" marT="0" marB="0" vert="vert270" anchor="ctr"/>
                </a:tc>
                <a:tc>
                  <a:txBody>
                    <a:bodyPr/>
                    <a:lstStyle/>
                    <a:p>
                      <a:pPr algn="r"/>
                      <a:r>
                        <a:rPr lang="en-US" sz="800" dirty="0" smtClean="0">
                          <a:latin typeface="Arial" panose="020B0604020202020204" pitchFamily="34" charset="0"/>
                          <a:cs typeface="Arial" panose="020B0604020202020204" pitchFamily="34" charset="0"/>
                        </a:rPr>
                        <a:t>B3</a:t>
                      </a:r>
                      <a:endParaRPr lang="en-US" sz="800" dirty="0">
                        <a:latin typeface="Arial" panose="020B0604020202020204" pitchFamily="34" charset="0"/>
                        <a:cs typeface="Arial" panose="020B0604020202020204" pitchFamily="34" charset="0"/>
                      </a:endParaRPr>
                    </a:p>
                  </a:txBody>
                  <a:tcPr marL="0" marR="0" marT="0" marB="0" vert="vert270" anchor="ctr"/>
                </a:tc>
                <a:tc>
                  <a:txBody>
                    <a:bodyPr/>
                    <a:lstStyle/>
                    <a:p>
                      <a:pPr algn="r"/>
                      <a:r>
                        <a:rPr lang="en-US" sz="800" dirty="0" smtClean="0">
                          <a:latin typeface="Arial" panose="020B0604020202020204" pitchFamily="34" charset="0"/>
                          <a:cs typeface="Arial" panose="020B0604020202020204" pitchFamily="34" charset="0"/>
                        </a:rPr>
                        <a:t>B4</a:t>
                      </a:r>
                      <a:endParaRPr lang="en-US" sz="800" dirty="0">
                        <a:latin typeface="Arial" panose="020B0604020202020204" pitchFamily="34" charset="0"/>
                        <a:cs typeface="Arial" panose="020B0604020202020204" pitchFamily="34" charset="0"/>
                      </a:endParaRPr>
                    </a:p>
                  </a:txBody>
                  <a:tcPr marL="0" marR="0" marT="0" marB="0" vert="vert270" anchor="ctr"/>
                </a:tc>
                <a:tc>
                  <a:txBody>
                    <a:bodyPr/>
                    <a:lstStyle/>
                    <a:p>
                      <a:pPr algn="r"/>
                      <a:r>
                        <a:rPr lang="en-US" sz="800" dirty="0" smtClean="0">
                          <a:latin typeface="Arial" panose="020B0604020202020204" pitchFamily="34" charset="0"/>
                          <a:cs typeface="Arial" panose="020B0604020202020204" pitchFamily="34" charset="0"/>
                        </a:rPr>
                        <a:t>B5</a:t>
                      </a:r>
                      <a:endParaRPr lang="en-US" sz="800" dirty="0">
                        <a:latin typeface="Arial" panose="020B0604020202020204" pitchFamily="34" charset="0"/>
                        <a:cs typeface="Arial" panose="020B0604020202020204" pitchFamily="34" charset="0"/>
                      </a:endParaRPr>
                    </a:p>
                  </a:txBody>
                  <a:tcPr marL="0" marR="0" marT="0" marB="0" vert="vert270" anchor="ctr"/>
                </a:tc>
              </a:tr>
            </a:tbl>
          </a:graphicData>
        </a:graphic>
      </p:graphicFrame>
      <p:graphicFrame>
        <p:nvGraphicFramePr>
          <p:cNvPr id="42" name="표 41"/>
          <p:cNvGraphicFramePr>
            <a:graphicFrameLocks noGrp="1"/>
          </p:cNvGraphicFramePr>
          <p:nvPr>
            <p:extLst>
              <p:ext uri="{D42A27DB-BD31-4B8C-83A1-F6EECF244321}">
                <p14:modId xmlns:p14="http://schemas.microsoft.com/office/powerpoint/2010/main" val="3188892009"/>
              </p:ext>
            </p:extLst>
          </p:nvPr>
        </p:nvGraphicFramePr>
        <p:xfrm>
          <a:off x="4916035" y="6969772"/>
          <a:ext cx="706225" cy="370840"/>
        </p:xfrm>
        <a:graphic>
          <a:graphicData uri="http://schemas.openxmlformats.org/drawingml/2006/table">
            <a:tbl>
              <a:tblPr firstRow="1" bandRow="1">
                <a:tableStyleId>{2D5ABB26-0587-4C30-8999-92F81FD0307C}</a:tableStyleId>
              </a:tblPr>
              <a:tblGrid>
                <a:gridCol w="141245"/>
                <a:gridCol w="141245"/>
                <a:gridCol w="141245"/>
                <a:gridCol w="141245"/>
                <a:gridCol w="141245"/>
              </a:tblGrid>
              <a:tr h="370840">
                <a:tc>
                  <a:txBody>
                    <a:bodyPr/>
                    <a:lstStyle/>
                    <a:p>
                      <a:pPr algn="r"/>
                      <a:r>
                        <a:rPr lang="en-US" sz="800" dirty="0" smtClean="0">
                          <a:latin typeface="Arial" panose="020B0604020202020204" pitchFamily="34" charset="0"/>
                          <a:cs typeface="Arial" panose="020B0604020202020204" pitchFamily="34" charset="0"/>
                        </a:rPr>
                        <a:t>B1</a:t>
                      </a:r>
                      <a:endParaRPr lang="en-US" sz="800" dirty="0">
                        <a:latin typeface="Arial" panose="020B0604020202020204" pitchFamily="34" charset="0"/>
                        <a:cs typeface="Arial" panose="020B0604020202020204" pitchFamily="34" charset="0"/>
                      </a:endParaRPr>
                    </a:p>
                  </a:txBody>
                  <a:tcPr marL="0" marR="0" marT="0" marB="0" vert="vert270" anchor="ctr"/>
                </a:tc>
                <a:tc>
                  <a:txBody>
                    <a:bodyPr/>
                    <a:lstStyle/>
                    <a:p>
                      <a:pPr algn="r"/>
                      <a:r>
                        <a:rPr lang="en-US" sz="800" dirty="0" smtClean="0">
                          <a:latin typeface="Arial" panose="020B0604020202020204" pitchFamily="34" charset="0"/>
                          <a:cs typeface="Arial" panose="020B0604020202020204" pitchFamily="34" charset="0"/>
                        </a:rPr>
                        <a:t>B2</a:t>
                      </a:r>
                      <a:endParaRPr lang="en-US" sz="800" dirty="0">
                        <a:latin typeface="Arial" panose="020B0604020202020204" pitchFamily="34" charset="0"/>
                        <a:cs typeface="Arial" panose="020B0604020202020204" pitchFamily="34" charset="0"/>
                      </a:endParaRPr>
                    </a:p>
                  </a:txBody>
                  <a:tcPr marL="0" marR="0" marT="0" marB="0" vert="vert270" anchor="ctr"/>
                </a:tc>
                <a:tc>
                  <a:txBody>
                    <a:bodyPr/>
                    <a:lstStyle/>
                    <a:p>
                      <a:pPr algn="r"/>
                      <a:r>
                        <a:rPr lang="en-US" sz="800" dirty="0" smtClean="0">
                          <a:latin typeface="Arial" panose="020B0604020202020204" pitchFamily="34" charset="0"/>
                          <a:cs typeface="Arial" panose="020B0604020202020204" pitchFamily="34" charset="0"/>
                        </a:rPr>
                        <a:t>B3</a:t>
                      </a:r>
                      <a:endParaRPr lang="en-US" sz="800" dirty="0">
                        <a:latin typeface="Arial" panose="020B0604020202020204" pitchFamily="34" charset="0"/>
                        <a:cs typeface="Arial" panose="020B0604020202020204" pitchFamily="34" charset="0"/>
                      </a:endParaRPr>
                    </a:p>
                  </a:txBody>
                  <a:tcPr marL="0" marR="0" marT="0" marB="0" vert="vert270" anchor="ctr"/>
                </a:tc>
                <a:tc>
                  <a:txBody>
                    <a:bodyPr/>
                    <a:lstStyle/>
                    <a:p>
                      <a:pPr algn="r"/>
                      <a:r>
                        <a:rPr lang="en-US" sz="800" dirty="0" smtClean="0">
                          <a:latin typeface="Arial" panose="020B0604020202020204" pitchFamily="34" charset="0"/>
                          <a:cs typeface="Arial" panose="020B0604020202020204" pitchFamily="34" charset="0"/>
                        </a:rPr>
                        <a:t>B4</a:t>
                      </a:r>
                      <a:endParaRPr lang="en-US" sz="800" dirty="0">
                        <a:latin typeface="Arial" panose="020B0604020202020204" pitchFamily="34" charset="0"/>
                        <a:cs typeface="Arial" panose="020B0604020202020204" pitchFamily="34" charset="0"/>
                      </a:endParaRPr>
                    </a:p>
                  </a:txBody>
                  <a:tcPr marL="0" marR="0" marT="0" marB="0" vert="vert270" anchor="ctr"/>
                </a:tc>
                <a:tc>
                  <a:txBody>
                    <a:bodyPr/>
                    <a:lstStyle/>
                    <a:p>
                      <a:pPr algn="r"/>
                      <a:r>
                        <a:rPr lang="en-US" sz="800" dirty="0" smtClean="0">
                          <a:latin typeface="Arial" panose="020B0604020202020204" pitchFamily="34" charset="0"/>
                          <a:cs typeface="Arial" panose="020B0604020202020204" pitchFamily="34" charset="0"/>
                        </a:rPr>
                        <a:t>B5</a:t>
                      </a:r>
                      <a:endParaRPr lang="en-US" sz="800" dirty="0">
                        <a:latin typeface="Arial" panose="020B0604020202020204" pitchFamily="34" charset="0"/>
                        <a:cs typeface="Arial" panose="020B0604020202020204" pitchFamily="34" charset="0"/>
                      </a:endParaRPr>
                    </a:p>
                  </a:txBody>
                  <a:tcPr marL="0" marR="0" marT="0" marB="0" vert="vert270" anchor="ctr"/>
                </a:tc>
              </a:tr>
            </a:tbl>
          </a:graphicData>
        </a:graphic>
      </p:graphicFrame>
      <p:graphicFrame>
        <p:nvGraphicFramePr>
          <p:cNvPr id="43" name="표 42"/>
          <p:cNvGraphicFramePr>
            <a:graphicFrameLocks noGrp="1"/>
          </p:cNvGraphicFramePr>
          <p:nvPr>
            <p:extLst>
              <p:ext uri="{D42A27DB-BD31-4B8C-83A1-F6EECF244321}">
                <p14:modId xmlns:p14="http://schemas.microsoft.com/office/powerpoint/2010/main" val="1565019625"/>
              </p:ext>
            </p:extLst>
          </p:nvPr>
        </p:nvGraphicFramePr>
        <p:xfrm>
          <a:off x="5693833" y="6972891"/>
          <a:ext cx="706225" cy="370840"/>
        </p:xfrm>
        <a:graphic>
          <a:graphicData uri="http://schemas.openxmlformats.org/drawingml/2006/table">
            <a:tbl>
              <a:tblPr firstRow="1" bandRow="1">
                <a:tableStyleId>{2D5ABB26-0587-4C30-8999-92F81FD0307C}</a:tableStyleId>
              </a:tblPr>
              <a:tblGrid>
                <a:gridCol w="141245"/>
                <a:gridCol w="141245"/>
                <a:gridCol w="141245"/>
                <a:gridCol w="141245"/>
                <a:gridCol w="141245"/>
              </a:tblGrid>
              <a:tr h="370840">
                <a:tc>
                  <a:txBody>
                    <a:bodyPr/>
                    <a:lstStyle/>
                    <a:p>
                      <a:pPr algn="r"/>
                      <a:r>
                        <a:rPr lang="en-US" sz="800" dirty="0" smtClean="0">
                          <a:latin typeface="Arial" panose="020B0604020202020204" pitchFamily="34" charset="0"/>
                          <a:cs typeface="Arial" panose="020B0604020202020204" pitchFamily="34" charset="0"/>
                        </a:rPr>
                        <a:t>B1</a:t>
                      </a:r>
                      <a:endParaRPr lang="en-US" sz="800" dirty="0">
                        <a:latin typeface="Arial" panose="020B0604020202020204" pitchFamily="34" charset="0"/>
                        <a:cs typeface="Arial" panose="020B0604020202020204" pitchFamily="34" charset="0"/>
                      </a:endParaRPr>
                    </a:p>
                  </a:txBody>
                  <a:tcPr marL="0" marR="0" marT="0" marB="0" vert="vert270" anchor="ctr"/>
                </a:tc>
                <a:tc>
                  <a:txBody>
                    <a:bodyPr/>
                    <a:lstStyle/>
                    <a:p>
                      <a:pPr algn="r"/>
                      <a:r>
                        <a:rPr lang="en-US" sz="800" dirty="0" smtClean="0">
                          <a:latin typeface="Arial" panose="020B0604020202020204" pitchFamily="34" charset="0"/>
                          <a:cs typeface="Arial" panose="020B0604020202020204" pitchFamily="34" charset="0"/>
                        </a:rPr>
                        <a:t>B2</a:t>
                      </a:r>
                      <a:endParaRPr lang="en-US" sz="800" dirty="0">
                        <a:latin typeface="Arial" panose="020B0604020202020204" pitchFamily="34" charset="0"/>
                        <a:cs typeface="Arial" panose="020B0604020202020204" pitchFamily="34" charset="0"/>
                      </a:endParaRPr>
                    </a:p>
                  </a:txBody>
                  <a:tcPr marL="0" marR="0" marT="0" marB="0" vert="vert270" anchor="ctr"/>
                </a:tc>
                <a:tc>
                  <a:txBody>
                    <a:bodyPr/>
                    <a:lstStyle/>
                    <a:p>
                      <a:pPr algn="r"/>
                      <a:r>
                        <a:rPr lang="en-US" sz="800" dirty="0" smtClean="0">
                          <a:latin typeface="Arial" panose="020B0604020202020204" pitchFamily="34" charset="0"/>
                          <a:cs typeface="Arial" panose="020B0604020202020204" pitchFamily="34" charset="0"/>
                        </a:rPr>
                        <a:t>B3</a:t>
                      </a:r>
                      <a:endParaRPr lang="en-US" sz="800" dirty="0">
                        <a:latin typeface="Arial" panose="020B0604020202020204" pitchFamily="34" charset="0"/>
                        <a:cs typeface="Arial" panose="020B0604020202020204" pitchFamily="34" charset="0"/>
                      </a:endParaRPr>
                    </a:p>
                  </a:txBody>
                  <a:tcPr marL="0" marR="0" marT="0" marB="0" vert="vert270" anchor="ctr"/>
                </a:tc>
                <a:tc>
                  <a:txBody>
                    <a:bodyPr/>
                    <a:lstStyle/>
                    <a:p>
                      <a:pPr algn="r"/>
                      <a:r>
                        <a:rPr lang="en-US" sz="800" dirty="0" smtClean="0">
                          <a:latin typeface="Arial" panose="020B0604020202020204" pitchFamily="34" charset="0"/>
                          <a:cs typeface="Arial" panose="020B0604020202020204" pitchFamily="34" charset="0"/>
                        </a:rPr>
                        <a:t>B4</a:t>
                      </a:r>
                      <a:endParaRPr lang="en-US" sz="800" dirty="0">
                        <a:latin typeface="Arial" panose="020B0604020202020204" pitchFamily="34" charset="0"/>
                        <a:cs typeface="Arial" panose="020B0604020202020204" pitchFamily="34" charset="0"/>
                      </a:endParaRPr>
                    </a:p>
                  </a:txBody>
                  <a:tcPr marL="0" marR="0" marT="0" marB="0" vert="vert270" anchor="ctr"/>
                </a:tc>
                <a:tc>
                  <a:txBody>
                    <a:bodyPr/>
                    <a:lstStyle/>
                    <a:p>
                      <a:pPr algn="r"/>
                      <a:r>
                        <a:rPr lang="en-US" sz="800" dirty="0" smtClean="0">
                          <a:latin typeface="Arial" panose="020B0604020202020204" pitchFamily="34" charset="0"/>
                          <a:cs typeface="Arial" panose="020B0604020202020204" pitchFamily="34" charset="0"/>
                        </a:rPr>
                        <a:t>B5</a:t>
                      </a:r>
                      <a:endParaRPr lang="en-US" sz="800" dirty="0">
                        <a:latin typeface="Arial" panose="020B0604020202020204" pitchFamily="34" charset="0"/>
                        <a:cs typeface="Arial" panose="020B0604020202020204" pitchFamily="34" charset="0"/>
                      </a:endParaRPr>
                    </a:p>
                  </a:txBody>
                  <a:tcPr marL="0" marR="0" marT="0" marB="0" vert="vert270" anchor="ctr"/>
                </a:tc>
              </a:tr>
            </a:tbl>
          </a:graphicData>
        </a:graphic>
      </p:graphicFrame>
      <p:graphicFrame>
        <p:nvGraphicFramePr>
          <p:cNvPr id="44" name="표 43"/>
          <p:cNvGraphicFramePr>
            <a:graphicFrameLocks noGrp="1"/>
          </p:cNvGraphicFramePr>
          <p:nvPr>
            <p:extLst>
              <p:ext uri="{D42A27DB-BD31-4B8C-83A1-F6EECF244321}">
                <p14:modId xmlns:p14="http://schemas.microsoft.com/office/powerpoint/2010/main" val="3878361906"/>
              </p:ext>
            </p:extLst>
          </p:nvPr>
        </p:nvGraphicFramePr>
        <p:xfrm>
          <a:off x="461498" y="4788024"/>
          <a:ext cx="162560" cy="2106234"/>
        </p:xfrm>
        <a:graphic>
          <a:graphicData uri="http://schemas.openxmlformats.org/drawingml/2006/table">
            <a:tbl>
              <a:tblPr firstRow="1" bandRow="1">
                <a:tableStyleId>{2D5ABB26-0587-4C30-8999-92F81FD0307C}</a:tableStyleId>
              </a:tblPr>
              <a:tblGrid>
                <a:gridCol w="162560"/>
              </a:tblGrid>
              <a:tr h="2106234">
                <a:tc>
                  <a:txBody>
                    <a:bodyPr/>
                    <a:lstStyle/>
                    <a:p>
                      <a:pPr algn="ctr" latinLnBrk="1"/>
                      <a:r>
                        <a:rPr lang="en-US" altLang="ko-KR" sz="1100" b="1" dirty="0" smtClean="0">
                          <a:latin typeface="Arial" pitchFamily="34" charset="0"/>
                          <a:cs typeface="Arial" pitchFamily="34" charset="0"/>
                        </a:rPr>
                        <a:t>% The highest bins</a:t>
                      </a:r>
                      <a:endParaRPr lang="ko-KR" altLang="en-US" sz="1100" b="1" dirty="0">
                        <a:latin typeface="Arial" pitchFamily="34" charset="0"/>
                        <a:cs typeface="Arial" pitchFamily="34" charset="0"/>
                      </a:endParaRPr>
                    </a:p>
                  </a:txBody>
                  <a:tcPr marL="68580" marR="68580" marT="34290" marB="34290" vert="vert27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bg1"/>
                    </a:solidFill>
                  </a:tcPr>
                </a:tc>
              </a:tr>
            </a:tbl>
          </a:graphicData>
        </a:graphic>
      </p:graphicFrame>
      <p:sp>
        <p:nvSpPr>
          <p:cNvPr id="8" name="직사각형 7"/>
          <p:cNvSpPr/>
          <p:nvPr/>
        </p:nvSpPr>
        <p:spPr>
          <a:xfrm>
            <a:off x="2968130" y="7254298"/>
            <a:ext cx="1035413" cy="276999"/>
          </a:xfrm>
          <a:prstGeom prst="rect">
            <a:avLst/>
          </a:prstGeom>
        </p:spPr>
        <p:txBody>
          <a:bodyPr wrap="none">
            <a:spAutoFit/>
          </a:bodyPr>
          <a:lstStyle/>
          <a:p>
            <a:pPr algn="ctr"/>
            <a:r>
              <a:rPr lang="en-US" sz="1200" b="1" dirty="0" smtClean="0">
                <a:latin typeface="Arial" panose="020B0604020202020204" pitchFamily="34" charset="0"/>
                <a:cs typeface="Arial" panose="020B0604020202020204" pitchFamily="34" charset="0"/>
              </a:rPr>
              <a:t>5’  - Bins- 3’</a:t>
            </a:r>
            <a:endParaRPr lang="en-US" sz="1200" b="1" dirty="0">
              <a:latin typeface="Arial" panose="020B0604020202020204" pitchFamily="34" charset="0"/>
              <a:cs typeface="Arial" panose="020B0604020202020204" pitchFamily="34" charset="0"/>
            </a:endParaRPr>
          </a:p>
        </p:txBody>
      </p:sp>
      <p:graphicFrame>
        <p:nvGraphicFramePr>
          <p:cNvPr id="45" name="표 44"/>
          <p:cNvGraphicFramePr>
            <a:graphicFrameLocks noGrp="1"/>
          </p:cNvGraphicFramePr>
          <p:nvPr>
            <p:extLst>
              <p:ext uri="{D42A27DB-BD31-4B8C-83A1-F6EECF244321}">
                <p14:modId xmlns:p14="http://schemas.microsoft.com/office/powerpoint/2010/main" val="2736801852"/>
              </p:ext>
            </p:extLst>
          </p:nvPr>
        </p:nvGraphicFramePr>
        <p:xfrm>
          <a:off x="992715" y="4499992"/>
          <a:ext cx="5451411" cy="233300"/>
        </p:xfrm>
        <a:graphic>
          <a:graphicData uri="http://schemas.openxmlformats.org/drawingml/2006/table">
            <a:tbl>
              <a:tblPr firstRow="1" bandRow="1">
                <a:tableStyleId>{2D5ABB26-0587-4C30-8999-92F81FD0307C}</a:tableStyleId>
              </a:tblPr>
              <a:tblGrid>
                <a:gridCol w="778773"/>
                <a:gridCol w="778773"/>
                <a:gridCol w="778773"/>
                <a:gridCol w="778773"/>
                <a:gridCol w="778773"/>
                <a:gridCol w="778773"/>
                <a:gridCol w="778773"/>
              </a:tblGrid>
              <a:tr h="233300">
                <a:tc>
                  <a:txBody>
                    <a:bodyPr/>
                    <a:lstStyle/>
                    <a:p>
                      <a:pPr algn="ctr" latinLnBrk="1"/>
                      <a:r>
                        <a:rPr lang="en-US" altLang="ko-KR" sz="900" b="1" dirty="0" smtClean="0">
                          <a:latin typeface="Arial" panose="020B0604020202020204" pitchFamily="34" charset="0"/>
                          <a:cs typeface="Arial" panose="020B0604020202020204" pitchFamily="34" charset="0"/>
                        </a:rPr>
                        <a:t>Conservation</a:t>
                      </a:r>
                      <a:endParaRPr lang="ko-KR" altLang="en-US" sz="900" b="1" dirty="0">
                        <a:latin typeface="Arial" panose="020B0604020202020204" pitchFamily="34" charset="0"/>
                        <a:cs typeface="Arial" panose="020B0604020202020204" pitchFamily="34" charset="0"/>
                      </a:endParaRPr>
                    </a:p>
                  </a:txBody>
                  <a:tcPr marL="0" marR="0"/>
                </a:tc>
                <a:tc>
                  <a:txBody>
                    <a:bodyPr/>
                    <a:lstStyle/>
                    <a:p>
                      <a:pPr algn="ctr" latinLnBrk="1"/>
                      <a:r>
                        <a:rPr lang="en-US" altLang="ko-KR" sz="900" b="1" dirty="0" smtClean="0">
                          <a:latin typeface="Arial" panose="020B0604020202020204" pitchFamily="34" charset="0"/>
                          <a:cs typeface="Arial" panose="020B0604020202020204" pitchFamily="34" charset="0"/>
                        </a:rPr>
                        <a:t>DHS</a:t>
                      </a:r>
                      <a:endParaRPr lang="ko-KR" altLang="en-US" sz="900" b="1" dirty="0">
                        <a:latin typeface="Arial" panose="020B0604020202020204" pitchFamily="34" charset="0"/>
                        <a:cs typeface="Arial" panose="020B0604020202020204" pitchFamily="34" charset="0"/>
                      </a:endParaRPr>
                    </a:p>
                  </a:txBody>
                  <a:tcPr marL="0" marR="0"/>
                </a:tc>
                <a:tc>
                  <a:txBody>
                    <a:bodyPr/>
                    <a:lstStyle/>
                    <a:p>
                      <a:pPr algn="ctr" latinLnBrk="1"/>
                      <a:r>
                        <a:rPr lang="en-US" altLang="ko-KR" sz="900" b="1" dirty="0" smtClean="0">
                          <a:latin typeface="Arial" panose="020B0604020202020204" pitchFamily="34" charset="0"/>
                          <a:cs typeface="Arial" panose="020B0604020202020204" pitchFamily="34" charset="0"/>
                        </a:rPr>
                        <a:t>TFBS</a:t>
                      </a:r>
                      <a:endParaRPr lang="ko-KR" altLang="en-US" sz="900" b="1" dirty="0">
                        <a:latin typeface="Arial" panose="020B0604020202020204" pitchFamily="34" charset="0"/>
                        <a:cs typeface="Arial" panose="020B0604020202020204" pitchFamily="34" charset="0"/>
                      </a:endParaRPr>
                    </a:p>
                  </a:txBody>
                  <a:tcPr marL="0" marR="0"/>
                </a:tc>
                <a:tc>
                  <a:txBody>
                    <a:bodyPr/>
                    <a:lstStyle/>
                    <a:p>
                      <a:pPr algn="ctr" latinLnBrk="1"/>
                      <a:r>
                        <a:rPr lang="en-US" altLang="ko-KR" sz="900" b="1" dirty="0" smtClean="0">
                          <a:latin typeface="Arial" panose="020B0604020202020204" pitchFamily="34" charset="0"/>
                          <a:cs typeface="Arial" panose="020B0604020202020204" pitchFamily="34" charset="0"/>
                        </a:rPr>
                        <a:t>H3K4Me1</a:t>
                      </a:r>
                      <a:endParaRPr lang="ko-KR" altLang="en-US" sz="900" b="1" dirty="0">
                        <a:latin typeface="Arial" panose="020B0604020202020204" pitchFamily="34" charset="0"/>
                        <a:cs typeface="Arial" panose="020B0604020202020204" pitchFamily="34" charset="0"/>
                      </a:endParaRPr>
                    </a:p>
                  </a:txBody>
                  <a:tcPr marL="0" marR="0"/>
                </a:tc>
                <a:tc>
                  <a:txBody>
                    <a:bodyPr/>
                    <a:lstStyle/>
                    <a:p>
                      <a:pPr algn="ctr" latinLnBrk="1"/>
                      <a:r>
                        <a:rPr lang="en-US" altLang="ko-KR" sz="900" b="1" dirty="0" smtClean="0">
                          <a:latin typeface="Arial" panose="020B0604020202020204" pitchFamily="34" charset="0"/>
                          <a:cs typeface="Arial" panose="020B0604020202020204" pitchFamily="34" charset="0"/>
                        </a:rPr>
                        <a:t>H3K4Me3</a:t>
                      </a:r>
                      <a:endParaRPr lang="ko-KR" altLang="en-US" sz="900" b="1" dirty="0">
                        <a:latin typeface="Arial" panose="020B0604020202020204" pitchFamily="34" charset="0"/>
                        <a:cs typeface="Arial" panose="020B0604020202020204" pitchFamily="34" charset="0"/>
                      </a:endParaRPr>
                    </a:p>
                  </a:txBody>
                  <a:tcPr marL="0" marR="0"/>
                </a:tc>
                <a:tc>
                  <a:txBody>
                    <a:bodyPr/>
                    <a:lstStyle/>
                    <a:p>
                      <a:pPr algn="ctr" latinLnBrk="1"/>
                      <a:r>
                        <a:rPr lang="en-US" altLang="ko-KR" sz="900" b="1" dirty="0" smtClean="0">
                          <a:latin typeface="Arial" panose="020B0604020202020204" pitchFamily="34" charset="0"/>
                          <a:cs typeface="Arial" panose="020B0604020202020204" pitchFamily="34" charset="0"/>
                        </a:rPr>
                        <a:t>CTCF</a:t>
                      </a:r>
                      <a:endParaRPr lang="ko-KR" altLang="en-US" sz="900" b="1" dirty="0">
                        <a:latin typeface="Arial" panose="020B0604020202020204" pitchFamily="34" charset="0"/>
                        <a:cs typeface="Arial" panose="020B0604020202020204" pitchFamily="34" charset="0"/>
                      </a:endParaRPr>
                    </a:p>
                  </a:txBody>
                  <a:tcPr marL="0" marR="0"/>
                </a:tc>
                <a:tc>
                  <a:txBody>
                    <a:bodyPr/>
                    <a:lstStyle/>
                    <a:p>
                      <a:pPr algn="ctr" latinLnBrk="1"/>
                      <a:r>
                        <a:rPr lang="en-US" altLang="ko-KR" sz="900" b="1" dirty="0" smtClean="0">
                          <a:latin typeface="Arial" panose="020B0604020202020204" pitchFamily="34" charset="0"/>
                          <a:cs typeface="Arial" panose="020B0604020202020204" pitchFamily="34" charset="0"/>
                        </a:rPr>
                        <a:t>H3K9Me3</a:t>
                      </a:r>
                      <a:endParaRPr lang="ko-KR" altLang="en-US" sz="900" b="1" dirty="0">
                        <a:latin typeface="Arial" panose="020B0604020202020204" pitchFamily="34" charset="0"/>
                        <a:cs typeface="Arial" panose="020B0604020202020204" pitchFamily="34" charset="0"/>
                      </a:endParaRPr>
                    </a:p>
                  </a:txBody>
                  <a:tcPr marL="0" marR="0"/>
                </a:tc>
              </a:tr>
            </a:tbl>
          </a:graphicData>
        </a:graphic>
      </p:graphicFrame>
      <p:sp>
        <p:nvSpPr>
          <p:cNvPr id="2" name="직사각형 1"/>
          <p:cNvSpPr/>
          <p:nvPr/>
        </p:nvSpPr>
        <p:spPr>
          <a:xfrm>
            <a:off x="116632" y="7740352"/>
            <a:ext cx="6552727" cy="1015663"/>
          </a:xfrm>
          <a:prstGeom prst="rect">
            <a:avLst/>
          </a:prstGeom>
        </p:spPr>
        <p:txBody>
          <a:bodyPr wrap="square">
            <a:spAutoFit/>
          </a:bodyPr>
          <a:lstStyle/>
          <a:p>
            <a:pPr algn="just"/>
            <a:r>
              <a:rPr lang="en-US" sz="1200" b="1" dirty="0">
                <a:latin typeface="Times New Roman" panose="02020603050405020304" pitchFamily="18" charset="0"/>
                <a:ea typeface="맑은 고딕" panose="020B0503020000020004" pitchFamily="50" charset="-127"/>
              </a:rPr>
              <a:t>Figure S9. Five prime to three prime biases in signal density along the first intron.</a:t>
            </a:r>
            <a:r>
              <a:rPr lang="en-US" sz="1200" dirty="0">
                <a:latin typeface="Times New Roman" panose="02020603050405020304" pitchFamily="18" charset="0"/>
                <a:ea typeface="맑은 고딕" panose="020B0503020000020004" pitchFamily="50" charset="-127"/>
              </a:rPr>
              <a:t> (A) Schematic illustrating data preparation. Genes harboring short first introns (shorter than the median length) of each intron are excluded. (B) The proportions of various signal densities are estimated over entire first intron. The first intron is binned into five equal-sized bins. Then the fraction of each signal is estimated for each bin, and the fraction of introns in which the highest signal is a particular bin is shown. </a:t>
            </a:r>
            <a:endParaRPr lang="en-US" sz="1200" dirty="0"/>
          </a:p>
        </p:txBody>
      </p:sp>
    </p:spTree>
    <p:extLst>
      <p:ext uri="{BB962C8B-B14F-4D97-AF65-F5344CB8AC3E}">
        <p14:creationId xmlns:p14="http://schemas.microsoft.com/office/powerpoint/2010/main" val="2329890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그림 8"/>
          <p:cNvPicPr>
            <a:picLocks noChangeAspect="1"/>
          </p:cNvPicPr>
          <p:nvPr/>
        </p:nvPicPr>
        <p:blipFill>
          <a:blip r:embed="rId2"/>
          <a:stretch>
            <a:fillRect/>
          </a:stretch>
        </p:blipFill>
        <p:spPr>
          <a:xfrm>
            <a:off x="1090980" y="6463338"/>
            <a:ext cx="5600234" cy="2285126"/>
          </a:xfrm>
          <a:prstGeom prst="rect">
            <a:avLst/>
          </a:prstGeom>
        </p:spPr>
      </p:pic>
      <p:sp>
        <p:nvSpPr>
          <p:cNvPr id="12" name="TextBox 11"/>
          <p:cNvSpPr txBox="1"/>
          <p:nvPr/>
        </p:nvSpPr>
        <p:spPr>
          <a:xfrm>
            <a:off x="0" y="-4260"/>
            <a:ext cx="6858000" cy="204501"/>
          </a:xfrm>
          <a:prstGeom prst="rect">
            <a:avLst/>
          </a:prstGeom>
          <a:solidFill>
            <a:schemeClr val="accent1">
              <a:lumMod val="60000"/>
              <a:lumOff val="40000"/>
            </a:schemeClr>
          </a:solidFill>
        </p:spPr>
        <p:txBody>
          <a:bodyPr wrap="none" rtlCol="0" anchor="ctr" anchorCtr="0">
            <a:noAutofit/>
          </a:bodyPr>
          <a:lstStyle/>
          <a:p>
            <a:pPr marL="257175" indent="-257175"/>
            <a:r>
              <a:rPr lang="en-US" altLang="ko-KR" sz="1400" b="1" dirty="0">
                <a:solidFill>
                  <a:schemeClr val="tx1">
                    <a:lumMod val="85000"/>
                    <a:lumOff val="15000"/>
                  </a:schemeClr>
                </a:solidFill>
                <a:latin typeface="Arial" pitchFamily="34" charset="0"/>
                <a:cs typeface="Arial" pitchFamily="34" charset="0"/>
              </a:rPr>
              <a:t>Supplementary Figure </a:t>
            </a:r>
            <a:r>
              <a:rPr lang="en-US" altLang="ko-KR" sz="1400" b="1" dirty="0" smtClean="0">
                <a:solidFill>
                  <a:schemeClr val="tx1">
                    <a:lumMod val="85000"/>
                    <a:lumOff val="15000"/>
                  </a:schemeClr>
                </a:solidFill>
                <a:latin typeface="Arial" pitchFamily="34" charset="0"/>
                <a:cs typeface="Arial" pitchFamily="34" charset="0"/>
              </a:rPr>
              <a:t>10</a:t>
            </a:r>
            <a:endParaRPr lang="ko-KR" altLang="en-US" sz="1400" b="1" dirty="0">
              <a:solidFill>
                <a:schemeClr val="tx1">
                  <a:lumMod val="85000"/>
                  <a:lumOff val="15000"/>
                </a:schemeClr>
              </a:solidFill>
              <a:latin typeface="Arial" pitchFamily="34" charset="0"/>
              <a:cs typeface="Arial" pitchFamily="34" charset="0"/>
            </a:endParaRPr>
          </a:p>
        </p:txBody>
      </p:sp>
      <p:sp>
        <p:nvSpPr>
          <p:cNvPr id="14" name="TextBox 13"/>
          <p:cNvSpPr txBox="1"/>
          <p:nvPr/>
        </p:nvSpPr>
        <p:spPr>
          <a:xfrm>
            <a:off x="116632" y="251520"/>
            <a:ext cx="2610010" cy="369332"/>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(A)</a:t>
            </a:r>
            <a:endParaRPr lang="en-US" b="1" dirty="0">
              <a:latin typeface="Arial" panose="020B0604020202020204" pitchFamily="34" charset="0"/>
              <a:cs typeface="Arial" panose="020B0604020202020204" pitchFamily="34" charset="0"/>
            </a:endParaRPr>
          </a:p>
        </p:txBody>
      </p:sp>
      <p:sp>
        <p:nvSpPr>
          <p:cNvPr id="23" name="TextBox 22"/>
          <p:cNvSpPr txBox="1"/>
          <p:nvPr/>
        </p:nvSpPr>
        <p:spPr>
          <a:xfrm>
            <a:off x="0" y="611560"/>
            <a:ext cx="6858000" cy="430887"/>
          </a:xfrm>
          <a:prstGeom prst="rect">
            <a:avLst/>
          </a:prstGeom>
          <a:noFill/>
        </p:spPr>
        <p:txBody>
          <a:bodyPr wrap="square" rtlCol="0">
            <a:spAutoFit/>
          </a:bodyPr>
          <a:lstStyle/>
          <a:p>
            <a:pPr algn="ctr"/>
            <a:r>
              <a:rPr lang="en-US" altLang="ko-KR" sz="1050" b="1" dirty="0" smtClean="0">
                <a:latin typeface="Arial" panose="020B0604020202020204" pitchFamily="34" charset="0"/>
                <a:cs typeface="Arial" panose="020B0604020202020204" pitchFamily="34" charset="0"/>
              </a:rPr>
              <a:t>14 different ranking patterns in the sizes of the histone mark signals located </a:t>
            </a:r>
          </a:p>
          <a:p>
            <a:pPr algn="ctr"/>
            <a:r>
              <a:rPr lang="en-US" altLang="ko-KR" sz="1050" b="1" dirty="0" smtClean="0">
                <a:latin typeface="Arial" panose="020B0604020202020204" pitchFamily="34" charset="0"/>
                <a:cs typeface="Arial" panose="020B0604020202020204" pitchFamily="34" charset="0"/>
              </a:rPr>
              <a:t>in promoter, 1</a:t>
            </a:r>
            <a:r>
              <a:rPr lang="en-US" altLang="ko-KR" sz="1050" b="1" baseline="30000" dirty="0" smtClean="0">
                <a:latin typeface="Arial" panose="020B0604020202020204" pitchFamily="34" charset="0"/>
                <a:cs typeface="Arial" panose="020B0604020202020204" pitchFamily="34" charset="0"/>
              </a:rPr>
              <a:t>st</a:t>
            </a:r>
            <a:r>
              <a:rPr lang="en-US" altLang="ko-KR" sz="1050" b="1" dirty="0" smtClean="0">
                <a:latin typeface="Arial" panose="020B0604020202020204" pitchFamily="34" charset="0"/>
                <a:cs typeface="Arial" panose="020B0604020202020204" pitchFamily="34" charset="0"/>
              </a:rPr>
              <a:t> exon, and 1</a:t>
            </a:r>
            <a:r>
              <a:rPr lang="en-US" altLang="ko-KR" sz="1050" b="1" baseline="30000" dirty="0" smtClean="0">
                <a:latin typeface="Arial" panose="020B0604020202020204" pitchFamily="34" charset="0"/>
                <a:cs typeface="Arial" panose="020B0604020202020204" pitchFamily="34" charset="0"/>
              </a:rPr>
              <a:t>st</a:t>
            </a:r>
            <a:r>
              <a:rPr lang="en-US" altLang="ko-KR" sz="1050" b="1" dirty="0" smtClean="0">
                <a:latin typeface="Arial" panose="020B0604020202020204" pitchFamily="34" charset="0"/>
                <a:cs typeface="Arial" panose="020B0604020202020204" pitchFamily="34" charset="0"/>
              </a:rPr>
              <a:t> intron</a:t>
            </a:r>
            <a:endParaRPr lang="ko-KR" altLang="en-US" sz="1050" b="1" dirty="0">
              <a:latin typeface="Arial" panose="020B0604020202020204" pitchFamily="34" charset="0"/>
              <a:cs typeface="Arial" panose="020B0604020202020204" pitchFamily="34" charset="0"/>
            </a:endParaRPr>
          </a:p>
        </p:txBody>
      </p:sp>
      <p:grpSp>
        <p:nvGrpSpPr>
          <p:cNvPr id="30" name="그룹 29"/>
          <p:cNvGrpSpPr/>
          <p:nvPr/>
        </p:nvGrpSpPr>
        <p:grpSpPr>
          <a:xfrm>
            <a:off x="2132856" y="323528"/>
            <a:ext cx="2639306" cy="236130"/>
            <a:chOff x="154459" y="895140"/>
            <a:chExt cx="4059198" cy="339812"/>
          </a:xfrm>
        </p:grpSpPr>
        <p:sp>
          <p:nvSpPr>
            <p:cNvPr id="31" name="직사각형 30"/>
            <p:cNvSpPr/>
            <p:nvPr/>
          </p:nvSpPr>
          <p:spPr>
            <a:xfrm>
              <a:off x="154459" y="895140"/>
              <a:ext cx="1353066" cy="33981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00" b="1">
                  <a:latin typeface="Arial" panose="020B0604020202020204" pitchFamily="34" charset="0"/>
                  <a:cs typeface="Arial" panose="020B0604020202020204" pitchFamily="34" charset="0"/>
                </a:rPr>
                <a:t>5’FR</a:t>
              </a:r>
              <a:endParaRPr lang="ko-KR" altLang="en-US" sz="1000" b="1">
                <a:latin typeface="Arial" panose="020B0604020202020204" pitchFamily="34" charset="0"/>
                <a:cs typeface="Arial" panose="020B0604020202020204" pitchFamily="34" charset="0"/>
              </a:endParaRPr>
            </a:p>
          </p:txBody>
        </p:sp>
        <p:sp>
          <p:nvSpPr>
            <p:cNvPr id="33" name="직사각형 32"/>
            <p:cNvSpPr/>
            <p:nvPr/>
          </p:nvSpPr>
          <p:spPr>
            <a:xfrm>
              <a:off x="1507525" y="895140"/>
              <a:ext cx="1353066" cy="339812"/>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00" b="1">
                  <a:latin typeface="Arial" panose="020B0604020202020204" pitchFamily="34" charset="0"/>
                  <a:cs typeface="Arial" panose="020B0604020202020204" pitchFamily="34" charset="0"/>
                </a:rPr>
                <a:t>1</a:t>
              </a:r>
              <a:r>
                <a:rPr lang="en-US" altLang="ko-KR" sz="1000" b="1" baseline="30000">
                  <a:latin typeface="Arial" panose="020B0604020202020204" pitchFamily="34" charset="0"/>
                  <a:cs typeface="Arial" panose="020B0604020202020204" pitchFamily="34" charset="0"/>
                </a:rPr>
                <a:t>st</a:t>
              </a:r>
              <a:r>
                <a:rPr lang="en-US" altLang="ko-KR" sz="1000" b="1">
                  <a:latin typeface="Arial" panose="020B0604020202020204" pitchFamily="34" charset="0"/>
                  <a:cs typeface="Arial" panose="020B0604020202020204" pitchFamily="34" charset="0"/>
                </a:rPr>
                <a:t> Exon</a:t>
              </a:r>
              <a:endParaRPr lang="ko-KR" altLang="en-US" sz="1000" b="1">
                <a:latin typeface="Arial" panose="020B0604020202020204" pitchFamily="34" charset="0"/>
                <a:cs typeface="Arial" panose="020B0604020202020204" pitchFamily="34" charset="0"/>
              </a:endParaRPr>
            </a:p>
          </p:txBody>
        </p:sp>
        <p:sp>
          <p:nvSpPr>
            <p:cNvPr id="34" name="직사각형 33"/>
            <p:cNvSpPr/>
            <p:nvPr/>
          </p:nvSpPr>
          <p:spPr>
            <a:xfrm>
              <a:off x="2860591" y="895140"/>
              <a:ext cx="1353066" cy="33981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00" b="1" dirty="0">
                  <a:latin typeface="Arial" panose="020B0604020202020204" pitchFamily="34" charset="0"/>
                  <a:cs typeface="Arial" panose="020B0604020202020204" pitchFamily="34" charset="0"/>
                </a:rPr>
                <a:t>1</a:t>
              </a:r>
              <a:r>
                <a:rPr lang="en-US" altLang="ko-KR" sz="1000" b="1" baseline="30000" dirty="0">
                  <a:latin typeface="Arial" panose="020B0604020202020204" pitchFamily="34" charset="0"/>
                  <a:cs typeface="Arial" panose="020B0604020202020204" pitchFamily="34" charset="0"/>
                </a:rPr>
                <a:t>st</a:t>
              </a:r>
              <a:r>
                <a:rPr lang="en-US" altLang="ko-KR" sz="1000" b="1" dirty="0">
                  <a:latin typeface="Arial" panose="020B0604020202020204" pitchFamily="34" charset="0"/>
                  <a:cs typeface="Arial" panose="020B0604020202020204" pitchFamily="34" charset="0"/>
                </a:rPr>
                <a:t> Intron</a:t>
              </a:r>
              <a:endParaRPr lang="ko-KR" altLang="en-US" sz="1000" b="1" dirty="0">
                <a:latin typeface="Arial" panose="020B0604020202020204" pitchFamily="34" charset="0"/>
                <a:cs typeface="Arial" panose="020B0604020202020204" pitchFamily="34" charset="0"/>
              </a:endParaRPr>
            </a:p>
          </p:txBody>
        </p:sp>
      </p:grpSp>
      <p:grpSp>
        <p:nvGrpSpPr>
          <p:cNvPr id="35" name="그룹 34"/>
          <p:cNvGrpSpPr/>
          <p:nvPr/>
        </p:nvGrpSpPr>
        <p:grpSpPr>
          <a:xfrm>
            <a:off x="420586" y="971600"/>
            <a:ext cx="6248774" cy="338173"/>
            <a:chOff x="278524" y="1546872"/>
            <a:chExt cx="8413531" cy="597111"/>
          </a:xfrm>
        </p:grpSpPr>
        <p:grpSp>
          <p:nvGrpSpPr>
            <p:cNvPr id="37" name="그룹 36"/>
            <p:cNvGrpSpPr/>
            <p:nvPr/>
          </p:nvGrpSpPr>
          <p:grpSpPr>
            <a:xfrm>
              <a:off x="903122" y="1558144"/>
              <a:ext cx="396688" cy="568539"/>
              <a:chOff x="3676134" y="3264278"/>
              <a:chExt cx="4059198" cy="960087"/>
            </a:xfrm>
          </p:grpSpPr>
          <p:sp>
            <p:nvSpPr>
              <p:cNvPr id="100" name="직사각형 99"/>
              <p:cNvSpPr/>
              <p:nvPr/>
            </p:nvSpPr>
            <p:spPr>
              <a:xfrm>
                <a:off x="3676134" y="3264278"/>
                <a:ext cx="1353068" cy="96008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1</a:t>
                </a:r>
                <a:endParaRPr lang="ko-KR" altLang="en-US" sz="1100">
                  <a:latin typeface="Arial" panose="020B0604020202020204" pitchFamily="34" charset="0"/>
                  <a:cs typeface="Arial" panose="020B0604020202020204" pitchFamily="34" charset="0"/>
                </a:endParaRPr>
              </a:p>
            </p:txBody>
          </p:sp>
          <p:sp>
            <p:nvSpPr>
              <p:cNvPr id="101" name="직사각형 100"/>
              <p:cNvSpPr/>
              <p:nvPr/>
            </p:nvSpPr>
            <p:spPr>
              <a:xfrm>
                <a:off x="5029200" y="3264278"/>
                <a:ext cx="1353066" cy="960086"/>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1</a:t>
                </a:r>
                <a:endParaRPr lang="ko-KR" altLang="en-US" sz="1100">
                  <a:latin typeface="Arial" panose="020B0604020202020204" pitchFamily="34" charset="0"/>
                  <a:cs typeface="Arial" panose="020B0604020202020204" pitchFamily="34" charset="0"/>
                </a:endParaRPr>
              </a:p>
            </p:txBody>
          </p:sp>
          <p:sp>
            <p:nvSpPr>
              <p:cNvPr id="102" name="직사각형 101"/>
              <p:cNvSpPr/>
              <p:nvPr/>
            </p:nvSpPr>
            <p:spPr>
              <a:xfrm>
                <a:off x="6382264" y="3264278"/>
                <a:ext cx="1353068" cy="96008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1</a:t>
                </a:r>
                <a:endParaRPr lang="ko-KR" altLang="en-US" sz="1100">
                  <a:latin typeface="Arial" panose="020B0604020202020204" pitchFamily="34" charset="0"/>
                  <a:cs typeface="Arial" panose="020B0604020202020204" pitchFamily="34" charset="0"/>
                </a:endParaRPr>
              </a:p>
            </p:txBody>
          </p:sp>
        </p:grpSp>
        <p:grpSp>
          <p:nvGrpSpPr>
            <p:cNvPr id="38" name="그룹 37"/>
            <p:cNvGrpSpPr/>
            <p:nvPr/>
          </p:nvGrpSpPr>
          <p:grpSpPr>
            <a:xfrm>
              <a:off x="1537249" y="1558146"/>
              <a:ext cx="396688" cy="568539"/>
              <a:chOff x="3676134" y="3264278"/>
              <a:chExt cx="4059198" cy="960087"/>
            </a:xfrm>
          </p:grpSpPr>
          <p:sp>
            <p:nvSpPr>
              <p:cNvPr id="97" name="직사각형 96"/>
              <p:cNvSpPr/>
              <p:nvPr/>
            </p:nvSpPr>
            <p:spPr>
              <a:xfrm>
                <a:off x="3676134" y="3264278"/>
                <a:ext cx="1353068" cy="96008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1</a:t>
                </a:r>
                <a:endParaRPr lang="ko-KR" altLang="en-US" sz="1100">
                  <a:latin typeface="Arial" panose="020B0604020202020204" pitchFamily="34" charset="0"/>
                  <a:cs typeface="Arial" panose="020B0604020202020204" pitchFamily="34" charset="0"/>
                </a:endParaRPr>
              </a:p>
            </p:txBody>
          </p:sp>
          <p:sp>
            <p:nvSpPr>
              <p:cNvPr id="98" name="직사각형 97"/>
              <p:cNvSpPr/>
              <p:nvPr/>
            </p:nvSpPr>
            <p:spPr>
              <a:xfrm>
                <a:off x="5029200" y="3264278"/>
                <a:ext cx="1353066" cy="960086"/>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1</a:t>
                </a:r>
                <a:endParaRPr lang="ko-KR" altLang="en-US" sz="1100">
                  <a:latin typeface="Arial" panose="020B0604020202020204" pitchFamily="34" charset="0"/>
                  <a:cs typeface="Arial" panose="020B0604020202020204" pitchFamily="34" charset="0"/>
                </a:endParaRPr>
              </a:p>
            </p:txBody>
          </p:sp>
          <p:sp>
            <p:nvSpPr>
              <p:cNvPr id="99" name="직사각형 98"/>
              <p:cNvSpPr/>
              <p:nvPr/>
            </p:nvSpPr>
            <p:spPr>
              <a:xfrm>
                <a:off x="6382262" y="3562928"/>
                <a:ext cx="1353070" cy="66143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2</a:t>
                </a:r>
                <a:endParaRPr lang="ko-KR" altLang="en-US" sz="1100">
                  <a:latin typeface="Arial" panose="020B0604020202020204" pitchFamily="34" charset="0"/>
                  <a:cs typeface="Arial" panose="020B0604020202020204" pitchFamily="34" charset="0"/>
                </a:endParaRPr>
              </a:p>
            </p:txBody>
          </p:sp>
        </p:grpSp>
        <p:grpSp>
          <p:nvGrpSpPr>
            <p:cNvPr id="39" name="그룹 38"/>
            <p:cNvGrpSpPr/>
            <p:nvPr/>
          </p:nvGrpSpPr>
          <p:grpSpPr>
            <a:xfrm>
              <a:off x="2769823" y="1546874"/>
              <a:ext cx="396688" cy="568539"/>
              <a:chOff x="3676134" y="3264278"/>
              <a:chExt cx="4059198" cy="960087"/>
            </a:xfrm>
          </p:grpSpPr>
          <p:sp>
            <p:nvSpPr>
              <p:cNvPr id="94" name="직사각형 93"/>
              <p:cNvSpPr/>
              <p:nvPr/>
            </p:nvSpPr>
            <p:spPr>
              <a:xfrm>
                <a:off x="3676134" y="3264278"/>
                <a:ext cx="1353068" cy="96008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1</a:t>
                </a:r>
                <a:endParaRPr lang="ko-KR" altLang="en-US" sz="1100">
                  <a:latin typeface="Arial" panose="020B0604020202020204" pitchFamily="34" charset="0"/>
                  <a:cs typeface="Arial" panose="020B0604020202020204" pitchFamily="34" charset="0"/>
                </a:endParaRPr>
              </a:p>
            </p:txBody>
          </p:sp>
          <p:sp>
            <p:nvSpPr>
              <p:cNvPr id="95" name="직사각형 94"/>
              <p:cNvSpPr/>
              <p:nvPr/>
            </p:nvSpPr>
            <p:spPr>
              <a:xfrm>
                <a:off x="5029204" y="3596769"/>
                <a:ext cx="1353070" cy="627596"/>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2</a:t>
                </a:r>
                <a:endParaRPr lang="ko-KR" altLang="en-US" sz="1100">
                  <a:latin typeface="Arial" panose="020B0604020202020204" pitchFamily="34" charset="0"/>
                  <a:cs typeface="Arial" panose="020B0604020202020204" pitchFamily="34" charset="0"/>
                </a:endParaRPr>
              </a:p>
            </p:txBody>
          </p:sp>
          <p:sp>
            <p:nvSpPr>
              <p:cNvPr id="96" name="직사각형 95"/>
              <p:cNvSpPr/>
              <p:nvPr/>
            </p:nvSpPr>
            <p:spPr>
              <a:xfrm>
                <a:off x="6382262" y="3596769"/>
                <a:ext cx="1353070" cy="6275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2</a:t>
                </a:r>
                <a:endParaRPr lang="ko-KR" altLang="en-US" sz="1100">
                  <a:latin typeface="Arial" panose="020B0604020202020204" pitchFamily="34" charset="0"/>
                  <a:cs typeface="Arial" panose="020B0604020202020204" pitchFamily="34" charset="0"/>
                </a:endParaRPr>
              </a:p>
            </p:txBody>
          </p:sp>
        </p:grpSp>
        <p:grpSp>
          <p:nvGrpSpPr>
            <p:cNvPr id="46" name="그룹 45"/>
            <p:cNvGrpSpPr/>
            <p:nvPr/>
          </p:nvGrpSpPr>
          <p:grpSpPr>
            <a:xfrm>
              <a:off x="3975372" y="1575442"/>
              <a:ext cx="396688" cy="568539"/>
              <a:chOff x="3676134" y="3264278"/>
              <a:chExt cx="4059198" cy="960087"/>
            </a:xfrm>
          </p:grpSpPr>
          <p:sp>
            <p:nvSpPr>
              <p:cNvPr id="91" name="직사각형 90"/>
              <p:cNvSpPr/>
              <p:nvPr/>
            </p:nvSpPr>
            <p:spPr>
              <a:xfrm>
                <a:off x="3676134" y="3264278"/>
                <a:ext cx="1353068" cy="96008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1</a:t>
                </a:r>
                <a:endParaRPr lang="ko-KR" altLang="en-US" sz="1100">
                  <a:latin typeface="Arial" panose="020B0604020202020204" pitchFamily="34" charset="0"/>
                  <a:cs typeface="Arial" panose="020B0604020202020204" pitchFamily="34" charset="0"/>
                </a:endParaRPr>
              </a:p>
            </p:txBody>
          </p:sp>
          <p:sp>
            <p:nvSpPr>
              <p:cNvPr id="92" name="직사각형 91"/>
              <p:cNvSpPr/>
              <p:nvPr/>
            </p:nvSpPr>
            <p:spPr>
              <a:xfrm>
                <a:off x="5029204" y="3813146"/>
                <a:ext cx="1353070" cy="4112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3</a:t>
                </a:r>
                <a:endParaRPr lang="ko-KR" altLang="en-US" sz="1100">
                  <a:latin typeface="Arial" panose="020B0604020202020204" pitchFamily="34" charset="0"/>
                  <a:cs typeface="Arial" panose="020B0604020202020204" pitchFamily="34" charset="0"/>
                </a:endParaRPr>
              </a:p>
            </p:txBody>
          </p:sp>
          <p:sp>
            <p:nvSpPr>
              <p:cNvPr id="93" name="직사각형 92"/>
              <p:cNvSpPr/>
              <p:nvPr/>
            </p:nvSpPr>
            <p:spPr>
              <a:xfrm>
                <a:off x="6382262" y="3562928"/>
                <a:ext cx="1353070" cy="66143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2</a:t>
                </a:r>
                <a:endParaRPr lang="ko-KR" altLang="en-US" sz="1100">
                  <a:latin typeface="Arial" panose="020B0604020202020204" pitchFamily="34" charset="0"/>
                  <a:cs typeface="Arial" panose="020B0604020202020204" pitchFamily="34" charset="0"/>
                </a:endParaRPr>
              </a:p>
            </p:txBody>
          </p:sp>
        </p:grpSp>
        <p:grpSp>
          <p:nvGrpSpPr>
            <p:cNvPr id="47" name="그룹 46"/>
            <p:cNvGrpSpPr/>
            <p:nvPr/>
          </p:nvGrpSpPr>
          <p:grpSpPr>
            <a:xfrm>
              <a:off x="5226405" y="1575442"/>
              <a:ext cx="396688" cy="568539"/>
              <a:chOff x="3676134" y="3264278"/>
              <a:chExt cx="4059198" cy="960087"/>
            </a:xfrm>
          </p:grpSpPr>
          <p:sp>
            <p:nvSpPr>
              <p:cNvPr id="88" name="직사각형 87"/>
              <p:cNvSpPr/>
              <p:nvPr/>
            </p:nvSpPr>
            <p:spPr>
              <a:xfrm>
                <a:off x="3676134" y="3567414"/>
                <a:ext cx="1353070" cy="65695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2</a:t>
                </a:r>
                <a:endParaRPr lang="ko-KR" altLang="en-US" sz="1100">
                  <a:latin typeface="Arial" panose="020B0604020202020204" pitchFamily="34" charset="0"/>
                  <a:cs typeface="Arial" panose="020B0604020202020204" pitchFamily="34" charset="0"/>
                </a:endParaRPr>
              </a:p>
            </p:txBody>
          </p:sp>
          <p:sp>
            <p:nvSpPr>
              <p:cNvPr id="89" name="직사각형 88"/>
              <p:cNvSpPr/>
              <p:nvPr/>
            </p:nvSpPr>
            <p:spPr>
              <a:xfrm>
                <a:off x="5029200" y="3264278"/>
                <a:ext cx="1353066" cy="960086"/>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1</a:t>
                </a:r>
                <a:endParaRPr lang="ko-KR" altLang="en-US" sz="1100">
                  <a:latin typeface="Arial" panose="020B0604020202020204" pitchFamily="34" charset="0"/>
                  <a:cs typeface="Arial" panose="020B0604020202020204" pitchFamily="34" charset="0"/>
                </a:endParaRPr>
              </a:p>
            </p:txBody>
          </p:sp>
          <p:sp>
            <p:nvSpPr>
              <p:cNvPr id="90" name="직사각형 89"/>
              <p:cNvSpPr/>
              <p:nvPr/>
            </p:nvSpPr>
            <p:spPr>
              <a:xfrm>
                <a:off x="6382262" y="3558689"/>
                <a:ext cx="1353070" cy="66567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2</a:t>
                </a:r>
                <a:endParaRPr lang="ko-KR" altLang="en-US" sz="1100">
                  <a:latin typeface="Arial" panose="020B0604020202020204" pitchFamily="34" charset="0"/>
                  <a:cs typeface="Arial" panose="020B0604020202020204" pitchFamily="34" charset="0"/>
                </a:endParaRPr>
              </a:p>
            </p:txBody>
          </p:sp>
        </p:grpSp>
        <p:grpSp>
          <p:nvGrpSpPr>
            <p:cNvPr id="48" name="그룹 47"/>
            <p:cNvGrpSpPr/>
            <p:nvPr/>
          </p:nvGrpSpPr>
          <p:grpSpPr>
            <a:xfrm>
              <a:off x="6465986" y="1575442"/>
              <a:ext cx="396688" cy="568539"/>
              <a:chOff x="3676134" y="3264278"/>
              <a:chExt cx="4059198" cy="960087"/>
            </a:xfrm>
          </p:grpSpPr>
          <p:sp>
            <p:nvSpPr>
              <p:cNvPr id="85" name="직사각형 84"/>
              <p:cNvSpPr/>
              <p:nvPr/>
            </p:nvSpPr>
            <p:spPr>
              <a:xfrm>
                <a:off x="3676134" y="3566557"/>
                <a:ext cx="1353070" cy="65780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2</a:t>
                </a:r>
                <a:endParaRPr lang="ko-KR" altLang="en-US" sz="1100">
                  <a:latin typeface="Arial" panose="020B0604020202020204" pitchFamily="34" charset="0"/>
                  <a:cs typeface="Arial" panose="020B0604020202020204" pitchFamily="34" charset="0"/>
                </a:endParaRPr>
              </a:p>
            </p:txBody>
          </p:sp>
          <p:sp>
            <p:nvSpPr>
              <p:cNvPr id="86" name="직사각형 85"/>
              <p:cNvSpPr/>
              <p:nvPr/>
            </p:nvSpPr>
            <p:spPr>
              <a:xfrm>
                <a:off x="5029204" y="3566557"/>
                <a:ext cx="1353070" cy="65780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2</a:t>
                </a:r>
                <a:endParaRPr lang="ko-KR" altLang="en-US" sz="1100">
                  <a:latin typeface="Arial" panose="020B0604020202020204" pitchFamily="34" charset="0"/>
                  <a:cs typeface="Arial" panose="020B0604020202020204" pitchFamily="34" charset="0"/>
                </a:endParaRPr>
              </a:p>
            </p:txBody>
          </p:sp>
          <p:sp>
            <p:nvSpPr>
              <p:cNvPr id="87" name="직사각형 86"/>
              <p:cNvSpPr/>
              <p:nvPr/>
            </p:nvSpPr>
            <p:spPr>
              <a:xfrm>
                <a:off x="6382264" y="3264278"/>
                <a:ext cx="1353068" cy="96008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1</a:t>
                </a:r>
                <a:endParaRPr lang="ko-KR" altLang="en-US" sz="1100">
                  <a:latin typeface="Arial" panose="020B0604020202020204" pitchFamily="34" charset="0"/>
                  <a:cs typeface="Arial" panose="020B0604020202020204" pitchFamily="34" charset="0"/>
                </a:endParaRPr>
              </a:p>
            </p:txBody>
          </p:sp>
        </p:grpSp>
        <p:grpSp>
          <p:nvGrpSpPr>
            <p:cNvPr id="49" name="그룹 48"/>
            <p:cNvGrpSpPr/>
            <p:nvPr/>
          </p:nvGrpSpPr>
          <p:grpSpPr>
            <a:xfrm>
              <a:off x="7692975" y="1572358"/>
              <a:ext cx="396688" cy="568539"/>
              <a:chOff x="3676134" y="3264278"/>
              <a:chExt cx="4059198" cy="960087"/>
            </a:xfrm>
          </p:grpSpPr>
          <p:sp>
            <p:nvSpPr>
              <p:cNvPr id="82" name="직사각형 81"/>
              <p:cNvSpPr/>
              <p:nvPr/>
            </p:nvSpPr>
            <p:spPr>
              <a:xfrm>
                <a:off x="3676134" y="3809912"/>
                <a:ext cx="1353070" cy="41445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3</a:t>
                </a:r>
                <a:endParaRPr lang="ko-KR" altLang="en-US" sz="1100">
                  <a:latin typeface="Arial" panose="020B0604020202020204" pitchFamily="34" charset="0"/>
                  <a:cs typeface="Arial" panose="020B0604020202020204" pitchFamily="34" charset="0"/>
                </a:endParaRPr>
              </a:p>
            </p:txBody>
          </p:sp>
          <p:sp>
            <p:nvSpPr>
              <p:cNvPr id="83" name="직사각형 82"/>
              <p:cNvSpPr/>
              <p:nvPr/>
            </p:nvSpPr>
            <p:spPr>
              <a:xfrm>
                <a:off x="5029204" y="3264278"/>
                <a:ext cx="1353070" cy="960087"/>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1</a:t>
                </a:r>
                <a:endParaRPr lang="ko-KR" altLang="en-US" sz="1100">
                  <a:latin typeface="Arial" panose="020B0604020202020204" pitchFamily="34" charset="0"/>
                  <a:cs typeface="Arial" panose="020B0604020202020204" pitchFamily="34" charset="0"/>
                </a:endParaRPr>
              </a:p>
            </p:txBody>
          </p:sp>
          <p:sp>
            <p:nvSpPr>
              <p:cNvPr id="84" name="직사각형 83"/>
              <p:cNvSpPr/>
              <p:nvPr/>
            </p:nvSpPr>
            <p:spPr>
              <a:xfrm>
                <a:off x="6382262" y="3532716"/>
                <a:ext cx="1353070" cy="6916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2</a:t>
                </a:r>
                <a:endParaRPr lang="ko-KR" altLang="en-US" sz="1100">
                  <a:latin typeface="Arial" panose="020B0604020202020204" pitchFamily="34" charset="0"/>
                  <a:cs typeface="Arial" panose="020B0604020202020204" pitchFamily="34" charset="0"/>
                </a:endParaRPr>
              </a:p>
            </p:txBody>
          </p:sp>
        </p:grpSp>
        <p:grpSp>
          <p:nvGrpSpPr>
            <p:cNvPr id="50" name="그룹 49"/>
            <p:cNvGrpSpPr/>
            <p:nvPr/>
          </p:nvGrpSpPr>
          <p:grpSpPr>
            <a:xfrm>
              <a:off x="280233" y="2061069"/>
              <a:ext cx="396688" cy="55606"/>
              <a:chOff x="3676134" y="4130466"/>
              <a:chExt cx="4059198" cy="93901"/>
            </a:xfrm>
          </p:grpSpPr>
          <p:sp>
            <p:nvSpPr>
              <p:cNvPr id="79" name="직사각형 78"/>
              <p:cNvSpPr/>
              <p:nvPr/>
            </p:nvSpPr>
            <p:spPr>
              <a:xfrm>
                <a:off x="3676134" y="4130466"/>
                <a:ext cx="1353070" cy="9389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100">
                  <a:latin typeface="Arial" panose="020B0604020202020204" pitchFamily="34" charset="0"/>
                  <a:cs typeface="Arial" panose="020B0604020202020204" pitchFamily="34" charset="0"/>
                </a:endParaRPr>
              </a:p>
            </p:txBody>
          </p:sp>
          <p:sp>
            <p:nvSpPr>
              <p:cNvPr id="80" name="직사각형 79"/>
              <p:cNvSpPr/>
              <p:nvPr/>
            </p:nvSpPr>
            <p:spPr>
              <a:xfrm>
                <a:off x="5029204" y="4130466"/>
                <a:ext cx="1353070" cy="9389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100">
                  <a:latin typeface="Arial" panose="020B0604020202020204" pitchFamily="34" charset="0"/>
                  <a:cs typeface="Arial" panose="020B0604020202020204" pitchFamily="34" charset="0"/>
                </a:endParaRPr>
              </a:p>
            </p:txBody>
          </p:sp>
          <p:sp>
            <p:nvSpPr>
              <p:cNvPr id="81" name="직사각형 80"/>
              <p:cNvSpPr/>
              <p:nvPr/>
            </p:nvSpPr>
            <p:spPr>
              <a:xfrm>
                <a:off x="6382262" y="4130466"/>
                <a:ext cx="1353070" cy="9390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100">
                  <a:latin typeface="Arial" panose="020B0604020202020204" pitchFamily="34" charset="0"/>
                  <a:cs typeface="Arial" panose="020B0604020202020204" pitchFamily="34" charset="0"/>
                </a:endParaRPr>
              </a:p>
            </p:txBody>
          </p:sp>
        </p:grpSp>
        <p:grpSp>
          <p:nvGrpSpPr>
            <p:cNvPr id="51" name="그룹 50"/>
            <p:cNvGrpSpPr/>
            <p:nvPr/>
          </p:nvGrpSpPr>
          <p:grpSpPr>
            <a:xfrm>
              <a:off x="2154155" y="1558146"/>
              <a:ext cx="396688" cy="568539"/>
              <a:chOff x="3676134" y="3264278"/>
              <a:chExt cx="4059198" cy="960087"/>
            </a:xfrm>
          </p:grpSpPr>
          <p:sp>
            <p:nvSpPr>
              <p:cNvPr id="76" name="직사각형 75"/>
              <p:cNvSpPr/>
              <p:nvPr/>
            </p:nvSpPr>
            <p:spPr>
              <a:xfrm>
                <a:off x="3676134" y="3264278"/>
                <a:ext cx="1353068" cy="96008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1</a:t>
                </a:r>
                <a:endParaRPr lang="ko-KR" altLang="en-US" sz="1100">
                  <a:latin typeface="Arial" panose="020B0604020202020204" pitchFamily="34" charset="0"/>
                  <a:cs typeface="Arial" panose="020B0604020202020204" pitchFamily="34" charset="0"/>
                </a:endParaRPr>
              </a:p>
            </p:txBody>
          </p:sp>
          <p:sp>
            <p:nvSpPr>
              <p:cNvPr id="77" name="직사각형 76"/>
              <p:cNvSpPr/>
              <p:nvPr/>
            </p:nvSpPr>
            <p:spPr>
              <a:xfrm>
                <a:off x="5029204" y="3579845"/>
                <a:ext cx="1353070" cy="64452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2</a:t>
                </a:r>
                <a:endParaRPr lang="ko-KR" altLang="en-US" sz="1100">
                  <a:latin typeface="Arial" panose="020B0604020202020204" pitchFamily="34" charset="0"/>
                  <a:cs typeface="Arial" panose="020B0604020202020204" pitchFamily="34" charset="0"/>
                </a:endParaRPr>
              </a:p>
            </p:txBody>
          </p:sp>
          <p:sp>
            <p:nvSpPr>
              <p:cNvPr id="78" name="직사각형 77"/>
              <p:cNvSpPr/>
              <p:nvPr/>
            </p:nvSpPr>
            <p:spPr>
              <a:xfrm>
                <a:off x="6382264" y="3264278"/>
                <a:ext cx="1353068" cy="96008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1</a:t>
                </a:r>
                <a:endParaRPr lang="ko-KR" altLang="en-US" sz="1100">
                  <a:latin typeface="Arial" panose="020B0604020202020204" pitchFamily="34" charset="0"/>
                  <a:cs typeface="Arial" panose="020B0604020202020204" pitchFamily="34" charset="0"/>
                </a:endParaRPr>
              </a:p>
            </p:txBody>
          </p:sp>
        </p:grpSp>
        <p:grpSp>
          <p:nvGrpSpPr>
            <p:cNvPr id="52" name="그룹 51"/>
            <p:cNvGrpSpPr/>
            <p:nvPr/>
          </p:nvGrpSpPr>
          <p:grpSpPr>
            <a:xfrm>
              <a:off x="3369692" y="1558144"/>
              <a:ext cx="396688" cy="568539"/>
              <a:chOff x="3676134" y="3264278"/>
              <a:chExt cx="4059198" cy="960087"/>
            </a:xfrm>
          </p:grpSpPr>
          <p:sp>
            <p:nvSpPr>
              <p:cNvPr id="73" name="직사각형 72"/>
              <p:cNvSpPr/>
              <p:nvPr/>
            </p:nvSpPr>
            <p:spPr>
              <a:xfrm>
                <a:off x="3676134" y="3264278"/>
                <a:ext cx="1353068" cy="96008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1</a:t>
                </a:r>
                <a:endParaRPr lang="ko-KR" altLang="en-US" sz="1100">
                  <a:latin typeface="Arial" panose="020B0604020202020204" pitchFamily="34" charset="0"/>
                  <a:cs typeface="Arial" panose="020B0604020202020204" pitchFamily="34" charset="0"/>
                </a:endParaRPr>
              </a:p>
            </p:txBody>
          </p:sp>
          <p:sp>
            <p:nvSpPr>
              <p:cNvPr id="74" name="직사각형 73"/>
              <p:cNvSpPr/>
              <p:nvPr/>
            </p:nvSpPr>
            <p:spPr>
              <a:xfrm>
                <a:off x="5029204" y="3566557"/>
                <a:ext cx="1353070" cy="65780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2</a:t>
                </a:r>
                <a:endParaRPr lang="ko-KR" altLang="en-US" sz="1100">
                  <a:latin typeface="Arial" panose="020B0604020202020204" pitchFamily="34" charset="0"/>
                  <a:cs typeface="Arial" panose="020B0604020202020204" pitchFamily="34" charset="0"/>
                </a:endParaRPr>
              </a:p>
            </p:txBody>
          </p:sp>
          <p:sp>
            <p:nvSpPr>
              <p:cNvPr id="75" name="직사각형 74"/>
              <p:cNvSpPr/>
              <p:nvPr/>
            </p:nvSpPr>
            <p:spPr>
              <a:xfrm>
                <a:off x="6382262" y="3817244"/>
                <a:ext cx="1353070" cy="40712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3</a:t>
                </a:r>
                <a:endParaRPr lang="ko-KR" altLang="en-US" sz="1100">
                  <a:latin typeface="Arial" panose="020B0604020202020204" pitchFamily="34" charset="0"/>
                  <a:cs typeface="Arial" panose="020B0604020202020204" pitchFamily="34" charset="0"/>
                </a:endParaRPr>
              </a:p>
            </p:txBody>
          </p:sp>
        </p:grpSp>
        <p:grpSp>
          <p:nvGrpSpPr>
            <p:cNvPr id="53" name="그룹 52"/>
            <p:cNvGrpSpPr/>
            <p:nvPr/>
          </p:nvGrpSpPr>
          <p:grpSpPr>
            <a:xfrm>
              <a:off x="4601807" y="1575442"/>
              <a:ext cx="396688" cy="568539"/>
              <a:chOff x="3676134" y="3264278"/>
              <a:chExt cx="4059198" cy="960087"/>
            </a:xfrm>
          </p:grpSpPr>
          <p:sp>
            <p:nvSpPr>
              <p:cNvPr id="70" name="직사각형 69"/>
              <p:cNvSpPr/>
              <p:nvPr/>
            </p:nvSpPr>
            <p:spPr>
              <a:xfrm>
                <a:off x="3676134" y="3532716"/>
                <a:ext cx="1353070" cy="6916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2</a:t>
                </a:r>
                <a:endParaRPr lang="ko-KR" altLang="en-US" sz="1100">
                  <a:latin typeface="Arial" panose="020B0604020202020204" pitchFamily="34" charset="0"/>
                  <a:cs typeface="Arial" panose="020B0604020202020204" pitchFamily="34" charset="0"/>
                </a:endParaRPr>
              </a:p>
            </p:txBody>
          </p:sp>
          <p:sp>
            <p:nvSpPr>
              <p:cNvPr id="71" name="직사각형 70"/>
              <p:cNvSpPr/>
              <p:nvPr/>
            </p:nvSpPr>
            <p:spPr>
              <a:xfrm>
                <a:off x="5029200" y="3264278"/>
                <a:ext cx="1353066" cy="960086"/>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1</a:t>
                </a:r>
                <a:endParaRPr lang="ko-KR" altLang="en-US" sz="1100">
                  <a:latin typeface="Arial" panose="020B0604020202020204" pitchFamily="34" charset="0"/>
                  <a:cs typeface="Arial" panose="020B0604020202020204" pitchFamily="34" charset="0"/>
                </a:endParaRPr>
              </a:p>
            </p:txBody>
          </p:sp>
          <p:sp>
            <p:nvSpPr>
              <p:cNvPr id="72" name="직사각형 71"/>
              <p:cNvSpPr/>
              <p:nvPr/>
            </p:nvSpPr>
            <p:spPr>
              <a:xfrm>
                <a:off x="6382264" y="3264278"/>
                <a:ext cx="1353068" cy="96008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1</a:t>
                </a:r>
                <a:endParaRPr lang="ko-KR" altLang="en-US" sz="1100">
                  <a:latin typeface="Arial" panose="020B0604020202020204" pitchFamily="34" charset="0"/>
                  <a:cs typeface="Arial" panose="020B0604020202020204" pitchFamily="34" charset="0"/>
                </a:endParaRPr>
              </a:p>
            </p:txBody>
          </p:sp>
        </p:grpSp>
        <p:grpSp>
          <p:nvGrpSpPr>
            <p:cNvPr id="54" name="그룹 53"/>
            <p:cNvGrpSpPr/>
            <p:nvPr/>
          </p:nvGrpSpPr>
          <p:grpSpPr>
            <a:xfrm>
              <a:off x="5835174" y="1575444"/>
              <a:ext cx="396688" cy="568539"/>
              <a:chOff x="3676134" y="3264278"/>
              <a:chExt cx="4059198" cy="960087"/>
            </a:xfrm>
          </p:grpSpPr>
          <p:sp>
            <p:nvSpPr>
              <p:cNvPr id="67" name="직사각형 66"/>
              <p:cNvSpPr/>
              <p:nvPr/>
            </p:nvSpPr>
            <p:spPr>
              <a:xfrm>
                <a:off x="3676134" y="3575606"/>
                <a:ext cx="1353070" cy="64875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2</a:t>
                </a:r>
                <a:endParaRPr lang="ko-KR" altLang="en-US" sz="1100">
                  <a:latin typeface="Arial" panose="020B0604020202020204" pitchFamily="34" charset="0"/>
                  <a:cs typeface="Arial" panose="020B0604020202020204" pitchFamily="34" charset="0"/>
                </a:endParaRPr>
              </a:p>
            </p:txBody>
          </p:sp>
          <p:sp>
            <p:nvSpPr>
              <p:cNvPr id="68" name="직사각형 67"/>
              <p:cNvSpPr/>
              <p:nvPr/>
            </p:nvSpPr>
            <p:spPr>
              <a:xfrm>
                <a:off x="5029200" y="3264278"/>
                <a:ext cx="1353066" cy="960086"/>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1</a:t>
                </a:r>
                <a:endParaRPr lang="ko-KR" altLang="en-US" sz="1100">
                  <a:latin typeface="Arial" panose="020B0604020202020204" pitchFamily="34" charset="0"/>
                  <a:cs typeface="Arial" panose="020B0604020202020204" pitchFamily="34" charset="0"/>
                </a:endParaRPr>
              </a:p>
            </p:txBody>
          </p:sp>
          <p:sp>
            <p:nvSpPr>
              <p:cNvPr id="69" name="직사각형 68"/>
              <p:cNvSpPr/>
              <p:nvPr/>
            </p:nvSpPr>
            <p:spPr>
              <a:xfrm>
                <a:off x="6382262" y="3779147"/>
                <a:ext cx="1353070" cy="44521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3</a:t>
                </a:r>
                <a:endParaRPr lang="ko-KR" altLang="en-US" sz="1100">
                  <a:latin typeface="Arial" panose="020B0604020202020204" pitchFamily="34" charset="0"/>
                  <a:cs typeface="Arial" panose="020B0604020202020204" pitchFamily="34" charset="0"/>
                </a:endParaRPr>
              </a:p>
            </p:txBody>
          </p:sp>
        </p:grpSp>
        <p:grpSp>
          <p:nvGrpSpPr>
            <p:cNvPr id="55" name="그룹 54"/>
            <p:cNvGrpSpPr/>
            <p:nvPr/>
          </p:nvGrpSpPr>
          <p:grpSpPr>
            <a:xfrm>
              <a:off x="7090585" y="1575442"/>
              <a:ext cx="396688" cy="568539"/>
              <a:chOff x="3676134" y="3264278"/>
              <a:chExt cx="4059198" cy="960087"/>
            </a:xfrm>
          </p:grpSpPr>
          <p:sp>
            <p:nvSpPr>
              <p:cNvPr id="64" name="직사각형 63"/>
              <p:cNvSpPr/>
              <p:nvPr/>
            </p:nvSpPr>
            <p:spPr>
              <a:xfrm>
                <a:off x="3676134" y="3566557"/>
                <a:ext cx="1353070" cy="65780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2</a:t>
                </a:r>
                <a:endParaRPr lang="ko-KR" altLang="en-US" sz="1100">
                  <a:latin typeface="Arial" panose="020B0604020202020204" pitchFamily="34" charset="0"/>
                  <a:cs typeface="Arial" panose="020B0604020202020204" pitchFamily="34" charset="0"/>
                </a:endParaRPr>
              </a:p>
            </p:txBody>
          </p:sp>
          <p:sp>
            <p:nvSpPr>
              <p:cNvPr id="65" name="직사각형 64"/>
              <p:cNvSpPr/>
              <p:nvPr/>
            </p:nvSpPr>
            <p:spPr>
              <a:xfrm>
                <a:off x="5029204" y="3817227"/>
                <a:ext cx="1353070" cy="40713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3</a:t>
                </a:r>
                <a:endParaRPr lang="ko-KR" altLang="en-US" sz="1100">
                  <a:latin typeface="Arial" panose="020B0604020202020204" pitchFamily="34" charset="0"/>
                  <a:cs typeface="Arial" panose="020B0604020202020204" pitchFamily="34" charset="0"/>
                </a:endParaRPr>
              </a:p>
            </p:txBody>
          </p:sp>
          <p:sp>
            <p:nvSpPr>
              <p:cNvPr id="66" name="직사각형 65"/>
              <p:cNvSpPr/>
              <p:nvPr/>
            </p:nvSpPr>
            <p:spPr>
              <a:xfrm>
                <a:off x="6382264" y="3264278"/>
                <a:ext cx="1353068" cy="96008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1</a:t>
                </a:r>
                <a:endParaRPr lang="ko-KR" altLang="en-US" sz="1100">
                  <a:latin typeface="Arial" panose="020B0604020202020204" pitchFamily="34" charset="0"/>
                  <a:cs typeface="Arial" panose="020B0604020202020204" pitchFamily="34" charset="0"/>
                </a:endParaRPr>
              </a:p>
            </p:txBody>
          </p:sp>
        </p:grpSp>
        <p:grpSp>
          <p:nvGrpSpPr>
            <p:cNvPr id="56" name="그룹 55"/>
            <p:cNvGrpSpPr/>
            <p:nvPr/>
          </p:nvGrpSpPr>
          <p:grpSpPr>
            <a:xfrm>
              <a:off x="8295367" y="1572358"/>
              <a:ext cx="396688" cy="568539"/>
              <a:chOff x="3676134" y="3264278"/>
              <a:chExt cx="4059198" cy="960087"/>
            </a:xfrm>
          </p:grpSpPr>
          <p:sp>
            <p:nvSpPr>
              <p:cNvPr id="61" name="직사각형 60"/>
              <p:cNvSpPr/>
              <p:nvPr/>
            </p:nvSpPr>
            <p:spPr>
              <a:xfrm>
                <a:off x="3676134" y="3826829"/>
                <a:ext cx="1353070" cy="39753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3</a:t>
                </a:r>
                <a:endParaRPr lang="ko-KR" altLang="en-US" sz="1100">
                  <a:latin typeface="Arial" panose="020B0604020202020204" pitchFamily="34" charset="0"/>
                  <a:cs typeface="Arial" panose="020B0604020202020204" pitchFamily="34" charset="0"/>
                </a:endParaRPr>
              </a:p>
            </p:txBody>
          </p:sp>
          <p:sp>
            <p:nvSpPr>
              <p:cNvPr id="62" name="직사각형 61"/>
              <p:cNvSpPr/>
              <p:nvPr/>
            </p:nvSpPr>
            <p:spPr>
              <a:xfrm>
                <a:off x="5029204" y="3528463"/>
                <a:ext cx="1353070" cy="695902"/>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2</a:t>
                </a:r>
                <a:endParaRPr lang="ko-KR" altLang="en-US" sz="1100">
                  <a:latin typeface="Arial" panose="020B0604020202020204" pitchFamily="34" charset="0"/>
                  <a:cs typeface="Arial" panose="020B0604020202020204" pitchFamily="34" charset="0"/>
                </a:endParaRPr>
              </a:p>
            </p:txBody>
          </p:sp>
          <p:sp>
            <p:nvSpPr>
              <p:cNvPr id="63" name="직사각형 62"/>
              <p:cNvSpPr/>
              <p:nvPr/>
            </p:nvSpPr>
            <p:spPr>
              <a:xfrm>
                <a:off x="6382264" y="3264278"/>
                <a:ext cx="1353068" cy="96008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1</a:t>
                </a:r>
                <a:endParaRPr lang="ko-KR" altLang="en-US" sz="1100">
                  <a:latin typeface="Arial" panose="020B0604020202020204" pitchFamily="34" charset="0"/>
                  <a:cs typeface="Arial" panose="020B0604020202020204" pitchFamily="34" charset="0"/>
                </a:endParaRPr>
              </a:p>
            </p:txBody>
          </p:sp>
        </p:grpSp>
        <p:grpSp>
          <p:nvGrpSpPr>
            <p:cNvPr id="57" name="그룹 56"/>
            <p:cNvGrpSpPr/>
            <p:nvPr/>
          </p:nvGrpSpPr>
          <p:grpSpPr>
            <a:xfrm>
              <a:off x="278524" y="1546872"/>
              <a:ext cx="396688" cy="568539"/>
              <a:chOff x="3676134" y="3264278"/>
              <a:chExt cx="4059198" cy="960087"/>
            </a:xfrm>
            <a:noFill/>
          </p:grpSpPr>
          <p:sp>
            <p:nvSpPr>
              <p:cNvPr id="58" name="직사각형 57"/>
              <p:cNvSpPr/>
              <p:nvPr/>
            </p:nvSpPr>
            <p:spPr>
              <a:xfrm>
                <a:off x="3676134" y="3264278"/>
                <a:ext cx="1353068" cy="96008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solidFill>
                      <a:schemeClr val="tx1"/>
                    </a:solidFill>
                    <a:latin typeface="Arial" panose="020B0604020202020204" pitchFamily="34" charset="0"/>
                    <a:cs typeface="Arial" panose="020B0604020202020204" pitchFamily="34" charset="0"/>
                  </a:rPr>
                  <a:t>0</a:t>
                </a:r>
                <a:endParaRPr lang="ko-KR" altLang="en-US" sz="1100">
                  <a:solidFill>
                    <a:schemeClr val="tx1"/>
                  </a:solidFill>
                  <a:latin typeface="Arial" panose="020B0604020202020204" pitchFamily="34" charset="0"/>
                  <a:cs typeface="Arial" panose="020B0604020202020204" pitchFamily="34" charset="0"/>
                </a:endParaRPr>
              </a:p>
            </p:txBody>
          </p:sp>
          <p:sp>
            <p:nvSpPr>
              <p:cNvPr id="59" name="직사각형 58"/>
              <p:cNvSpPr/>
              <p:nvPr/>
            </p:nvSpPr>
            <p:spPr>
              <a:xfrm>
                <a:off x="5029200" y="3264278"/>
                <a:ext cx="1353066" cy="96008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solidFill>
                      <a:schemeClr val="tx1"/>
                    </a:solidFill>
                    <a:latin typeface="Arial" panose="020B0604020202020204" pitchFamily="34" charset="0"/>
                    <a:cs typeface="Arial" panose="020B0604020202020204" pitchFamily="34" charset="0"/>
                  </a:rPr>
                  <a:t>0</a:t>
                </a:r>
                <a:endParaRPr lang="ko-KR" altLang="en-US" sz="1100">
                  <a:solidFill>
                    <a:schemeClr val="tx1"/>
                  </a:solidFill>
                  <a:latin typeface="Arial" panose="020B0604020202020204" pitchFamily="34" charset="0"/>
                  <a:cs typeface="Arial" panose="020B0604020202020204" pitchFamily="34" charset="0"/>
                </a:endParaRPr>
              </a:p>
            </p:txBody>
          </p:sp>
          <p:sp>
            <p:nvSpPr>
              <p:cNvPr id="60" name="직사각형 59"/>
              <p:cNvSpPr/>
              <p:nvPr/>
            </p:nvSpPr>
            <p:spPr>
              <a:xfrm>
                <a:off x="6382264" y="3264278"/>
                <a:ext cx="1353068" cy="96008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solidFill>
                      <a:schemeClr val="tx1"/>
                    </a:solidFill>
                    <a:latin typeface="Arial" panose="020B0604020202020204" pitchFamily="34" charset="0"/>
                    <a:cs typeface="Arial" panose="020B0604020202020204" pitchFamily="34" charset="0"/>
                  </a:rPr>
                  <a:t>0</a:t>
                </a:r>
                <a:endParaRPr lang="ko-KR" altLang="en-US" sz="1100">
                  <a:solidFill>
                    <a:schemeClr val="tx1"/>
                  </a:solidFill>
                  <a:latin typeface="Arial" panose="020B0604020202020204" pitchFamily="34" charset="0"/>
                  <a:cs typeface="Arial" panose="020B0604020202020204" pitchFamily="34" charset="0"/>
                </a:endParaRPr>
              </a:p>
            </p:txBody>
          </p:sp>
        </p:grpSp>
      </p:grpSp>
      <p:sp>
        <p:nvSpPr>
          <p:cNvPr id="103" name="TextBox 102"/>
          <p:cNvSpPr txBox="1"/>
          <p:nvPr/>
        </p:nvSpPr>
        <p:spPr>
          <a:xfrm rot="16200000">
            <a:off x="-802675" y="2583605"/>
            <a:ext cx="2547663" cy="276999"/>
          </a:xfrm>
          <a:prstGeom prst="rect">
            <a:avLst/>
          </a:prstGeom>
          <a:noFill/>
        </p:spPr>
        <p:txBody>
          <a:bodyPr wrap="square" rtlCol="0">
            <a:spAutoFit/>
          </a:bodyPr>
          <a:lstStyle/>
          <a:p>
            <a:pPr algn="ctr"/>
            <a:r>
              <a:rPr lang="en-US" altLang="ko-KR" sz="1200" b="1" dirty="0" smtClean="0">
                <a:latin typeface="Arial" panose="020B0604020202020204" pitchFamily="34" charset="0"/>
                <a:cs typeface="Arial" panose="020B0604020202020204" pitchFamily="34" charset="0"/>
              </a:rPr>
              <a:t>Candidates for spill-overs</a:t>
            </a:r>
            <a:endParaRPr lang="ko-KR" altLang="en-US" sz="1200" b="1" dirty="0">
              <a:latin typeface="Arial" panose="020B0604020202020204" pitchFamily="34" charset="0"/>
              <a:cs typeface="Arial" panose="020B0604020202020204" pitchFamily="34" charset="0"/>
            </a:endParaRPr>
          </a:p>
        </p:txBody>
      </p:sp>
      <p:sp>
        <p:nvSpPr>
          <p:cNvPr id="105" name="TextBox 104"/>
          <p:cNvSpPr txBox="1"/>
          <p:nvPr/>
        </p:nvSpPr>
        <p:spPr>
          <a:xfrm>
            <a:off x="1700808" y="1483302"/>
            <a:ext cx="5117566" cy="260103"/>
          </a:xfrm>
          <a:prstGeom prst="rect">
            <a:avLst/>
          </a:prstGeom>
          <a:noFill/>
        </p:spPr>
        <p:txBody>
          <a:bodyPr wrap="square" rtlCol="0">
            <a:spAutoFit/>
          </a:bodyPr>
          <a:lstStyle/>
          <a:p>
            <a:pPr algn="ctr"/>
            <a:r>
              <a:rPr lang="en-US" altLang="ko-KR" sz="1100" b="1" dirty="0">
                <a:latin typeface="Arial" panose="020B0604020202020204" pitchFamily="34" charset="0"/>
                <a:cs typeface="Arial" panose="020B0604020202020204" pitchFamily="34" charset="0"/>
              </a:rPr>
              <a:t>The </a:t>
            </a:r>
            <a:r>
              <a:rPr lang="en-US" altLang="ko-KR" sz="1100" b="1" dirty="0" smtClean="0">
                <a:latin typeface="Arial" panose="020B0604020202020204" pitchFamily="34" charset="0"/>
                <a:cs typeface="Arial" panose="020B0604020202020204" pitchFamily="34" charset="0"/>
              </a:rPr>
              <a:t>numbers </a:t>
            </a:r>
            <a:r>
              <a:rPr lang="en-US" altLang="ko-KR" sz="1100" b="1" dirty="0">
                <a:latin typeface="Arial" panose="020B0604020202020204" pitchFamily="34" charset="0"/>
                <a:cs typeface="Arial" panose="020B0604020202020204" pitchFamily="34" charset="0"/>
              </a:rPr>
              <a:t>of </a:t>
            </a:r>
            <a:r>
              <a:rPr lang="en-US" altLang="ko-KR" sz="1100" b="1" dirty="0" smtClean="0">
                <a:latin typeface="Arial" panose="020B0604020202020204" pitchFamily="34" charset="0"/>
                <a:cs typeface="Arial" panose="020B0604020202020204" pitchFamily="34" charset="0"/>
              </a:rPr>
              <a:t>transcripts corresponding to each pattern for each signal</a:t>
            </a:r>
            <a:endParaRPr lang="ko-KR" altLang="en-US" sz="1100" b="1" dirty="0">
              <a:latin typeface="Arial" panose="020B0604020202020204" pitchFamily="34" charset="0"/>
              <a:cs typeface="Arial" panose="020B0604020202020204" pitchFamily="34" charset="0"/>
            </a:endParaRPr>
          </a:p>
        </p:txBody>
      </p:sp>
      <p:grpSp>
        <p:nvGrpSpPr>
          <p:cNvPr id="107" name="그룹 106"/>
          <p:cNvGrpSpPr/>
          <p:nvPr/>
        </p:nvGrpSpPr>
        <p:grpSpPr>
          <a:xfrm>
            <a:off x="975286" y="1426268"/>
            <a:ext cx="294622" cy="428044"/>
            <a:chOff x="3676134" y="3264278"/>
            <a:chExt cx="4059198" cy="960087"/>
          </a:xfrm>
        </p:grpSpPr>
        <p:sp>
          <p:nvSpPr>
            <p:cNvPr id="108" name="직사각형 107"/>
            <p:cNvSpPr/>
            <p:nvPr/>
          </p:nvSpPr>
          <p:spPr>
            <a:xfrm>
              <a:off x="3676134" y="3264278"/>
              <a:ext cx="1353068" cy="96008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1</a:t>
              </a:r>
              <a:endParaRPr lang="ko-KR" altLang="en-US" sz="1100">
                <a:latin typeface="Arial" panose="020B0604020202020204" pitchFamily="34" charset="0"/>
                <a:cs typeface="Arial" panose="020B0604020202020204" pitchFamily="34" charset="0"/>
              </a:endParaRPr>
            </a:p>
          </p:txBody>
        </p:sp>
        <p:sp>
          <p:nvSpPr>
            <p:cNvPr id="109" name="직사각형 108"/>
            <p:cNvSpPr/>
            <p:nvPr/>
          </p:nvSpPr>
          <p:spPr>
            <a:xfrm>
              <a:off x="5029200" y="3264278"/>
              <a:ext cx="1353066" cy="960086"/>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1</a:t>
              </a:r>
              <a:endParaRPr lang="ko-KR" altLang="en-US" sz="1100">
                <a:latin typeface="Arial" panose="020B0604020202020204" pitchFamily="34" charset="0"/>
                <a:cs typeface="Arial" panose="020B0604020202020204" pitchFamily="34" charset="0"/>
              </a:endParaRPr>
            </a:p>
          </p:txBody>
        </p:sp>
        <p:sp>
          <p:nvSpPr>
            <p:cNvPr id="110" name="직사각형 109"/>
            <p:cNvSpPr/>
            <p:nvPr/>
          </p:nvSpPr>
          <p:spPr>
            <a:xfrm>
              <a:off x="6382264" y="3264278"/>
              <a:ext cx="1353068" cy="96008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1</a:t>
              </a:r>
              <a:endParaRPr lang="ko-KR" altLang="en-US" sz="1100">
                <a:latin typeface="Arial" panose="020B0604020202020204" pitchFamily="34" charset="0"/>
                <a:cs typeface="Arial" panose="020B0604020202020204" pitchFamily="34" charset="0"/>
              </a:endParaRPr>
            </a:p>
          </p:txBody>
        </p:sp>
      </p:grpSp>
      <p:grpSp>
        <p:nvGrpSpPr>
          <p:cNvPr id="111" name="그룹 110"/>
          <p:cNvGrpSpPr/>
          <p:nvPr/>
        </p:nvGrpSpPr>
        <p:grpSpPr>
          <a:xfrm>
            <a:off x="977630" y="1898458"/>
            <a:ext cx="294622" cy="428044"/>
            <a:chOff x="3676134" y="3264278"/>
            <a:chExt cx="4059198" cy="960087"/>
          </a:xfrm>
        </p:grpSpPr>
        <p:sp>
          <p:nvSpPr>
            <p:cNvPr id="112" name="직사각형 111"/>
            <p:cNvSpPr/>
            <p:nvPr/>
          </p:nvSpPr>
          <p:spPr>
            <a:xfrm>
              <a:off x="3676134" y="3264278"/>
              <a:ext cx="1353068" cy="96008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1</a:t>
              </a:r>
              <a:endParaRPr lang="ko-KR" altLang="en-US" sz="1100">
                <a:latin typeface="Arial" panose="020B0604020202020204" pitchFamily="34" charset="0"/>
                <a:cs typeface="Arial" panose="020B0604020202020204" pitchFamily="34" charset="0"/>
              </a:endParaRPr>
            </a:p>
          </p:txBody>
        </p:sp>
        <p:sp>
          <p:nvSpPr>
            <p:cNvPr id="113" name="직사각형 112"/>
            <p:cNvSpPr/>
            <p:nvPr/>
          </p:nvSpPr>
          <p:spPr>
            <a:xfrm>
              <a:off x="5029200" y="3264278"/>
              <a:ext cx="1353066" cy="960086"/>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1</a:t>
              </a:r>
              <a:endParaRPr lang="ko-KR" altLang="en-US" sz="1100">
                <a:latin typeface="Arial" panose="020B0604020202020204" pitchFamily="34" charset="0"/>
                <a:cs typeface="Arial" panose="020B0604020202020204" pitchFamily="34" charset="0"/>
              </a:endParaRPr>
            </a:p>
          </p:txBody>
        </p:sp>
        <p:sp>
          <p:nvSpPr>
            <p:cNvPr id="114" name="직사각형 113"/>
            <p:cNvSpPr/>
            <p:nvPr/>
          </p:nvSpPr>
          <p:spPr>
            <a:xfrm>
              <a:off x="6382262" y="3562928"/>
              <a:ext cx="1353070" cy="66143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2</a:t>
              </a:r>
              <a:endParaRPr lang="ko-KR" altLang="en-US" sz="1100">
                <a:latin typeface="Arial" panose="020B0604020202020204" pitchFamily="34" charset="0"/>
                <a:cs typeface="Arial" panose="020B0604020202020204" pitchFamily="34" charset="0"/>
              </a:endParaRPr>
            </a:p>
          </p:txBody>
        </p:sp>
      </p:grpSp>
      <p:grpSp>
        <p:nvGrpSpPr>
          <p:cNvPr id="115" name="그룹 114"/>
          <p:cNvGrpSpPr/>
          <p:nvPr/>
        </p:nvGrpSpPr>
        <p:grpSpPr>
          <a:xfrm>
            <a:off x="965079" y="2819461"/>
            <a:ext cx="294622" cy="428044"/>
            <a:chOff x="3676134" y="3264278"/>
            <a:chExt cx="4059198" cy="960087"/>
          </a:xfrm>
        </p:grpSpPr>
        <p:sp>
          <p:nvSpPr>
            <p:cNvPr id="116" name="직사각형 115"/>
            <p:cNvSpPr/>
            <p:nvPr/>
          </p:nvSpPr>
          <p:spPr>
            <a:xfrm>
              <a:off x="3676134" y="3264278"/>
              <a:ext cx="1353068" cy="96008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1</a:t>
              </a:r>
              <a:endParaRPr lang="ko-KR" altLang="en-US" sz="1100">
                <a:latin typeface="Arial" panose="020B0604020202020204" pitchFamily="34" charset="0"/>
                <a:cs typeface="Arial" panose="020B0604020202020204" pitchFamily="34" charset="0"/>
              </a:endParaRPr>
            </a:p>
          </p:txBody>
        </p:sp>
        <p:sp>
          <p:nvSpPr>
            <p:cNvPr id="117" name="직사각형 116"/>
            <p:cNvSpPr/>
            <p:nvPr/>
          </p:nvSpPr>
          <p:spPr>
            <a:xfrm>
              <a:off x="5029204" y="3596769"/>
              <a:ext cx="1353070" cy="627596"/>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2</a:t>
              </a:r>
              <a:endParaRPr lang="ko-KR" altLang="en-US" sz="1100">
                <a:latin typeface="Arial" panose="020B0604020202020204" pitchFamily="34" charset="0"/>
                <a:cs typeface="Arial" panose="020B0604020202020204" pitchFamily="34" charset="0"/>
              </a:endParaRPr>
            </a:p>
          </p:txBody>
        </p:sp>
        <p:sp>
          <p:nvSpPr>
            <p:cNvPr id="118" name="직사각형 117"/>
            <p:cNvSpPr/>
            <p:nvPr/>
          </p:nvSpPr>
          <p:spPr>
            <a:xfrm>
              <a:off x="6382262" y="3596769"/>
              <a:ext cx="1353070" cy="6275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2</a:t>
              </a:r>
              <a:endParaRPr lang="ko-KR" altLang="en-US" sz="1100">
                <a:latin typeface="Arial" panose="020B0604020202020204" pitchFamily="34" charset="0"/>
                <a:cs typeface="Arial" panose="020B0604020202020204" pitchFamily="34" charset="0"/>
              </a:endParaRPr>
            </a:p>
          </p:txBody>
        </p:sp>
      </p:grpSp>
      <p:grpSp>
        <p:nvGrpSpPr>
          <p:cNvPr id="119" name="그룹 118"/>
          <p:cNvGrpSpPr/>
          <p:nvPr/>
        </p:nvGrpSpPr>
        <p:grpSpPr>
          <a:xfrm>
            <a:off x="971869" y="2351714"/>
            <a:ext cx="294622" cy="428044"/>
            <a:chOff x="3676134" y="3264278"/>
            <a:chExt cx="4059198" cy="960087"/>
          </a:xfrm>
        </p:grpSpPr>
        <p:sp>
          <p:nvSpPr>
            <p:cNvPr id="120" name="직사각형 119"/>
            <p:cNvSpPr/>
            <p:nvPr/>
          </p:nvSpPr>
          <p:spPr>
            <a:xfrm>
              <a:off x="3676134" y="3567414"/>
              <a:ext cx="1353070" cy="656951"/>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2</a:t>
              </a:r>
              <a:endParaRPr lang="ko-KR" altLang="en-US" sz="1100">
                <a:latin typeface="Arial" panose="020B0604020202020204" pitchFamily="34" charset="0"/>
                <a:cs typeface="Arial" panose="020B0604020202020204" pitchFamily="34" charset="0"/>
              </a:endParaRPr>
            </a:p>
          </p:txBody>
        </p:sp>
        <p:sp>
          <p:nvSpPr>
            <p:cNvPr id="121" name="직사각형 120"/>
            <p:cNvSpPr/>
            <p:nvPr/>
          </p:nvSpPr>
          <p:spPr>
            <a:xfrm>
              <a:off x="5029200" y="3264278"/>
              <a:ext cx="1353066" cy="960086"/>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1</a:t>
              </a:r>
              <a:endParaRPr lang="ko-KR" altLang="en-US" sz="1100">
                <a:latin typeface="Arial" panose="020B0604020202020204" pitchFamily="34" charset="0"/>
                <a:cs typeface="Arial" panose="020B0604020202020204" pitchFamily="34" charset="0"/>
              </a:endParaRPr>
            </a:p>
          </p:txBody>
        </p:sp>
        <p:sp>
          <p:nvSpPr>
            <p:cNvPr id="122" name="직사각형 121"/>
            <p:cNvSpPr/>
            <p:nvPr/>
          </p:nvSpPr>
          <p:spPr>
            <a:xfrm>
              <a:off x="6382262" y="3558689"/>
              <a:ext cx="1353070" cy="66567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dirty="0">
                  <a:latin typeface="Arial" panose="020B0604020202020204" pitchFamily="34" charset="0"/>
                  <a:cs typeface="Arial" panose="020B0604020202020204" pitchFamily="34" charset="0"/>
                </a:rPr>
                <a:t>2</a:t>
              </a:r>
              <a:endParaRPr lang="ko-KR" altLang="en-US" sz="1100" dirty="0">
                <a:latin typeface="Arial" panose="020B0604020202020204" pitchFamily="34" charset="0"/>
                <a:cs typeface="Arial" panose="020B0604020202020204" pitchFamily="34" charset="0"/>
              </a:endParaRPr>
            </a:p>
          </p:txBody>
        </p:sp>
      </p:grpSp>
      <p:grpSp>
        <p:nvGrpSpPr>
          <p:cNvPr id="123" name="그룹 122"/>
          <p:cNvGrpSpPr/>
          <p:nvPr/>
        </p:nvGrpSpPr>
        <p:grpSpPr>
          <a:xfrm>
            <a:off x="961438" y="3279310"/>
            <a:ext cx="294622" cy="428044"/>
            <a:chOff x="3676134" y="3264278"/>
            <a:chExt cx="4059198" cy="960087"/>
          </a:xfrm>
        </p:grpSpPr>
        <p:sp>
          <p:nvSpPr>
            <p:cNvPr id="124" name="직사각형 123"/>
            <p:cNvSpPr/>
            <p:nvPr/>
          </p:nvSpPr>
          <p:spPr>
            <a:xfrm>
              <a:off x="3676134" y="3264278"/>
              <a:ext cx="1353068" cy="96008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1</a:t>
              </a:r>
              <a:endParaRPr lang="ko-KR" altLang="en-US" sz="1100">
                <a:latin typeface="Arial" panose="020B0604020202020204" pitchFamily="34" charset="0"/>
                <a:cs typeface="Arial" panose="020B0604020202020204" pitchFamily="34" charset="0"/>
              </a:endParaRPr>
            </a:p>
          </p:txBody>
        </p:sp>
        <p:sp>
          <p:nvSpPr>
            <p:cNvPr id="125" name="직사각형 124"/>
            <p:cNvSpPr/>
            <p:nvPr/>
          </p:nvSpPr>
          <p:spPr>
            <a:xfrm>
              <a:off x="5029204" y="3566557"/>
              <a:ext cx="1353070" cy="65780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2</a:t>
              </a:r>
              <a:endParaRPr lang="ko-KR" altLang="en-US" sz="1100">
                <a:latin typeface="Arial" panose="020B0604020202020204" pitchFamily="34" charset="0"/>
                <a:cs typeface="Arial" panose="020B0604020202020204" pitchFamily="34" charset="0"/>
              </a:endParaRPr>
            </a:p>
          </p:txBody>
        </p:sp>
        <p:sp>
          <p:nvSpPr>
            <p:cNvPr id="126" name="직사각형 125"/>
            <p:cNvSpPr/>
            <p:nvPr/>
          </p:nvSpPr>
          <p:spPr>
            <a:xfrm>
              <a:off x="6382262" y="3817244"/>
              <a:ext cx="1353070" cy="40712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3</a:t>
              </a:r>
              <a:endParaRPr lang="ko-KR" altLang="en-US" sz="1100">
                <a:latin typeface="Arial" panose="020B0604020202020204" pitchFamily="34" charset="0"/>
                <a:cs typeface="Arial" panose="020B0604020202020204" pitchFamily="34" charset="0"/>
              </a:endParaRPr>
            </a:p>
          </p:txBody>
        </p:sp>
      </p:grpSp>
      <p:sp>
        <p:nvSpPr>
          <p:cNvPr id="127" name="직사각형 126"/>
          <p:cNvSpPr/>
          <p:nvPr/>
        </p:nvSpPr>
        <p:spPr>
          <a:xfrm>
            <a:off x="690739" y="1403648"/>
            <a:ext cx="866053" cy="2303706"/>
          </a:xfrm>
          <a:prstGeom prst="rect">
            <a:avLst/>
          </a:pr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aphicFrame>
        <p:nvGraphicFramePr>
          <p:cNvPr id="145" name="표 144"/>
          <p:cNvGraphicFramePr>
            <a:graphicFrameLocks noGrp="1"/>
          </p:cNvGraphicFramePr>
          <p:nvPr>
            <p:extLst>
              <p:ext uri="{D42A27DB-BD31-4B8C-83A1-F6EECF244321}">
                <p14:modId xmlns:p14="http://schemas.microsoft.com/office/powerpoint/2010/main" val="527160737"/>
              </p:ext>
            </p:extLst>
          </p:nvPr>
        </p:nvGraphicFramePr>
        <p:xfrm>
          <a:off x="1756320" y="1912509"/>
          <a:ext cx="4874580" cy="1706880"/>
        </p:xfrm>
        <a:graphic>
          <a:graphicData uri="http://schemas.openxmlformats.org/drawingml/2006/table">
            <a:tbl>
              <a:tblPr>
                <a:tableStyleId>{5C22544A-7EE6-4342-B048-85BDC9FD1C3A}</a:tableStyleId>
              </a:tblPr>
              <a:tblGrid>
                <a:gridCol w="487458"/>
                <a:gridCol w="487458"/>
                <a:gridCol w="487458"/>
                <a:gridCol w="487458"/>
                <a:gridCol w="487458"/>
                <a:gridCol w="487458"/>
                <a:gridCol w="487458"/>
                <a:gridCol w="487458"/>
                <a:gridCol w="487458"/>
                <a:gridCol w="487458"/>
              </a:tblGrid>
              <a:tr h="140555">
                <a:tc>
                  <a:txBody>
                    <a:bodyPr/>
                    <a:lstStyle/>
                    <a:p>
                      <a:pPr algn="ctr" fontAlgn="ctr"/>
                      <a:r>
                        <a:rPr lang="en-US" sz="700" b="1" u="none" strike="noStrike" dirty="0">
                          <a:effectLst/>
                          <a:latin typeface="Arial" panose="020B0604020202020204" pitchFamily="34" charset="0"/>
                          <a:cs typeface="Arial" panose="020B0604020202020204" pitchFamily="34" charset="0"/>
                        </a:rPr>
                        <a:t>Patterns</a:t>
                      </a:r>
                      <a:endParaRPr lang="en-US" sz="7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solidFill>
                      <a:schemeClr val="accent5">
                        <a:lumMod val="60000"/>
                        <a:lumOff val="40000"/>
                      </a:schemeClr>
                    </a:solidFill>
                  </a:tcPr>
                </a:tc>
                <a:tc>
                  <a:txBody>
                    <a:bodyPr/>
                    <a:lstStyle/>
                    <a:p>
                      <a:pPr algn="ctr" fontAlgn="ctr"/>
                      <a:r>
                        <a:rPr lang="en-US" sz="700" b="1" u="none" strike="noStrike">
                          <a:effectLst/>
                          <a:latin typeface="Arial" panose="020B0604020202020204" pitchFamily="34" charset="0"/>
                          <a:cs typeface="Arial" panose="020B0604020202020204" pitchFamily="34" charset="0"/>
                        </a:rPr>
                        <a:t>CpGislands</a:t>
                      </a:r>
                      <a:endParaRPr lang="en-US" sz="7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solidFill>
                      <a:schemeClr val="accent5">
                        <a:lumMod val="60000"/>
                        <a:lumOff val="40000"/>
                      </a:schemeClr>
                    </a:solidFill>
                  </a:tcPr>
                </a:tc>
                <a:tc>
                  <a:txBody>
                    <a:bodyPr/>
                    <a:lstStyle/>
                    <a:p>
                      <a:pPr algn="ctr" fontAlgn="ctr"/>
                      <a:r>
                        <a:rPr lang="en-US" sz="700" b="1" u="none" strike="noStrike" dirty="0">
                          <a:effectLst/>
                          <a:latin typeface="Arial" panose="020B0604020202020204" pitchFamily="34" charset="0"/>
                          <a:cs typeface="Arial" panose="020B0604020202020204" pitchFamily="34" charset="0"/>
                        </a:rPr>
                        <a:t>DHS</a:t>
                      </a:r>
                      <a:endParaRPr lang="en-US" sz="7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solidFill>
                      <a:schemeClr val="accent5">
                        <a:lumMod val="60000"/>
                        <a:lumOff val="40000"/>
                      </a:schemeClr>
                    </a:solidFill>
                  </a:tcPr>
                </a:tc>
                <a:tc>
                  <a:txBody>
                    <a:bodyPr/>
                    <a:lstStyle/>
                    <a:p>
                      <a:pPr algn="ctr" fontAlgn="ctr"/>
                      <a:r>
                        <a:rPr lang="en-US" sz="700" b="1" u="none" strike="noStrike" dirty="0">
                          <a:effectLst/>
                          <a:latin typeface="Arial" panose="020B0604020202020204" pitchFamily="34" charset="0"/>
                          <a:cs typeface="Arial" panose="020B0604020202020204" pitchFamily="34" charset="0"/>
                        </a:rPr>
                        <a:t>TFBS</a:t>
                      </a:r>
                      <a:endParaRPr lang="en-US" sz="7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solidFill>
                      <a:schemeClr val="accent5">
                        <a:lumMod val="60000"/>
                        <a:lumOff val="40000"/>
                      </a:schemeClr>
                    </a:solidFill>
                  </a:tcPr>
                </a:tc>
                <a:tc>
                  <a:txBody>
                    <a:bodyPr/>
                    <a:lstStyle/>
                    <a:p>
                      <a:pPr algn="ctr" fontAlgn="ctr"/>
                      <a:r>
                        <a:rPr lang="en-US" sz="700" b="1" u="none" strike="noStrike" dirty="0">
                          <a:effectLst/>
                          <a:latin typeface="Arial" panose="020B0604020202020204" pitchFamily="34" charset="0"/>
                          <a:cs typeface="Arial" panose="020B0604020202020204" pitchFamily="34" charset="0"/>
                        </a:rPr>
                        <a:t>H3K4Me1</a:t>
                      </a:r>
                      <a:endParaRPr lang="en-US" sz="7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solidFill>
                      <a:schemeClr val="accent5">
                        <a:lumMod val="60000"/>
                        <a:lumOff val="40000"/>
                      </a:schemeClr>
                    </a:solidFill>
                  </a:tcPr>
                </a:tc>
                <a:tc>
                  <a:txBody>
                    <a:bodyPr/>
                    <a:lstStyle/>
                    <a:p>
                      <a:pPr algn="ctr" fontAlgn="ctr"/>
                      <a:r>
                        <a:rPr lang="en-US" sz="700" b="1" u="none" strike="noStrike" dirty="0">
                          <a:effectLst/>
                          <a:latin typeface="Arial" panose="020B0604020202020204" pitchFamily="34" charset="0"/>
                          <a:cs typeface="Arial" panose="020B0604020202020204" pitchFamily="34" charset="0"/>
                        </a:rPr>
                        <a:t>H3K4Me3</a:t>
                      </a:r>
                      <a:endParaRPr lang="en-US" sz="7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solidFill>
                      <a:schemeClr val="accent5">
                        <a:lumMod val="60000"/>
                        <a:lumOff val="40000"/>
                      </a:schemeClr>
                    </a:solidFill>
                  </a:tcPr>
                </a:tc>
                <a:tc>
                  <a:txBody>
                    <a:bodyPr/>
                    <a:lstStyle/>
                    <a:p>
                      <a:pPr algn="ctr" fontAlgn="ctr"/>
                      <a:r>
                        <a:rPr lang="en-US" sz="700" b="1" u="none" strike="noStrike" dirty="0">
                          <a:effectLst/>
                          <a:latin typeface="Arial" panose="020B0604020202020204" pitchFamily="34" charset="0"/>
                          <a:cs typeface="Arial" panose="020B0604020202020204" pitchFamily="34" charset="0"/>
                        </a:rPr>
                        <a:t>H3K27Ac</a:t>
                      </a:r>
                      <a:endParaRPr lang="en-US" sz="7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solidFill>
                      <a:schemeClr val="accent5">
                        <a:lumMod val="60000"/>
                        <a:lumOff val="40000"/>
                      </a:schemeClr>
                    </a:solidFill>
                  </a:tcPr>
                </a:tc>
                <a:tc>
                  <a:txBody>
                    <a:bodyPr/>
                    <a:lstStyle/>
                    <a:p>
                      <a:pPr algn="ctr" fontAlgn="ctr"/>
                      <a:r>
                        <a:rPr lang="en-US" sz="700" b="1" u="none" strike="noStrike">
                          <a:effectLst/>
                          <a:latin typeface="Arial" panose="020B0604020202020204" pitchFamily="34" charset="0"/>
                          <a:cs typeface="Arial" panose="020B0604020202020204" pitchFamily="34" charset="0"/>
                        </a:rPr>
                        <a:t>CTCF</a:t>
                      </a:r>
                      <a:endParaRPr lang="en-US" sz="7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solidFill>
                      <a:schemeClr val="accent5">
                        <a:lumMod val="60000"/>
                        <a:lumOff val="40000"/>
                      </a:schemeClr>
                    </a:solidFill>
                  </a:tcPr>
                </a:tc>
                <a:tc>
                  <a:txBody>
                    <a:bodyPr/>
                    <a:lstStyle/>
                    <a:p>
                      <a:pPr algn="ctr" fontAlgn="ctr"/>
                      <a:r>
                        <a:rPr lang="en-US" sz="700" b="1" u="none" strike="noStrike">
                          <a:effectLst/>
                          <a:latin typeface="Arial" panose="020B0604020202020204" pitchFamily="34" charset="0"/>
                          <a:cs typeface="Arial" panose="020B0604020202020204" pitchFamily="34" charset="0"/>
                        </a:rPr>
                        <a:t>H3K9Me3</a:t>
                      </a:r>
                      <a:endParaRPr lang="en-US" sz="7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solidFill>
                      <a:schemeClr val="accent5">
                        <a:lumMod val="60000"/>
                        <a:lumOff val="40000"/>
                      </a:schemeClr>
                    </a:solidFill>
                  </a:tcPr>
                </a:tc>
                <a:tc>
                  <a:txBody>
                    <a:bodyPr/>
                    <a:lstStyle/>
                    <a:p>
                      <a:pPr algn="ctr" fontAlgn="ctr"/>
                      <a:r>
                        <a:rPr lang="en-US" sz="700" b="1" u="none" strike="noStrike" dirty="0">
                          <a:effectLst/>
                          <a:latin typeface="Arial" panose="020B0604020202020204" pitchFamily="34" charset="0"/>
                          <a:cs typeface="Arial" panose="020B0604020202020204" pitchFamily="34" charset="0"/>
                        </a:rPr>
                        <a:t>H3K27Me3</a:t>
                      </a:r>
                      <a:endParaRPr lang="en-US" sz="7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solidFill>
                      <a:schemeClr val="accent5">
                        <a:lumMod val="60000"/>
                        <a:lumOff val="40000"/>
                      </a:schemeClr>
                    </a:solidFill>
                  </a:tcPr>
                </a:tc>
              </a:tr>
              <a:tr h="83358">
                <a:tc>
                  <a:txBody>
                    <a:bodyPr/>
                    <a:lstStyle/>
                    <a:p>
                      <a:pPr algn="ctr" fontAlgn="ctr"/>
                      <a:r>
                        <a:rPr lang="en-US" sz="700" b="1" u="none" strike="noStrike">
                          <a:effectLst/>
                          <a:latin typeface="Arial" panose="020B0604020202020204" pitchFamily="34" charset="0"/>
                          <a:cs typeface="Arial" panose="020B0604020202020204" pitchFamily="34" charset="0"/>
                        </a:rPr>
                        <a:t>P000</a:t>
                      </a:r>
                      <a:endParaRPr lang="en-US" sz="7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8448</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7159</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6446</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6845</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7298</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10446</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dirty="0">
                          <a:effectLst/>
                          <a:latin typeface="Arial" panose="020B0604020202020204" pitchFamily="34" charset="0"/>
                          <a:cs typeface="Arial" panose="020B0604020202020204" pitchFamily="34" charset="0"/>
                        </a:rPr>
                        <a:t>15037</a:t>
                      </a:r>
                      <a:endParaRPr lang="en-US" altLang="ko-KR" sz="7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dirty="0">
                          <a:effectLst/>
                          <a:latin typeface="Arial" panose="020B0604020202020204" pitchFamily="34" charset="0"/>
                          <a:cs typeface="Arial" panose="020B0604020202020204" pitchFamily="34" charset="0"/>
                        </a:rPr>
                        <a:t>19599</a:t>
                      </a:r>
                      <a:endParaRPr lang="en-US" altLang="ko-KR" sz="7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dirty="0">
                          <a:effectLst/>
                          <a:latin typeface="Arial" panose="020B0604020202020204" pitchFamily="34" charset="0"/>
                          <a:cs typeface="Arial" panose="020B0604020202020204" pitchFamily="34" charset="0"/>
                        </a:rPr>
                        <a:t>16148</a:t>
                      </a:r>
                      <a:endParaRPr lang="en-US" altLang="ko-KR" sz="7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r>
              <a:tr h="83358">
                <a:tc>
                  <a:txBody>
                    <a:bodyPr/>
                    <a:lstStyle/>
                    <a:p>
                      <a:pPr algn="ctr" fontAlgn="ctr"/>
                      <a:r>
                        <a:rPr lang="en-US" sz="700" b="1" u="none" strike="noStrike">
                          <a:solidFill>
                            <a:srgbClr val="FF0000"/>
                          </a:solidFill>
                          <a:effectLst/>
                          <a:latin typeface="Arial" panose="020B0604020202020204" pitchFamily="34" charset="0"/>
                          <a:cs typeface="Arial" panose="020B0604020202020204" pitchFamily="34" charset="0"/>
                        </a:rPr>
                        <a:t>P111</a:t>
                      </a:r>
                      <a:endParaRPr lang="en-US" sz="700" b="1"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78</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360</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101</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5720</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6337</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3273</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2617</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3336</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8840</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r>
              <a:tr h="83358">
                <a:tc>
                  <a:txBody>
                    <a:bodyPr/>
                    <a:lstStyle/>
                    <a:p>
                      <a:pPr algn="ctr" fontAlgn="ctr"/>
                      <a:r>
                        <a:rPr lang="en-US" sz="700" b="1" u="none" strike="noStrike">
                          <a:solidFill>
                            <a:srgbClr val="FF0000"/>
                          </a:solidFill>
                          <a:effectLst/>
                          <a:latin typeface="Arial" panose="020B0604020202020204" pitchFamily="34" charset="0"/>
                          <a:cs typeface="Arial" panose="020B0604020202020204" pitchFamily="34" charset="0"/>
                        </a:rPr>
                        <a:t>P112</a:t>
                      </a:r>
                      <a:endParaRPr lang="en-US" sz="700" b="1"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340</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1241</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515</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2345</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4383</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3124</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1233</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1140</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1966</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r>
              <a:tr h="83358">
                <a:tc>
                  <a:txBody>
                    <a:bodyPr/>
                    <a:lstStyle/>
                    <a:p>
                      <a:pPr algn="ctr" fontAlgn="ctr"/>
                      <a:r>
                        <a:rPr lang="en-US" sz="700" b="1" u="none" strike="noStrike">
                          <a:effectLst/>
                          <a:latin typeface="Arial" panose="020B0604020202020204" pitchFamily="34" charset="0"/>
                          <a:cs typeface="Arial" panose="020B0604020202020204" pitchFamily="34" charset="0"/>
                        </a:rPr>
                        <a:t>P121</a:t>
                      </a:r>
                      <a:endParaRPr lang="en-US" sz="7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19</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857</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184</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845</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38</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35</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117</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41</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32</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r>
              <a:tr h="83358">
                <a:tc>
                  <a:txBody>
                    <a:bodyPr/>
                    <a:lstStyle/>
                    <a:p>
                      <a:pPr algn="ctr" fontAlgn="ctr"/>
                      <a:r>
                        <a:rPr lang="en-US" sz="700" b="1" u="none" strike="noStrike">
                          <a:solidFill>
                            <a:srgbClr val="FF0000"/>
                          </a:solidFill>
                          <a:effectLst/>
                          <a:latin typeface="Arial" panose="020B0604020202020204" pitchFamily="34" charset="0"/>
                          <a:cs typeface="Arial" panose="020B0604020202020204" pitchFamily="34" charset="0"/>
                        </a:rPr>
                        <a:t>P122</a:t>
                      </a:r>
                      <a:endParaRPr lang="en-US" sz="700" b="1"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1034</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3922</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1812</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2003</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721</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860</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2767</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1147</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958</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r>
              <a:tr h="83358">
                <a:tc>
                  <a:txBody>
                    <a:bodyPr/>
                    <a:lstStyle/>
                    <a:p>
                      <a:pPr algn="ctr" fontAlgn="ctr"/>
                      <a:r>
                        <a:rPr lang="en-US" sz="700" b="1" u="none" strike="noStrike">
                          <a:solidFill>
                            <a:srgbClr val="FF0000"/>
                          </a:solidFill>
                          <a:effectLst/>
                          <a:latin typeface="Arial" panose="020B0604020202020204" pitchFamily="34" charset="0"/>
                          <a:cs typeface="Arial" panose="020B0604020202020204" pitchFamily="34" charset="0"/>
                        </a:rPr>
                        <a:t>P123</a:t>
                      </a:r>
                      <a:endParaRPr lang="en-US" sz="700" b="1"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245</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460</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404</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376</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119</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146</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278</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101</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94</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r>
              <a:tr h="83358">
                <a:tc>
                  <a:txBody>
                    <a:bodyPr/>
                    <a:lstStyle/>
                    <a:p>
                      <a:pPr algn="ctr" fontAlgn="ctr"/>
                      <a:r>
                        <a:rPr lang="en-US" sz="700" b="1" u="none" strike="noStrike">
                          <a:effectLst/>
                          <a:latin typeface="Arial" panose="020B0604020202020204" pitchFamily="34" charset="0"/>
                          <a:cs typeface="Arial" panose="020B0604020202020204" pitchFamily="34" charset="0"/>
                        </a:rPr>
                        <a:t>P132</a:t>
                      </a:r>
                      <a:endParaRPr lang="en-US" sz="7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53</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780</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365</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2375</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71</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71</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271</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151</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93</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r>
              <a:tr h="83358">
                <a:tc>
                  <a:txBody>
                    <a:bodyPr/>
                    <a:lstStyle/>
                    <a:p>
                      <a:pPr algn="ctr" fontAlgn="ctr"/>
                      <a:r>
                        <a:rPr lang="en-US" sz="700" b="1" u="none" strike="noStrike">
                          <a:effectLst/>
                          <a:latin typeface="Arial" panose="020B0604020202020204" pitchFamily="34" charset="0"/>
                          <a:cs typeface="Arial" panose="020B0604020202020204" pitchFamily="34" charset="0"/>
                        </a:rPr>
                        <a:t>P211</a:t>
                      </a:r>
                      <a:endParaRPr lang="en-US" sz="7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1256</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357</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1824</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1121</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3622</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2932</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508</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404</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261</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r>
              <a:tr h="83358">
                <a:tc>
                  <a:txBody>
                    <a:bodyPr/>
                    <a:lstStyle/>
                    <a:p>
                      <a:pPr algn="ctr" fontAlgn="ctr"/>
                      <a:r>
                        <a:rPr lang="en-US" sz="700" b="1" u="none" strike="noStrike">
                          <a:solidFill>
                            <a:srgbClr val="FF0000"/>
                          </a:solidFill>
                          <a:effectLst/>
                          <a:latin typeface="Arial" panose="020B0604020202020204" pitchFamily="34" charset="0"/>
                          <a:cs typeface="Arial" panose="020B0604020202020204" pitchFamily="34" charset="0"/>
                        </a:rPr>
                        <a:t>P212</a:t>
                      </a:r>
                      <a:endParaRPr lang="en-US" sz="700" b="1"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3889</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4233</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2213</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408</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646</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981</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927</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100</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solidFill>
                            <a:srgbClr val="FF0000"/>
                          </a:solidFill>
                          <a:effectLst/>
                          <a:latin typeface="Arial" panose="020B0604020202020204" pitchFamily="34" charset="0"/>
                          <a:cs typeface="Arial" panose="020B0604020202020204" pitchFamily="34" charset="0"/>
                        </a:rPr>
                        <a:t>60</a:t>
                      </a:r>
                      <a:endParaRPr lang="en-US" altLang="ko-KR" sz="700" b="0" i="0" u="none" strike="noStrike">
                        <a:solidFill>
                          <a:srgbClr val="FF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r>
              <a:tr h="83358">
                <a:tc>
                  <a:txBody>
                    <a:bodyPr/>
                    <a:lstStyle/>
                    <a:p>
                      <a:pPr algn="ctr" fontAlgn="ctr"/>
                      <a:r>
                        <a:rPr lang="en-US" sz="700" b="1" u="none" strike="noStrike">
                          <a:effectLst/>
                          <a:latin typeface="Arial" panose="020B0604020202020204" pitchFamily="34" charset="0"/>
                          <a:cs typeface="Arial" panose="020B0604020202020204" pitchFamily="34" charset="0"/>
                        </a:rPr>
                        <a:t>P213</a:t>
                      </a:r>
                      <a:endParaRPr lang="en-US" sz="7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10308</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5684</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10680</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1532</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4690</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5072</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2768</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277</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249</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r>
              <a:tr h="83358">
                <a:tc>
                  <a:txBody>
                    <a:bodyPr/>
                    <a:lstStyle/>
                    <a:p>
                      <a:pPr algn="ctr" fontAlgn="ctr"/>
                      <a:r>
                        <a:rPr lang="en-US" sz="700" b="1" u="none" strike="noStrike">
                          <a:effectLst/>
                          <a:latin typeface="Arial" panose="020B0604020202020204" pitchFamily="34" charset="0"/>
                          <a:cs typeface="Arial" panose="020B0604020202020204" pitchFamily="34" charset="0"/>
                        </a:rPr>
                        <a:t>P221</a:t>
                      </a:r>
                      <a:endParaRPr lang="en-US" sz="7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526</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801</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1248</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1869</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717</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759</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1947</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2962</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716</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r>
              <a:tr h="83358">
                <a:tc>
                  <a:txBody>
                    <a:bodyPr/>
                    <a:lstStyle/>
                    <a:p>
                      <a:pPr algn="ctr" fontAlgn="ctr"/>
                      <a:r>
                        <a:rPr lang="en-US" sz="700" b="1" u="none" strike="noStrike">
                          <a:effectLst/>
                          <a:latin typeface="Arial" panose="020B0604020202020204" pitchFamily="34" charset="0"/>
                          <a:cs typeface="Arial" panose="020B0604020202020204" pitchFamily="34" charset="0"/>
                        </a:rPr>
                        <a:t>P231</a:t>
                      </a:r>
                      <a:endParaRPr lang="en-US" sz="7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39</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689</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117</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3166</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64</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66</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154</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102</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90</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r>
              <a:tr h="83358">
                <a:tc>
                  <a:txBody>
                    <a:bodyPr/>
                    <a:lstStyle/>
                    <a:p>
                      <a:pPr algn="ctr" fontAlgn="ctr"/>
                      <a:r>
                        <a:rPr lang="en-US" sz="700" b="1" u="none" strike="noStrike">
                          <a:effectLst/>
                          <a:latin typeface="Arial" panose="020B0604020202020204" pitchFamily="34" charset="0"/>
                          <a:cs typeface="Arial" panose="020B0604020202020204" pitchFamily="34" charset="0"/>
                        </a:rPr>
                        <a:t>P312</a:t>
                      </a:r>
                      <a:endParaRPr lang="en-US" sz="7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3234</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2708</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3688</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742</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904</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1815</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913</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215</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134</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r>
              <a:tr h="83358">
                <a:tc>
                  <a:txBody>
                    <a:bodyPr/>
                    <a:lstStyle/>
                    <a:p>
                      <a:pPr algn="ctr" fontAlgn="ctr"/>
                      <a:r>
                        <a:rPr lang="en-US" sz="700" b="1" u="none" strike="noStrike">
                          <a:effectLst/>
                          <a:latin typeface="Arial" panose="020B0604020202020204" pitchFamily="34" charset="0"/>
                          <a:cs typeface="Arial" panose="020B0604020202020204" pitchFamily="34" charset="0"/>
                        </a:rPr>
                        <a:t>P321</a:t>
                      </a:r>
                      <a:endParaRPr lang="en-US" sz="7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218</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436</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90</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340</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77</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107</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150</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a:effectLst/>
                          <a:latin typeface="Arial" panose="020B0604020202020204" pitchFamily="34" charset="0"/>
                          <a:cs typeface="Arial" panose="020B0604020202020204" pitchFamily="34" charset="0"/>
                        </a:rPr>
                        <a:t>112</a:t>
                      </a:r>
                      <a:endPar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c>
                  <a:txBody>
                    <a:bodyPr/>
                    <a:lstStyle/>
                    <a:p>
                      <a:pPr algn="ctr" fontAlgn="ctr"/>
                      <a:r>
                        <a:rPr lang="en-US" altLang="ko-KR" sz="700" u="none" strike="noStrike" dirty="0">
                          <a:effectLst/>
                          <a:latin typeface="Arial" panose="020B0604020202020204" pitchFamily="34" charset="0"/>
                          <a:cs typeface="Arial" panose="020B0604020202020204" pitchFamily="34" charset="0"/>
                        </a:rPr>
                        <a:t>46</a:t>
                      </a:r>
                      <a:endParaRPr lang="en-US" altLang="ko-KR" sz="7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tc>
              </a:tr>
            </a:tbl>
          </a:graphicData>
        </a:graphic>
      </p:graphicFrame>
      <p:sp>
        <p:nvSpPr>
          <p:cNvPr id="146" name="TextBox 145"/>
          <p:cNvSpPr txBox="1"/>
          <p:nvPr/>
        </p:nvSpPr>
        <p:spPr>
          <a:xfrm>
            <a:off x="44624" y="3923928"/>
            <a:ext cx="2610010" cy="369332"/>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(B)</a:t>
            </a:r>
            <a:endParaRPr lang="en-US" b="1" dirty="0">
              <a:latin typeface="Arial" panose="020B0604020202020204" pitchFamily="34" charset="0"/>
              <a:cs typeface="Arial" panose="020B0604020202020204" pitchFamily="34" charset="0"/>
            </a:endParaRPr>
          </a:p>
        </p:txBody>
      </p:sp>
      <p:sp>
        <p:nvSpPr>
          <p:cNvPr id="147" name="TextBox 146"/>
          <p:cNvSpPr txBox="1"/>
          <p:nvPr/>
        </p:nvSpPr>
        <p:spPr>
          <a:xfrm>
            <a:off x="44624" y="6156176"/>
            <a:ext cx="2610010" cy="369332"/>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(C)</a:t>
            </a:r>
            <a:endParaRPr lang="en-US" b="1" dirty="0">
              <a:latin typeface="Arial" panose="020B0604020202020204" pitchFamily="34" charset="0"/>
              <a:cs typeface="Arial" panose="020B0604020202020204" pitchFamily="34" charset="0"/>
            </a:endParaRPr>
          </a:p>
        </p:txBody>
      </p:sp>
      <p:pic>
        <p:nvPicPr>
          <p:cNvPr id="2" name="그림 1"/>
          <p:cNvPicPr>
            <a:picLocks noChangeAspect="1"/>
          </p:cNvPicPr>
          <p:nvPr/>
        </p:nvPicPr>
        <p:blipFill rotWithShape="1">
          <a:blip r:embed="rId3"/>
          <a:srcRect l="5969" b="12067"/>
          <a:stretch/>
        </p:blipFill>
        <p:spPr>
          <a:xfrm>
            <a:off x="1821451" y="4143999"/>
            <a:ext cx="3695781" cy="1608241"/>
          </a:xfrm>
          <a:prstGeom prst="rect">
            <a:avLst/>
          </a:prstGeom>
        </p:spPr>
      </p:pic>
      <p:graphicFrame>
        <p:nvGraphicFramePr>
          <p:cNvPr id="148" name="표 147"/>
          <p:cNvGraphicFramePr>
            <a:graphicFrameLocks noGrp="1"/>
          </p:cNvGraphicFramePr>
          <p:nvPr>
            <p:extLst>
              <p:ext uri="{D42A27DB-BD31-4B8C-83A1-F6EECF244321}">
                <p14:modId xmlns:p14="http://schemas.microsoft.com/office/powerpoint/2010/main" val="3672336732"/>
              </p:ext>
            </p:extLst>
          </p:nvPr>
        </p:nvGraphicFramePr>
        <p:xfrm>
          <a:off x="2013695" y="5757100"/>
          <a:ext cx="3307720" cy="479882"/>
        </p:xfrm>
        <a:graphic>
          <a:graphicData uri="http://schemas.openxmlformats.org/drawingml/2006/table">
            <a:tbl>
              <a:tblPr firstRow="1" bandRow="1">
                <a:tableStyleId>{2D5ABB26-0587-4C30-8999-92F81FD0307C}</a:tableStyleId>
              </a:tblPr>
              <a:tblGrid>
                <a:gridCol w="165386"/>
                <a:gridCol w="165386"/>
                <a:gridCol w="165386"/>
                <a:gridCol w="165386"/>
                <a:gridCol w="165386"/>
                <a:gridCol w="165386"/>
                <a:gridCol w="165386"/>
                <a:gridCol w="165386"/>
                <a:gridCol w="165386"/>
                <a:gridCol w="165386"/>
                <a:gridCol w="165386"/>
                <a:gridCol w="165386"/>
                <a:gridCol w="165386"/>
                <a:gridCol w="165386"/>
                <a:gridCol w="165386"/>
                <a:gridCol w="165386"/>
                <a:gridCol w="165386"/>
                <a:gridCol w="165386"/>
                <a:gridCol w="165386"/>
                <a:gridCol w="165386"/>
              </a:tblGrid>
              <a:tr h="243582">
                <a:tc>
                  <a:txBody>
                    <a:bodyPr/>
                    <a:lstStyle/>
                    <a:p>
                      <a:pPr algn="r" latinLnBrk="1"/>
                      <a:r>
                        <a:rPr lang="en-US" altLang="ko-KR" sz="800" dirty="0" smtClean="0">
                          <a:latin typeface="Arial" pitchFamily="34" charset="0"/>
                          <a:cs typeface="Arial" pitchFamily="34" charset="0"/>
                        </a:rPr>
                        <a:t>1</a:t>
                      </a:r>
                      <a:r>
                        <a:rPr lang="en-US" altLang="ko-KR" sz="800" baseline="30000" dirty="0" smtClean="0">
                          <a:latin typeface="Arial" pitchFamily="34" charset="0"/>
                          <a:cs typeface="Arial" pitchFamily="34" charset="0"/>
                        </a:rPr>
                        <a:t>st</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2</a:t>
                      </a:r>
                      <a:r>
                        <a:rPr lang="en-US" altLang="ko-KR" sz="800" baseline="30000" dirty="0" smtClean="0">
                          <a:latin typeface="Arial" pitchFamily="34" charset="0"/>
                          <a:cs typeface="Arial" pitchFamily="34" charset="0"/>
                        </a:rPr>
                        <a:t>nd</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3</a:t>
                      </a:r>
                      <a:r>
                        <a:rPr lang="en-US" altLang="ko-KR" sz="800" baseline="30000" dirty="0" smtClean="0">
                          <a:latin typeface="Arial" pitchFamily="34" charset="0"/>
                          <a:cs typeface="Arial" pitchFamily="34" charset="0"/>
                        </a:rPr>
                        <a:t>rd</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4</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5</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6</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7</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8</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9</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10</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11</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12</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13</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14</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15</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16</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17</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18</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19</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20</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r>
              <a:tr h="236300">
                <a:tc gridSpan="20">
                  <a:txBody>
                    <a:bodyPr/>
                    <a:lstStyle/>
                    <a:p>
                      <a:pPr algn="ctr" latinLnBrk="1"/>
                      <a:r>
                        <a:rPr lang="en-US" altLang="ko-KR" sz="900" b="1" dirty="0" smtClean="0">
                          <a:latin typeface="Arial" pitchFamily="34" charset="0"/>
                          <a:cs typeface="Arial" pitchFamily="34" charset="0"/>
                        </a:rPr>
                        <a:t>Introns grouped</a:t>
                      </a:r>
                      <a:r>
                        <a:rPr lang="en-US" altLang="ko-KR" sz="900" b="1" baseline="0" dirty="0" smtClean="0">
                          <a:latin typeface="Arial" pitchFamily="34" charset="0"/>
                          <a:cs typeface="Arial" pitchFamily="34" charset="0"/>
                        </a:rPr>
                        <a:t> by their ordinal positions</a:t>
                      </a:r>
                      <a:endParaRPr lang="ko-KR" altLang="en-US" sz="900" b="1" dirty="0">
                        <a:latin typeface="Arial" pitchFamily="34" charset="0"/>
                        <a:cs typeface="Arial" pitchFamily="34" charset="0"/>
                      </a:endParaRPr>
                    </a:p>
                  </a:txBody>
                  <a:tcPr marL="0" marR="0" marT="36000" marB="0" anchor="ctr">
                    <a:noFill/>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r>
            </a:tbl>
          </a:graphicData>
        </a:graphic>
      </p:graphicFrame>
      <p:graphicFrame>
        <p:nvGraphicFramePr>
          <p:cNvPr id="149" name="표 148"/>
          <p:cNvGraphicFramePr>
            <a:graphicFrameLocks noGrp="1"/>
          </p:cNvGraphicFramePr>
          <p:nvPr>
            <p:extLst>
              <p:ext uri="{D42A27DB-BD31-4B8C-83A1-F6EECF244321}">
                <p14:modId xmlns:p14="http://schemas.microsoft.com/office/powerpoint/2010/main" val="3634327202"/>
              </p:ext>
            </p:extLst>
          </p:nvPr>
        </p:nvGraphicFramePr>
        <p:xfrm>
          <a:off x="1368455" y="4032869"/>
          <a:ext cx="416808" cy="1830500"/>
        </p:xfrm>
        <a:graphic>
          <a:graphicData uri="http://schemas.openxmlformats.org/drawingml/2006/table">
            <a:tbl>
              <a:tblPr firstRow="1" bandRow="1">
                <a:tableStyleId>{2D5ABB26-0587-4C30-8999-92F81FD0307C}</a:tableStyleId>
              </a:tblPr>
              <a:tblGrid>
                <a:gridCol w="242866"/>
                <a:gridCol w="173942"/>
              </a:tblGrid>
              <a:tr h="457625">
                <a:tc rowSpan="4">
                  <a:txBody>
                    <a:bodyPr/>
                    <a:lstStyle/>
                    <a:p>
                      <a:pPr algn="ctr" latinLnBrk="1"/>
                      <a:r>
                        <a:rPr lang="en-US" altLang="ko-KR" sz="900" b="1" dirty="0" smtClean="0">
                          <a:latin typeface="Arial" pitchFamily="34" charset="0"/>
                          <a:cs typeface="Arial" pitchFamily="34" charset="0"/>
                        </a:rPr>
                        <a:t>%Conserved</a:t>
                      </a:r>
                      <a:r>
                        <a:rPr lang="en-US" altLang="ko-KR" sz="900" b="1" baseline="0" dirty="0" smtClean="0">
                          <a:latin typeface="Arial" pitchFamily="34" charset="0"/>
                          <a:cs typeface="Arial" pitchFamily="34" charset="0"/>
                        </a:rPr>
                        <a:t> sites</a:t>
                      </a:r>
                      <a:endParaRPr lang="ko-KR" altLang="en-US" sz="900" b="1" dirty="0">
                        <a:latin typeface="Arial" pitchFamily="34" charset="0"/>
                        <a:cs typeface="Arial" pitchFamily="34" charset="0"/>
                      </a:endParaRPr>
                    </a:p>
                  </a:txBody>
                  <a:tcPr vert="vert27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latinLnBrk="1"/>
                      <a:r>
                        <a:rPr lang="en-US" altLang="ko-KR" sz="800" dirty="0" smtClean="0">
                          <a:latin typeface="Arial" pitchFamily="34" charset="0"/>
                          <a:cs typeface="Arial" pitchFamily="34" charset="0"/>
                        </a:rPr>
                        <a:t>15</a:t>
                      </a:r>
                      <a:endParaRPr lang="ko-KR" altLang="en-US" sz="800" dirty="0">
                        <a:latin typeface="Arial" pitchFamily="34" charset="0"/>
                        <a:cs typeface="Arial" pitchFamily="34" charset="0"/>
                      </a:endParaRPr>
                    </a:p>
                  </a:txBody>
                  <a:tcPr marL="0" marR="0" marT="0" marB="0" anchor="ctr">
                    <a:lnL w="12700" cap="flat" cmpd="sng" algn="ctr">
                      <a:noFill/>
                      <a:prstDash val="solid"/>
                      <a:round/>
                      <a:headEnd type="none" w="med" len="med"/>
                      <a:tailEnd type="none" w="med" len="med"/>
                    </a:lnL>
                    <a:noFill/>
                  </a:tcPr>
                </a:tc>
              </a:tr>
              <a:tr h="457625">
                <a:tc vMerge="1">
                  <a:txBody>
                    <a:bodyPr/>
                    <a:lstStyle/>
                    <a:p>
                      <a:pPr algn="r" latinLnBrk="1"/>
                      <a:endParaRPr lang="ko-KR" altLang="en-US" sz="1000">
                        <a:latin typeface="Arial" pitchFamily="34" charset="0"/>
                        <a:cs typeface="Arial" pitchFamily="34" charset="0"/>
                      </a:endParaRPr>
                    </a:p>
                  </a:txBody>
                  <a:tcPr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latinLnBrk="1"/>
                      <a:r>
                        <a:rPr lang="en-US" altLang="ko-KR" sz="800" dirty="0" smtClean="0">
                          <a:latin typeface="Arial" pitchFamily="34" charset="0"/>
                          <a:cs typeface="Arial" pitchFamily="34" charset="0"/>
                        </a:rPr>
                        <a:t>10</a:t>
                      </a:r>
                      <a:endParaRPr lang="ko-KR" altLang="en-US" sz="800" dirty="0">
                        <a:latin typeface="Arial" pitchFamily="34" charset="0"/>
                        <a:cs typeface="Arial" pitchFamily="34" charset="0"/>
                      </a:endParaRPr>
                    </a:p>
                  </a:txBody>
                  <a:tcPr marL="0" marR="0" marT="0" marB="0" anchor="ctr">
                    <a:lnL w="12700" cap="flat" cmpd="sng" algn="ctr">
                      <a:noFill/>
                      <a:prstDash val="solid"/>
                      <a:round/>
                      <a:headEnd type="none" w="med" len="med"/>
                      <a:tailEnd type="none" w="med" len="med"/>
                    </a:lnL>
                    <a:noFill/>
                  </a:tcPr>
                </a:tc>
              </a:tr>
              <a:tr h="457625">
                <a:tc vMerge="1">
                  <a:txBody>
                    <a:bodyPr/>
                    <a:lstStyle/>
                    <a:p>
                      <a:pPr algn="r" latinLnBrk="1"/>
                      <a:endParaRPr lang="ko-KR" altLang="en-US" sz="1000">
                        <a:latin typeface="Arial" pitchFamily="34" charset="0"/>
                        <a:cs typeface="Arial" pitchFamily="34" charset="0"/>
                      </a:endParaRPr>
                    </a:p>
                  </a:txBody>
                  <a:tcPr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latinLnBrk="1"/>
                      <a:r>
                        <a:rPr lang="en-US" altLang="ko-KR" sz="800" dirty="0" smtClean="0">
                          <a:latin typeface="Arial" pitchFamily="34" charset="0"/>
                          <a:cs typeface="Arial" pitchFamily="34" charset="0"/>
                        </a:rPr>
                        <a:t>5</a:t>
                      </a:r>
                      <a:endParaRPr lang="ko-KR" altLang="en-US" sz="800" dirty="0">
                        <a:latin typeface="Arial" pitchFamily="34" charset="0"/>
                        <a:cs typeface="Arial" pitchFamily="34" charset="0"/>
                      </a:endParaRPr>
                    </a:p>
                  </a:txBody>
                  <a:tcPr marL="0" marR="0" marT="0" marB="0" anchor="ctr">
                    <a:lnL w="12700" cap="flat" cmpd="sng" algn="ctr">
                      <a:noFill/>
                      <a:prstDash val="solid"/>
                      <a:round/>
                      <a:headEnd type="none" w="med" len="med"/>
                      <a:tailEnd type="none" w="med" len="med"/>
                    </a:lnL>
                    <a:noFill/>
                  </a:tcPr>
                </a:tc>
              </a:tr>
              <a:tr h="457625">
                <a:tc vMerge="1">
                  <a:txBody>
                    <a:bodyPr/>
                    <a:lstStyle/>
                    <a:p>
                      <a:pPr algn="r" latinLnBrk="1"/>
                      <a:endParaRPr lang="ko-KR" altLang="en-US" sz="1000">
                        <a:latin typeface="Arial" pitchFamily="34" charset="0"/>
                        <a:cs typeface="Arial" pitchFamily="34" charset="0"/>
                      </a:endParaRPr>
                    </a:p>
                  </a:txBody>
                  <a:tcPr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latinLnBrk="1"/>
                      <a:r>
                        <a:rPr lang="en-US" altLang="ko-KR" sz="800" dirty="0" smtClean="0">
                          <a:latin typeface="Arial" pitchFamily="34" charset="0"/>
                          <a:cs typeface="Arial" pitchFamily="34" charset="0"/>
                        </a:rPr>
                        <a:t>0</a:t>
                      </a:r>
                      <a:endParaRPr lang="ko-KR" altLang="en-US" sz="800" dirty="0">
                        <a:latin typeface="Arial" pitchFamily="34" charset="0"/>
                        <a:cs typeface="Arial" pitchFamily="34" charset="0"/>
                      </a:endParaRPr>
                    </a:p>
                  </a:txBody>
                  <a:tcPr marL="0" marR="0" marT="0" marB="0" anchor="ctr">
                    <a:lnL w="12700" cap="flat" cmpd="sng" algn="ctr">
                      <a:noFill/>
                      <a:prstDash val="solid"/>
                      <a:round/>
                      <a:headEnd type="none" w="med" len="med"/>
                      <a:tailEnd type="none" w="med" len="med"/>
                    </a:lnL>
                    <a:noFill/>
                  </a:tcPr>
                </a:tc>
              </a:tr>
            </a:tbl>
          </a:graphicData>
        </a:graphic>
      </p:graphicFrame>
      <p:sp>
        <p:nvSpPr>
          <p:cNvPr id="150" name="모서리가 둥근 사각형 설명선 149"/>
          <p:cNvSpPr/>
          <p:nvPr/>
        </p:nvSpPr>
        <p:spPr>
          <a:xfrm>
            <a:off x="2167174" y="3779912"/>
            <a:ext cx="4527496" cy="437694"/>
          </a:xfrm>
          <a:prstGeom prst="wedgeRoundRectCallout">
            <a:avLst>
              <a:gd name="adj1" fmla="val -14865"/>
              <a:gd name="adj2" fmla="val 87118"/>
              <a:gd name="adj3" fmla="val 16667"/>
            </a:avLst>
          </a:prstGeom>
          <a:solidFill>
            <a:srgbClr val="92D050"/>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800" dirty="0" smtClean="0">
                <a:solidFill>
                  <a:schemeClr val="tx1">
                    <a:lumMod val="85000"/>
                    <a:lumOff val="15000"/>
                  </a:schemeClr>
                </a:solidFill>
                <a:latin typeface="Arial" pitchFamily="34" charset="0"/>
                <a:cs typeface="Arial" pitchFamily="34" charset="0"/>
              </a:rPr>
              <a:t>Stars </a:t>
            </a:r>
            <a:r>
              <a:rPr lang="en-US" sz="800" dirty="0">
                <a:solidFill>
                  <a:schemeClr val="tx1">
                    <a:lumMod val="85000"/>
                    <a:lumOff val="15000"/>
                  </a:schemeClr>
                </a:solidFill>
                <a:latin typeface="Arial" pitchFamily="34" charset="0"/>
                <a:cs typeface="Arial" pitchFamily="34" charset="0"/>
              </a:rPr>
              <a:t>for p-value &lt; </a:t>
            </a:r>
            <a:r>
              <a:rPr lang="en-US" sz="800" dirty="0" smtClean="0">
                <a:solidFill>
                  <a:schemeClr val="tx1">
                    <a:lumMod val="85000"/>
                    <a:lumOff val="15000"/>
                  </a:schemeClr>
                </a:solidFill>
                <a:latin typeface="Arial" pitchFamily="34" charset="0"/>
                <a:cs typeface="Arial" pitchFamily="34" charset="0"/>
              </a:rPr>
              <a:t>0.001</a:t>
            </a:r>
          </a:p>
          <a:p>
            <a:pPr algn="ctr"/>
            <a:endParaRPr lang="en-US" sz="600" dirty="0" smtClean="0">
              <a:solidFill>
                <a:schemeClr val="tx1"/>
              </a:solidFill>
              <a:latin typeface="Arial" panose="020B0604020202020204" pitchFamily="34" charset="0"/>
              <a:cs typeface="Arial" panose="020B0604020202020204" pitchFamily="34" charset="0"/>
            </a:endParaRPr>
          </a:p>
          <a:p>
            <a:pPr algn="ctr"/>
            <a:r>
              <a:rPr lang="en-US" sz="600" dirty="0" smtClean="0">
                <a:solidFill>
                  <a:schemeClr val="tx1"/>
                </a:solidFill>
                <a:latin typeface="Arial" panose="020B0604020202020204" pitchFamily="34" charset="0"/>
                <a:cs typeface="Arial" panose="020B0604020202020204" pitchFamily="34" charset="0"/>
              </a:rPr>
              <a:t>one-sided </a:t>
            </a:r>
            <a:r>
              <a:rPr lang="en-US" sz="600" dirty="0">
                <a:solidFill>
                  <a:schemeClr val="tx1"/>
                </a:solidFill>
                <a:latin typeface="Arial" panose="020B0604020202020204" pitchFamily="34" charset="0"/>
                <a:cs typeface="Arial" panose="020B0604020202020204" pitchFamily="34" charset="0"/>
              </a:rPr>
              <a:t>Wilcoxon rank sum tests between  the first intron and other downstream introns ( 2</a:t>
            </a:r>
            <a:r>
              <a:rPr lang="en-US" sz="600" baseline="30000" dirty="0">
                <a:solidFill>
                  <a:schemeClr val="tx1"/>
                </a:solidFill>
                <a:latin typeface="Arial" panose="020B0604020202020204" pitchFamily="34" charset="0"/>
                <a:cs typeface="Arial" panose="020B0604020202020204" pitchFamily="34" charset="0"/>
              </a:rPr>
              <a:t>nd</a:t>
            </a:r>
            <a:r>
              <a:rPr lang="en-US" sz="600" dirty="0">
                <a:solidFill>
                  <a:schemeClr val="tx1"/>
                </a:solidFill>
                <a:latin typeface="Arial" panose="020B0604020202020204" pitchFamily="34" charset="0"/>
                <a:cs typeface="Arial" panose="020B0604020202020204" pitchFamily="34" charset="0"/>
              </a:rPr>
              <a:t> ~ 20</a:t>
            </a:r>
            <a:r>
              <a:rPr lang="en-US" sz="600" baseline="30000" dirty="0">
                <a:solidFill>
                  <a:schemeClr val="tx1"/>
                </a:solidFill>
                <a:latin typeface="Arial" panose="020B0604020202020204" pitchFamily="34" charset="0"/>
                <a:cs typeface="Arial" panose="020B0604020202020204" pitchFamily="34" charset="0"/>
              </a:rPr>
              <a:t>th</a:t>
            </a:r>
            <a:r>
              <a:rPr lang="en-US" sz="600" dirty="0">
                <a:solidFill>
                  <a:schemeClr val="tx1"/>
                </a:solidFill>
                <a:latin typeface="Arial" panose="020B0604020202020204" pitchFamily="34" charset="0"/>
                <a:cs typeface="Arial" panose="020B0604020202020204" pitchFamily="34" charset="0"/>
              </a:rPr>
              <a:t>)</a:t>
            </a:r>
          </a:p>
          <a:p>
            <a:pPr algn="ctr"/>
            <a:endParaRPr lang="en-US" sz="800" dirty="0" smtClean="0">
              <a:solidFill>
                <a:schemeClr val="tx1">
                  <a:lumMod val="85000"/>
                  <a:lumOff val="15000"/>
                </a:schemeClr>
              </a:solidFill>
              <a:latin typeface="Arial" pitchFamily="34" charset="0"/>
              <a:cs typeface="Arial" pitchFamily="34" charset="0"/>
            </a:endParaRPr>
          </a:p>
        </p:txBody>
      </p:sp>
      <p:graphicFrame>
        <p:nvGraphicFramePr>
          <p:cNvPr id="152" name="표 151"/>
          <p:cNvGraphicFramePr>
            <a:graphicFrameLocks noGrp="1"/>
          </p:cNvGraphicFramePr>
          <p:nvPr>
            <p:extLst>
              <p:ext uri="{D42A27DB-BD31-4B8C-83A1-F6EECF244321}">
                <p14:modId xmlns:p14="http://schemas.microsoft.com/office/powerpoint/2010/main" val="3495531400"/>
              </p:ext>
            </p:extLst>
          </p:nvPr>
        </p:nvGraphicFramePr>
        <p:xfrm>
          <a:off x="1074855" y="6468591"/>
          <a:ext cx="5619815" cy="2266952"/>
        </p:xfrm>
        <a:graphic>
          <a:graphicData uri="http://schemas.openxmlformats.org/drawingml/2006/table">
            <a:tbl>
              <a:tblPr>
                <a:tableStyleId>{2D5ABB26-0587-4C30-8999-92F81FD0307C}</a:tableStyleId>
              </a:tblPr>
              <a:tblGrid>
                <a:gridCol w="1123963"/>
                <a:gridCol w="1123963"/>
                <a:gridCol w="1123963"/>
                <a:gridCol w="1123963"/>
                <a:gridCol w="1123963"/>
              </a:tblGrid>
              <a:tr h="1133476">
                <a:tc>
                  <a:txBody>
                    <a:bodyPr/>
                    <a:lstStyle/>
                    <a:p>
                      <a:pPr algn="ctr" fontAlgn="ctr"/>
                      <a:endParaRPr lang="en-US" sz="700" b="0" u="none" strike="noStrike" dirty="0" smtClean="0">
                        <a:effectLst/>
                        <a:latin typeface="Arial" pitchFamily="34" charset="0"/>
                        <a:cs typeface="Arial" pitchFamily="34" charset="0"/>
                      </a:endParaRPr>
                    </a:p>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r>
                        <a:rPr lang="en-US" altLang="ko-KR" sz="700" b="0" u="none" strike="noStrike" dirty="0" smtClean="0">
                          <a:effectLst/>
                          <a:latin typeface="Arial" panose="020B0604020202020204" pitchFamily="34" charset="0"/>
                          <a:cs typeface="Arial" panose="020B0604020202020204" pitchFamily="34" charset="0"/>
                        </a:rPr>
                        <a:t>y=</a:t>
                      </a:r>
                      <a:r>
                        <a:rPr lang="en-US" altLang="ko-KR" sz="700" b="1" u="none" strike="noStrike" dirty="0" smtClean="0">
                          <a:effectLst/>
                          <a:latin typeface="Arial" panose="020B0604020202020204" pitchFamily="34" charset="0"/>
                          <a:cs typeface="Arial" panose="020B0604020202020204" pitchFamily="34" charset="0"/>
                        </a:rPr>
                        <a:t>0.16</a:t>
                      </a:r>
                      <a:r>
                        <a:rPr lang="en-US" altLang="ko-KR" sz="700" b="0" u="none" strike="noStrike" dirty="0" smtClean="0">
                          <a:effectLst/>
                          <a:latin typeface="Arial" panose="020B0604020202020204" pitchFamily="34" charset="0"/>
                          <a:cs typeface="Arial" panose="020B0604020202020204" pitchFamily="34" charset="0"/>
                        </a:rPr>
                        <a:t>x + 0.99</a:t>
                      </a:r>
                    </a:p>
                    <a:p>
                      <a:pPr algn="ctr" fontAlgn="ctr"/>
                      <a:r>
                        <a:rPr lang="en-US" altLang="ko-KR" sz="700" b="0" u="none" strike="noStrike" dirty="0" smtClean="0">
                          <a:effectLst/>
                          <a:latin typeface="Arial" panose="020B0604020202020204" pitchFamily="34" charset="0"/>
                          <a:cs typeface="Arial" panose="020B0604020202020204" pitchFamily="34" charset="0"/>
                        </a:rPr>
                        <a:t>R</a:t>
                      </a:r>
                      <a:r>
                        <a:rPr lang="en-US" altLang="ko-KR" sz="700" b="0" u="none" strike="noStrike" baseline="30000" dirty="0" smtClean="0">
                          <a:effectLst/>
                          <a:latin typeface="Arial" panose="020B0604020202020204" pitchFamily="34" charset="0"/>
                          <a:cs typeface="Arial" panose="020B0604020202020204" pitchFamily="34" charset="0"/>
                        </a:rPr>
                        <a:t>2</a:t>
                      </a:r>
                      <a:r>
                        <a:rPr lang="en-US" altLang="ko-KR" sz="700" b="0" u="none" strike="noStrike" dirty="0" smtClean="0">
                          <a:effectLst/>
                          <a:latin typeface="Arial" panose="020B0604020202020204" pitchFamily="34" charset="0"/>
                          <a:cs typeface="Arial" panose="020B0604020202020204" pitchFamily="34" charset="0"/>
                        </a:rPr>
                        <a:t> = </a:t>
                      </a:r>
                      <a:r>
                        <a:rPr lang="en-US" altLang="ko-KR" sz="700" b="1" u="none" strike="noStrike" dirty="0" smtClean="0">
                          <a:effectLst/>
                          <a:latin typeface="Arial" panose="020B0604020202020204" pitchFamily="34" charset="0"/>
                          <a:cs typeface="Arial" panose="020B0604020202020204" pitchFamily="34" charset="0"/>
                        </a:rPr>
                        <a:t>0.61</a:t>
                      </a:r>
                      <a:endParaRPr lang="en-US" altLang="ko-KR" sz="700" b="1" i="0" u="none" strike="noStrike" dirty="0">
                        <a:solidFill>
                          <a:srgbClr val="000000"/>
                        </a:solidFill>
                        <a:effectLst/>
                        <a:latin typeface="Arial" panose="020B0604020202020204" pitchFamily="34" charset="0"/>
                        <a:ea typeface="+mn-ea"/>
                        <a:cs typeface="Arial" panose="020B0604020202020204" pitchFamily="34" charset="0"/>
                      </a:endParaRPr>
                    </a:p>
                  </a:txBody>
                  <a:tcPr marL="7040" marR="7040" marT="704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r>
                        <a:rPr lang="en-US" altLang="ko-KR" sz="700" b="0" u="none" strike="noStrike" dirty="0" smtClean="0">
                          <a:effectLst/>
                          <a:latin typeface="Arial" panose="020B0604020202020204" pitchFamily="34" charset="0"/>
                          <a:cs typeface="Arial" panose="020B0604020202020204" pitchFamily="34" charset="0"/>
                        </a:rPr>
                        <a:t>y=</a:t>
                      </a:r>
                      <a:r>
                        <a:rPr lang="en-US" altLang="ko-KR" sz="700" b="1" u="none" strike="noStrike" dirty="0" smtClean="0">
                          <a:effectLst/>
                          <a:latin typeface="Arial" panose="020B0604020202020204" pitchFamily="34" charset="0"/>
                          <a:cs typeface="Arial" panose="020B0604020202020204" pitchFamily="34" charset="0"/>
                        </a:rPr>
                        <a:t>0.05</a:t>
                      </a:r>
                      <a:r>
                        <a:rPr lang="en-US" altLang="ko-KR" sz="700" b="0" u="none" strike="noStrike" dirty="0" smtClean="0">
                          <a:effectLst/>
                          <a:latin typeface="Arial" panose="020B0604020202020204" pitchFamily="34" charset="0"/>
                          <a:cs typeface="Arial" panose="020B0604020202020204" pitchFamily="34" charset="0"/>
                        </a:rPr>
                        <a:t>x + 1.07</a:t>
                      </a:r>
                    </a:p>
                    <a:p>
                      <a:pPr algn="ctr" fontAlgn="ctr"/>
                      <a:r>
                        <a:rPr lang="en-US" altLang="ko-KR" sz="700" b="0" u="none" strike="noStrike" dirty="0" smtClean="0">
                          <a:effectLst/>
                          <a:latin typeface="Arial" panose="020B0604020202020204" pitchFamily="34" charset="0"/>
                          <a:cs typeface="Arial" panose="020B0604020202020204" pitchFamily="34" charset="0"/>
                        </a:rPr>
                        <a:t>R</a:t>
                      </a:r>
                      <a:r>
                        <a:rPr lang="en-US" altLang="ko-KR" sz="700" b="0" u="none" strike="noStrike" baseline="30000" dirty="0" smtClean="0">
                          <a:effectLst/>
                          <a:latin typeface="Arial" panose="020B0604020202020204" pitchFamily="34" charset="0"/>
                          <a:cs typeface="Arial" panose="020B0604020202020204" pitchFamily="34" charset="0"/>
                        </a:rPr>
                        <a:t>2</a:t>
                      </a:r>
                      <a:r>
                        <a:rPr lang="en-US" altLang="ko-KR" sz="700" b="0" u="none" strike="noStrike" dirty="0" smtClean="0">
                          <a:effectLst/>
                          <a:latin typeface="Arial" panose="020B0604020202020204" pitchFamily="34" charset="0"/>
                          <a:cs typeface="Arial" panose="020B0604020202020204" pitchFamily="34" charset="0"/>
                        </a:rPr>
                        <a:t> = </a:t>
                      </a:r>
                      <a:r>
                        <a:rPr lang="en-US" altLang="ko-KR" sz="700" b="1" u="none" strike="noStrike" dirty="0" smtClean="0">
                          <a:effectLst/>
                          <a:latin typeface="Arial" panose="020B0604020202020204" pitchFamily="34" charset="0"/>
                          <a:cs typeface="Arial" panose="020B0604020202020204" pitchFamily="34" charset="0"/>
                        </a:rPr>
                        <a:t>0.29</a:t>
                      </a:r>
                      <a:endParaRPr lang="en-US" altLang="ko-KR" sz="700" b="1" i="0" u="none" strike="noStrike" dirty="0" smtClean="0">
                        <a:solidFill>
                          <a:srgbClr val="000000"/>
                        </a:solidFill>
                        <a:effectLst/>
                        <a:latin typeface="Arial" panose="020B0604020202020204" pitchFamily="34" charset="0"/>
                        <a:ea typeface="+mn-ea"/>
                        <a:cs typeface="Arial" panose="020B0604020202020204" pitchFamily="34" charset="0"/>
                      </a:endParaRPr>
                    </a:p>
                  </a:txBody>
                  <a:tcPr marL="7040" marR="7040" marT="704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r>
                        <a:rPr lang="en-US" altLang="ko-KR" sz="700" b="0" u="none" strike="noStrike" dirty="0" smtClean="0">
                          <a:effectLst/>
                          <a:latin typeface="Arial" panose="020B0604020202020204" pitchFamily="34" charset="0"/>
                          <a:cs typeface="Arial" panose="020B0604020202020204" pitchFamily="34" charset="0"/>
                        </a:rPr>
                        <a:t>y=</a:t>
                      </a:r>
                      <a:r>
                        <a:rPr lang="en-US" altLang="ko-KR" sz="700" b="1" u="none" strike="noStrike" dirty="0" smtClean="0">
                          <a:effectLst/>
                          <a:latin typeface="Arial" panose="020B0604020202020204" pitchFamily="34" charset="0"/>
                          <a:cs typeface="Arial" panose="020B0604020202020204" pitchFamily="34" charset="0"/>
                        </a:rPr>
                        <a:t>0.07</a:t>
                      </a:r>
                      <a:r>
                        <a:rPr lang="en-US" altLang="ko-KR" sz="700" b="0" u="none" strike="noStrike" dirty="0" smtClean="0">
                          <a:effectLst/>
                          <a:latin typeface="Arial" panose="020B0604020202020204" pitchFamily="34" charset="0"/>
                          <a:cs typeface="Arial" panose="020B0604020202020204" pitchFamily="34" charset="0"/>
                        </a:rPr>
                        <a:t>x + 0.61</a:t>
                      </a:r>
                    </a:p>
                    <a:p>
                      <a:pPr algn="ctr" fontAlgn="ctr"/>
                      <a:r>
                        <a:rPr lang="en-US" altLang="ko-KR" sz="700" b="0" u="none" strike="noStrike" dirty="0" smtClean="0">
                          <a:effectLst/>
                          <a:latin typeface="Arial" panose="020B0604020202020204" pitchFamily="34" charset="0"/>
                          <a:cs typeface="Arial" panose="020B0604020202020204" pitchFamily="34" charset="0"/>
                        </a:rPr>
                        <a:t>R</a:t>
                      </a:r>
                      <a:r>
                        <a:rPr lang="en-US" altLang="ko-KR" sz="700" b="0" u="none" strike="noStrike" baseline="30000" dirty="0" smtClean="0">
                          <a:effectLst/>
                          <a:latin typeface="Arial" panose="020B0604020202020204" pitchFamily="34" charset="0"/>
                          <a:cs typeface="Arial" panose="020B0604020202020204" pitchFamily="34" charset="0"/>
                        </a:rPr>
                        <a:t>2</a:t>
                      </a:r>
                      <a:r>
                        <a:rPr lang="en-US" altLang="ko-KR" sz="700" b="0" u="none" strike="noStrike" dirty="0" smtClean="0">
                          <a:effectLst/>
                          <a:latin typeface="Arial" panose="020B0604020202020204" pitchFamily="34" charset="0"/>
                          <a:cs typeface="Arial" panose="020B0604020202020204" pitchFamily="34" charset="0"/>
                        </a:rPr>
                        <a:t> = </a:t>
                      </a:r>
                      <a:r>
                        <a:rPr lang="en-US" altLang="ko-KR" sz="700" b="1" u="none" strike="noStrike" dirty="0" smtClean="0">
                          <a:effectLst/>
                          <a:latin typeface="Arial" panose="020B0604020202020204" pitchFamily="34" charset="0"/>
                          <a:cs typeface="Arial" panose="020B0604020202020204" pitchFamily="34" charset="0"/>
                        </a:rPr>
                        <a:t>0.32</a:t>
                      </a:r>
                      <a:endParaRPr lang="en-US" altLang="ko-KR" sz="700" b="1" i="0" u="none" strike="noStrike" dirty="0" smtClean="0">
                        <a:solidFill>
                          <a:srgbClr val="000000"/>
                        </a:solidFill>
                        <a:effectLst/>
                        <a:latin typeface="Arial" panose="020B0604020202020204" pitchFamily="34" charset="0"/>
                        <a:ea typeface="+mn-ea"/>
                        <a:cs typeface="Arial" panose="020B0604020202020204" pitchFamily="34" charset="0"/>
                      </a:endParaRPr>
                    </a:p>
                  </a:txBody>
                  <a:tcPr marL="7040" marR="7040" marT="704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r>
                        <a:rPr lang="en-US" altLang="ko-KR" sz="700" b="0" u="none" strike="noStrike" dirty="0" smtClean="0">
                          <a:effectLst/>
                          <a:latin typeface="Arial" panose="020B0604020202020204" pitchFamily="34" charset="0"/>
                          <a:cs typeface="Arial" panose="020B0604020202020204" pitchFamily="34" charset="0"/>
                        </a:rPr>
                        <a:t>y=</a:t>
                      </a:r>
                      <a:r>
                        <a:rPr lang="en-US" altLang="ko-KR" sz="700" b="1" u="none" strike="noStrike" dirty="0" smtClean="0">
                          <a:effectLst/>
                          <a:latin typeface="Arial" panose="020B0604020202020204" pitchFamily="34" charset="0"/>
                          <a:cs typeface="Arial" panose="020B0604020202020204" pitchFamily="34" charset="0"/>
                        </a:rPr>
                        <a:t>0.02</a:t>
                      </a:r>
                      <a:r>
                        <a:rPr lang="en-US" altLang="ko-KR" sz="700" b="0" u="none" strike="noStrike" dirty="0" smtClean="0">
                          <a:effectLst/>
                          <a:latin typeface="Arial" panose="020B0604020202020204" pitchFamily="34" charset="0"/>
                          <a:cs typeface="Arial" panose="020B0604020202020204" pitchFamily="34" charset="0"/>
                        </a:rPr>
                        <a:t>x + 0.63</a:t>
                      </a:r>
                    </a:p>
                    <a:p>
                      <a:pPr algn="ctr" fontAlgn="ctr"/>
                      <a:r>
                        <a:rPr lang="en-US" altLang="ko-KR" sz="700" b="0" u="none" strike="noStrike" dirty="0" smtClean="0">
                          <a:effectLst/>
                          <a:latin typeface="Arial" panose="020B0604020202020204" pitchFamily="34" charset="0"/>
                          <a:cs typeface="Arial" panose="020B0604020202020204" pitchFamily="34" charset="0"/>
                        </a:rPr>
                        <a:t>R</a:t>
                      </a:r>
                      <a:r>
                        <a:rPr lang="en-US" altLang="ko-KR" sz="700" b="0" u="none" strike="noStrike" baseline="30000" dirty="0" smtClean="0">
                          <a:effectLst/>
                          <a:latin typeface="Arial" panose="020B0604020202020204" pitchFamily="34" charset="0"/>
                          <a:cs typeface="Arial" panose="020B0604020202020204" pitchFamily="34" charset="0"/>
                        </a:rPr>
                        <a:t>2</a:t>
                      </a:r>
                      <a:r>
                        <a:rPr lang="en-US" altLang="ko-KR" sz="700" b="0" u="none" strike="noStrike" dirty="0" smtClean="0">
                          <a:effectLst/>
                          <a:latin typeface="Arial" panose="020B0604020202020204" pitchFamily="34" charset="0"/>
                          <a:cs typeface="Arial" panose="020B0604020202020204" pitchFamily="34" charset="0"/>
                        </a:rPr>
                        <a:t> = </a:t>
                      </a:r>
                      <a:r>
                        <a:rPr lang="en-US" altLang="ko-KR" sz="700" b="1" u="none" strike="noStrike" dirty="0" smtClean="0">
                          <a:effectLst/>
                          <a:latin typeface="Arial" panose="020B0604020202020204" pitchFamily="34" charset="0"/>
                          <a:cs typeface="Arial" panose="020B0604020202020204" pitchFamily="34" charset="0"/>
                        </a:rPr>
                        <a:t>0.03</a:t>
                      </a:r>
                      <a:endParaRPr lang="en-US" altLang="ko-KR" sz="700" b="1" i="0" u="none" strike="noStrike" dirty="0" smtClean="0">
                        <a:solidFill>
                          <a:srgbClr val="000000"/>
                        </a:solidFill>
                        <a:effectLst/>
                        <a:latin typeface="Arial" panose="020B0604020202020204" pitchFamily="34" charset="0"/>
                        <a:ea typeface="+mn-ea"/>
                        <a:cs typeface="Arial" panose="020B0604020202020204" pitchFamily="34" charset="0"/>
                      </a:endParaRPr>
                    </a:p>
                  </a:txBody>
                  <a:tcPr marL="7040" marR="7040" marT="704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r>
                        <a:rPr lang="en-US" altLang="ko-KR" sz="700" b="0" u="none" strike="noStrike" dirty="0" smtClean="0">
                          <a:effectLst/>
                          <a:latin typeface="Arial" panose="020B0604020202020204" pitchFamily="34" charset="0"/>
                          <a:cs typeface="Arial" panose="020B0604020202020204" pitchFamily="34" charset="0"/>
                        </a:rPr>
                        <a:t>y=</a:t>
                      </a:r>
                      <a:r>
                        <a:rPr lang="en-US" altLang="ko-KR" sz="700" b="1" u="none" strike="noStrike" dirty="0" smtClean="0">
                          <a:effectLst/>
                          <a:latin typeface="Arial" panose="020B0604020202020204" pitchFamily="34" charset="0"/>
                          <a:cs typeface="Arial" panose="020B0604020202020204" pitchFamily="34" charset="0"/>
                        </a:rPr>
                        <a:t>0.05</a:t>
                      </a:r>
                      <a:r>
                        <a:rPr lang="en-US" altLang="ko-KR" sz="700" b="0" u="none" strike="noStrike" dirty="0" smtClean="0">
                          <a:effectLst/>
                          <a:latin typeface="Arial" panose="020B0604020202020204" pitchFamily="34" charset="0"/>
                          <a:cs typeface="Arial" panose="020B0604020202020204" pitchFamily="34" charset="0"/>
                        </a:rPr>
                        <a:t>x + 0.53</a:t>
                      </a:r>
                    </a:p>
                    <a:p>
                      <a:pPr algn="ctr" fontAlgn="ctr"/>
                      <a:r>
                        <a:rPr lang="en-US" altLang="ko-KR" sz="700" b="0" u="none" strike="noStrike" dirty="0" smtClean="0">
                          <a:effectLst/>
                          <a:latin typeface="Arial" panose="020B0604020202020204" pitchFamily="34" charset="0"/>
                          <a:cs typeface="Arial" panose="020B0604020202020204" pitchFamily="34" charset="0"/>
                        </a:rPr>
                        <a:t>R</a:t>
                      </a:r>
                      <a:r>
                        <a:rPr lang="en-US" altLang="ko-KR" sz="700" b="0" u="none" strike="noStrike" baseline="30000" dirty="0" smtClean="0">
                          <a:effectLst/>
                          <a:latin typeface="Arial" panose="020B0604020202020204" pitchFamily="34" charset="0"/>
                          <a:cs typeface="Arial" panose="020B0604020202020204" pitchFamily="34" charset="0"/>
                        </a:rPr>
                        <a:t>2</a:t>
                      </a:r>
                      <a:r>
                        <a:rPr lang="en-US" altLang="ko-KR" sz="700" b="0" u="none" strike="noStrike" dirty="0" smtClean="0">
                          <a:effectLst/>
                          <a:latin typeface="Arial" panose="020B0604020202020204" pitchFamily="34" charset="0"/>
                          <a:cs typeface="Arial" panose="020B0604020202020204" pitchFamily="34" charset="0"/>
                        </a:rPr>
                        <a:t> = </a:t>
                      </a:r>
                      <a:r>
                        <a:rPr lang="en-US" altLang="ko-KR" sz="700" b="1" u="none" strike="noStrike" dirty="0" smtClean="0">
                          <a:effectLst/>
                          <a:latin typeface="Arial" panose="020B0604020202020204" pitchFamily="34" charset="0"/>
                          <a:cs typeface="Arial" panose="020B0604020202020204" pitchFamily="34" charset="0"/>
                        </a:rPr>
                        <a:t>0.10</a:t>
                      </a:r>
                      <a:endParaRPr lang="en-US" altLang="ko-KR" sz="700" b="1" i="0" u="none" strike="noStrike" dirty="0" smtClean="0">
                        <a:solidFill>
                          <a:srgbClr val="000000"/>
                        </a:solidFill>
                        <a:effectLst/>
                        <a:latin typeface="Arial" panose="020B0604020202020204" pitchFamily="34" charset="0"/>
                        <a:ea typeface="+mn-ea"/>
                        <a:cs typeface="Arial" panose="020B0604020202020204" pitchFamily="34" charset="0"/>
                      </a:endParaRPr>
                    </a:p>
                  </a:txBody>
                  <a:tcPr marL="7040" marR="7040" marT="704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1133476">
                <a:tc>
                  <a:txBody>
                    <a:bodyPr/>
                    <a:lstStyle/>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r>
                        <a:rPr lang="en-US" altLang="ko-KR" sz="700" b="0" u="none" strike="noStrike" dirty="0" smtClean="0">
                          <a:effectLst/>
                          <a:latin typeface="Arial" panose="020B0604020202020204" pitchFamily="34" charset="0"/>
                          <a:cs typeface="Arial" panose="020B0604020202020204" pitchFamily="34" charset="0"/>
                        </a:rPr>
                        <a:t>y=</a:t>
                      </a:r>
                      <a:r>
                        <a:rPr lang="en-US" altLang="ko-KR" sz="700" b="1" u="none" strike="noStrike" dirty="0" smtClean="0">
                          <a:effectLst/>
                          <a:latin typeface="Arial" panose="020B0604020202020204" pitchFamily="34" charset="0"/>
                          <a:cs typeface="Arial" panose="020B0604020202020204" pitchFamily="34" charset="0"/>
                        </a:rPr>
                        <a:t>0.08</a:t>
                      </a:r>
                      <a:r>
                        <a:rPr lang="en-US" altLang="ko-KR" sz="700" b="0" u="none" strike="noStrike" dirty="0" smtClean="0">
                          <a:effectLst/>
                          <a:latin typeface="Arial" panose="020B0604020202020204" pitchFamily="34" charset="0"/>
                          <a:cs typeface="Arial" panose="020B0604020202020204" pitchFamily="34" charset="0"/>
                        </a:rPr>
                        <a:t>x + 0.38</a:t>
                      </a:r>
                    </a:p>
                    <a:p>
                      <a:pPr algn="ctr" fontAlgn="ctr"/>
                      <a:r>
                        <a:rPr lang="en-US" altLang="ko-KR" sz="700" b="0" u="none" strike="noStrike" dirty="0" smtClean="0">
                          <a:effectLst/>
                          <a:latin typeface="Arial" panose="020B0604020202020204" pitchFamily="34" charset="0"/>
                          <a:cs typeface="Arial" panose="020B0604020202020204" pitchFamily="34" charset="0"/>
                        </a:rPr>
                        <a:t>R</a:t>
                      </a:r>
                      <a:r>
                        <a:rPr lang="en-US" altLang="ko-KR" sz="700" b="0" u="none" strike="noStrike" baseline="30000" dirty="0" smtClean="0">
                          <a:effectLst/>
                          <a:latin typeface="Arial" panose="020B0604020202020204" pitchFamily="34" charset="0"/>
                          <a:cs typeface="Arial" panose="020B0604020202020204" pitchFamily="34" charset="0"/>
                        </a:rPr>
                        <a:t>2</a:t>
                      </a:r>
                      <a:r>
                        <a:rPr lang="en-US" altLang="ko-KR" sz="700" b="0" u="none" strike="noStrike" dirty="0" smtClean="0">
                          <a:effectLst/>
                          <a:latin typeface="Arial" panose="020B0604020202020204" pitchFamily="34" charset="0"/>
                          <a:cs typeface="Arial" panose="020B0604020202020204" pitchFamily="34" charset="0"/>
                        </a:rPr>
                        <a:t> = </a:t>
                      </a:r>
                      <a:r>
                        <a:rPr lang="en-US" altLang="ko-KR" sz="700" b="1" u="none" strike="noStrike" dirty="0" smtClean="0">
                          <a:effectLst/>
                          <a:latin typeface="Arial" panose="020B0604020202020204" pitchFamily="34" charset="0"/>
                          <a:cs typeface="Arial" panose="020B0604020202020204" pitchFamily="34" charset="0"/>
                        </a:rPr>
                        <a:t>0.14</a:t>
                      </a:r>
                      <a:endParaRPr lang="en-US" altLang="ko-KR" sz="7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7040" marR="7040" marT="704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r>
                        <a:rPr lang="en-US" altLang="ko-KR" sz="700" b="0" u="none" strike="noStrike" dirty="0" smtClean="0">
                          <a:effectLst/>
                          <a:latin typeface="Arial" panose="020B0604020202020204" pitchFamily="34" charset="0"/>
                          <a:cs typeface="Arial" panose="020B0604020202020204" pitchFamily="34" charset="0"/>
                        </a:rPr>
                        <a:t>y=</a:t>
                      </a:r>
                      <a:r>
                        <a:rPr lang="en-US" altLang="ko-KR" sz="700" b="1" u="none" strike="noStrike" dirty="0" smtClean="0">
                          <a:effectLst/>
                          <a:latin typeface="Arial" panose="020B0604020202020204" pitchFamily="34" charset="0"/>
                          <a:cs typeface="Arial" panose="020B0604020202020204" pitchFamily="34" charset="0"/>
                        </a:rPr>
                        <a:t>0.08</a:t>
                      </a:r>
                      <a:r>
                        <a:rPr lang="en-US" altLang="ko-KR" sz="700" b="0" u="none" strike="noStrike" dirty="0" smtClean="0">
                          <a:effectLst/>
                          <a:latin typeface="Arial" panose="020B0604020202020204" pitchFamily="34" charset="0"/>
                          <a:cs typeface="Arial" panose="020B0604020202020204" pitchFamily="34" charset="0"/>
                        </a:rPr>
                        <a:t>x + 0.16</a:t>
                      </a:r>
                    </a:p>
                    <a:p>
                      <a:pPr algn="ctr" fontAlgn="ctr"/>
                      <a:r>
                        <a:rPr lang="en-US" altLang="ko-KR" sz="700" b="0" u="none" strike="noStrike" dirty="0" smtClean="0">
                          <a:effectLst/>
                          <a:latin typeface="Arial" panose="020B0604020202020204" pitchFamily="34" charset="0"/>
                          <a:cs typeface="Arial" panose="020B0604020202020204" pitchFamily="34" charset="0"/>
                        </a:rPr>
                        <a:t>R</a:t>
                      </a:r>
                      <a:r>
                        <a:rPr lang="en-US" altLang="ko-KR" sz="700" b="0" u="none" strike="noStrike" baseline="30000" dirty="0" smtClean="0">
                          <a:effectLst/>
                          <a:latin typeface="Arial" panose="020B0604020202020204" pitchFamily="34" charset="0"/>
                          <a:cs typeface="Arial" panose="020B0604020202020204" pitchFamily="34" charset="0"/>
                        </a:rPr>
                        <a:t>2</a:t>
                      </a:r>
                      <a:r>
                        <a:rPr lang="en-US" altLang="ko-KR" sz="700" b="0" u="none" strike="noStrike" dirty="0" smtClean="0">
                          <a:effectLst/>
                          <a:latin typeface="Arial" panose="020B0604020202020204" pitchFamily="34" charset="0"/>
                          <a:cs typeface="Arial" panose="020B0604020202020204" pitchFamily="34" charset="0"/>
                        </a:rPr>
                        <a:t> = </a:t>
                      </a:r>
                      <a:r>
                        <a:rPr lang="en-US" altLang="ko-KR" sz="700" b="1" u="none" strike="noStrike" dirty="0" smtClean="0">
                          <a:effectLst/>
                          <a:latin typeface="Arial" panose="020B0604020202020204" pitchFamily="34" charset="0"/>
                          <a:cs typeface="Arial" panose="020B0604020202020204" pitchFamily="34" charset="0"/>
                        </a:rPr>
                        <a:t>0.19</a:t>
                      </a:r>
                      <a:endParaRPr lang="en-US" altLang="ko-KR" sz="7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7040" marR="7040" marT="704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r>
                        <a:rPr lang="en-US" altLang="ko-KR" sz="700" b="0" u="none" strike="noStrike" dirty="0" smtClean="0">
                          <a:effectLst/>
                          <a:latin typeface="Arial" panose="020B0604020202020204" pitchFamily="34" charset="0"/>
                          <a:cs typeface="Arial" panose="020B0604020202020204" pitchFamily="34" charset="0"/>
                        </a:rPr>
                        <a:t>y=</a:t>
                      </a:r>
                      <a:r>
                        <a:rPr lang="en-US" altLang="ko-KR" sz="700" b="1" u="none" strike="noStrike" dirty="0" smtClean="0">
                          <a:effectLst/>
                          <a:latin typeface="Arial" panose="020B0604020202020204" pitchFamily="34" charset="0"/>
                          <a:cs typeface="Arial" panose="020B0604020202020204" pitchFamily="34" charset="0"/>
                        </a:rPr>
                        <a:t>0.05</a:t>
                      </a:r>
                      <a:r>
                        <a:rPr lang="en-US" altLang="ko-KR" sz="700" b="0" u="none" strike="noStrike" dirty="0" smtClean="0">
                          <a:effectLst/>
                          <a:latin typeface="Arial" panose="020B0604020202020204" pitchFamily="34" charset="0"/>
                          <a:cs typeface="Arial" panose="020B0604020202020204" pitchFamily="34" charset="0"/>
                        </a:rPr>
                        <a:t>x + 0.54</a:t>
                      </a:r>
                    </a:p>
                    <a:p>
                      <a:pPr algn="ctr" fontAlgn="ctr"/>
                      <a:r>
                        <a:rPr lang="en-US" altLang="ko-KR" sz="700" b="0" u="none" strike="noStrike" dirty="0" smtClean="0">
                          <a:effectLst/>
                          <a:latin typeface="Arial" panose="020B0604020202020204" pitchFamily="34" charset="0"/>
                          <a:cs typeface="Arial" panose="020B0604020202020204" pitchFamily="34" charset="0"/>
                        </a:rPr>
                        <a:t>R</a:t>
                      </a:r>
                      <a:r>
                        <a:rPr lang="en-US" altLang="ko-KR" sz="700" b="0" u="none" strike="noStrike" baseline="30000" dirty="0" smtClean="0">
                          <a:effectLst/>
                          <a:latin typeface="Arial" panose="020B0604020202020204" pitchFamily="34" charset="0"/>
                          <a:cs typeface="Arial" panose="020B0604020202020204" pitchFamily="34" charset="0"/>
                        </a:rPr>
                        <a:t>2</a:t>
                      </a:r>
                      <a:r>
                        <a:rPr lang="en-US" altLang="ko-KR" sz="700" b="0" u="none" strike="noStrike" dirty="0" smtClean="0">
                          <a:effectLst/>
                          <a:latin typeface="Arial" panose="020B0604020202020204" pitchFamily="34" charset="0"/>
                          <a:cs typeface="Arial" panose="020B0604020202020204" pitchFamily="34" charset="0"/>
                        </a:rPr>
                        <a:t> = </a:t>
                      </a:r>
                      <a:r>
                        <a:rPr lang="en-US" altLang="ko-KR" sz="700" b="1" u="none" strike="noStrike" dirty="0" smtClean="0">
                          <a:effectLst/>
                          <a:latin typeface="Arial" panose="020B0604020202020204" pitchFamily="34" charset="0"/>
                          <a:cs typeface="Arial" panose="020B0604020202020204" pitchFamily="34" charset="0"/>
                        </a:rPr>
                        <a:t>0.07</a:t>
                      </a:r>
                      <a:endParaRPr lang="en-US" altLang="ko-KR" sz="7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7040" marR="7040" marT="704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r>
                        <a:rPr lang="en-US" altLang="ko-KR" sz="700" b="0" u="none" strike="noStrike" dirty="0" smtClean="0">
                          <a:effectLst/>
                          <a:latin typeface="Arial" panose="020B0604020202020204" pitchFamily="34" charset="0"/>
                          <a:cs typeface="Arial" panose="020B0604020202020204" pitchFamily="34" charset="0"/>
                        </a:rPr>
                        <a:t>y=</a:t>
                      </a:r>
                      <a:r>
                        <a:rPr lang="en-US" altLang="ko-KR" sz="700" b="1" u="none" strike="noStrike" dirty="0" smtClean="0">
                          <a:effectLst/>
                          <a:latin typeface="Arial" panose="020B0604020202020204" pitchFamily="34" charset="0"/>
                          <a:cs typeface="Arial" panose="020B0604020202020204" pitchFamily="34" charset="0"/>
                        </a:rPr>
                        <a:t>0.03</a:t>
                      </a:r>
                      <a:r>
                        <a:rPr lang="en-US" altLang="ko-KR" sz="700" b="0" u="none" strike="noStrike" dirty="0" smtClean="0">
                          <a:effectLst/>
                          <a:latin typeface="Arial" panose="020B0604020202020204" pitchFamily="34" charset="0"/>
                          <a:cs typeface="Arial" panose="020B0604020202020204" pitchFamily="34" charset="0"/>
                        </a:rPr>
                        <a:t>x + 1.09</a:t>
                      </a:r>
                    </a:p>
                    <a:p>
                      <a:pPr algn="ctr" fontAlgn="ctr"/>
                      <a:r>
                        <a:rPr lang="en-US" altLang="ko-KR" sz="700" b="0" u="none" strike="noStrike" dirty="0" smtClean="0">
                          <a:effectLst/>
                          <a:latin typeface="Arial" panose="020B0604020202020204" pitchFamily="34" charset="0"/>
                          <a:cs typeface="Arial" panose="020B0604020202020204" pitchFamily="34" charset="0"/>
                        </a:rPr>
                        <a:t>R</a:t>
                      </a:r>
                      <a:r>
                        <a:rPr lang="en-US" altLang="ko-KR" sz="700" b="0" u="none" strike="noStrike" baseline="30000" dirty="0" smtClean="0">
                          <a:effectLst/>
                          <a:latin typeface="Arial" panose="020B0604020202020204" pitchFamily="34" charset="0"/>
                          <a:cs typeface="Arial" panose="020B0604020202020204" pitchFamily="34" charset="0"/>
                        </a:rPr>
                        <a:t>2</a:t>
                      </a:r>
                      <a:r>
                        <a:rPr lang="en-US" altLang="ko-KR" sz="700" b="0" u="none" strike="noStrike" dirty="0" smtClean="0">
                          <a:effectLst/>
                          <a:latin typeface="Arial" panose="020B0604020202020204" pitchFamily="34" charset="0"/>
                          <a:cs typeface="Arial" panose="020B0604020202020204" pitchFamily="34" charset="0"/>
                        </a:rPr>
                        <a:t> = </a:t>
                      </a:r>
                      <a:r>
                        <a:rPr lang="en-US" altLang="ko-KR" sz="700" b="1" u="none" strike="noStrike" dirty="0" smtClean="0">
                          <a:effectLst/>
                          <a:latin typeface="Arial" panose="020B0604020202020204" pitchFamily="34" charset="0"/>
                          <a:cs typeface="Arial" panose="020B0604020202020204" pitchFamily="34" charset="0"/>
                        </a:rPr>
                        <a:t>0.04</a:t>
                      </a:r>
                      <a:endParaRPr lang="en-US" altLang="ko-KR" sz="7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7040" marR="7040" marT="704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endParaRPr lang="en-US" altLang="ko-KR" sz="700" b="0" u="none" strike="noStrike" dirty="0" smtClean="0">
                        <a:effectLst/>
                        <a:latin typeface="Arial" panose="020B0604020202020204" pitchFamily="34" charset="0"/>
                        <a:cs typeface="Arial" panose="020B0604020202020204" pitchFamily="34" charset="0"/>
                      </a:endParaRPr>
                    </a:p>
                    <a:p>
                      <a:pPr algn="ctr" fontAlgn="ctr"/>
                      <a:r>
                        <a:rPr lang="en-US" altLang="ko-KR" sz="700" b="0" u="none" strike="noStrike" dirty="0" smtClean="0">
                          <a:effectLst/>
                          <a:latin typeface="Arial" panose="020B0604020202020204" pitchFamily="34" charset="0"/>
                          <a:cs typeface="Arial" panose="020B0604020202020204" pitchFamily="34" charset="0"/>
                        </a:rPr>
                        <a:t>y=</a:t>
                      </a:r>
                      <a:r>
                        <a:rPr lang="en-US" altLang="ko-KR" sz="700" b="1" u="none" strike="noStrike" dirty="0" smtClean="0">
                          <a:effectLst/>
                          <a:latin typeface="Arial" panose="020B0604020202020204" pitchFamily="34" charset="0"/>
                          <a:cs typeface="Arial" panose="020B0604020202020204" pitchFamily="34" charset="0"/>
                        </a:rPr>
                        <a:t>-0.11</a:t>
                      </a:r>
                      <a:r>
                        <a:rPr lang="en-US" altLang="ko-KR" sz="700" b="0" u="none" strike="noStrike" dirty="0" smtClean="0">
                          <a:effectLst/>
                          <a:latin typeface="Arial" panose="020B0604020202020204" pitchFamily="34" charset="0"/>
                          <a:cs typeface="Arial" panose="020B0604020202020204" pitchFamily="34" charset="0"/>
                        </a:rPr>
                        <a:t>x + 2.07</a:t>
                      </a:r>
                    </a:p>
                    <a:p>
                      <a:pPr algn="ctr" fontAlgn="ctr"/>
                      <a:r>
                        <a:rPr lang="en-US" altLang="ko-KR" sz="700" b="0" u="none" strike="noStrike" dirty="0" smtClean="0">
                          <a:effectLst/>
                          <a:latin typeface="Arial" panose="020B0604020202020204" pitchFamily="34" charset="0"/>
                          <a:cs typeface="Arial" panose="020B0604020202020204" pitchFamily="34" charset="0"/>
                        </a:rPr>
                        <a:t>R</a:t>
                      </a:r>
                      <a:r>
                        <a:rPr lang="en-US" altLang="ko-KR" sz="700" b="0" u="none" strike="noStrike" baseline="30000" dirty="0" smtClean="0">
                          <a:effectLst/>
                          <a:latin typeface="Arial" panose="020B0604020202020204" pitchFamily="34" charset="0"/>
                          <a:cs typeface="Arial" panose="020B0604020202020204" pitchFamily="34" charset="0"/>
                        </a:rPr>
                        <a:t>2</a:t>
                      </a:r>
                      <a:r>
                        <a:rPr lang="en-US" altLang="ko-KR" sz="700" b="0" u="none" strike="noStrike" dirty="0" smtClean="0">
                          <a:effectLst/>
                          <a:latin typeface="Arial" panose="020B0604020202020204" pitchFamily="34" charset="0"/>
                          <a:cs typeface="Arial" panose="020B0604020202020204" pitchFamily="34" charset="0"/>
                        </a:rPr>
                        <a:t> = </a:t>
                      </a:r>
                      <a:r>
                        <a:rPr lang="en-US" altLang="ko-KR" sz="700" b="1" u="none" strike="noStrike" dirty="0" smtClean="0">
                          <a:effectLst/>
                          <a:latin typeface="Arial" panose="020B0604020202020204" pitchFamily="34" charset="0"/>
                          <a:cs typeface="Arial" panose="020B0604020202020204" pitchFamily="34" charset="0"/>
                        </a:rPr>
                        <a:t>0.83</a:t>
                      </a:r>
                      <a:endParaRPr lang="en-US" altLang="ko-KR" sz="7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7040" marR="7040" marT="704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graphicFrame>
        <p:nvGraphicFramePr>
          <p:cNvPr id="153" name="표 152"/>
          <p:cNvGraphicFramePr>
            <a:graphicFrameLocks noGrp="1"/>
          </p:cNvGraphicFramePr>
          <p:nvPr>
            <p:extLst>
              <p:ext uri="{D42A27DB-BD31-4B8C-83A1-F6EECF244321}">
                <p14:modId xmlns:p14="http://schemas.microsoft.com/office/powerpoint/2010/main" val="759115695"/>
              </p:ext>
            </p:extLst>
          </p:nvPr>
        </p:nvGraphicFramePr>
        <p:xfrm>
          <a:off x="1124744" y="6525507"/>
          <a:ext cx="5472765" cy="2164522"/>
        </p:xfrm>
        <a:graphic>
          <a:graphicData uri="http://schemas.openxmlformats.org/drawingml/2006/table">
            <a:tbl>
              <a:tblPr>
                <a:tableStyleId>{2D5ABB26-0587-4C30-8999-92F81FD0307C}</a:tableStyleId>
              </a:tblPr>
              <a:tblGrid>
                <a:gridCol w="1094553"/>
                <a:gridCol w="1094553"/>
                <a:gridCol w="1094553"/>
                <a:gridCol w="1094553"/>
                <a:gridCol w="1094553"/>
              </a:tblGrid>
              <a:tr h="1082261">
                <a:tc>
                  <a:txBody>
                    <a:bodyPr/>
                    <a:lstStyle/>
                    <a:p>
                      <a:pPr algn="ctr" fontAlgn="ctr"/>
                      <a:endParaRPr lang="en-US" altLang="ko-KR" sz="700" b="1" i="0" u="none" strike="noStrike" dirty="0" smtClean="0">
                        <a:solidFill>
                          <a:srgbClr val="00B0F0"/>
                        </a:solidFill>
                        <a:effectLst/>
                        <a:latin typeface="Arial" pitchFamily="34" charset="0"/>
                        <a:cs typeface="Arial" pitchFamily="34" charset="0"/>
                      </a:endParaRPr>
                    </a:p>
                    <a:p>
                      <a:pPr algn="ctr" fontAlgn="ctr"/>
                      <a:r>
                        <a:rPr lang="en-US" altLang="ko-KR" sz="1300" b="1" i="0" u="none" strike="noStrike" dirty="0" smtClean="0">
                          <a:solidFill>
                            <a:srgbClr val="00B0F0"/>
                          </a:solidFill>
                          <a:effectLst/>
                          <a:latin typeface="Arial" pitchFamily="34" charset="0"/>
                          <a:cs typeface="Arial" pitchFamily="34" charset="0"/>
                        </a:rPr>
                        <a:t>1</a:t>
                      </a:r>
                      <a:r>
                        <a:rPr lang="en-US" altLang="ko-KR" sz="1300" b="1" i="0" u="none" strike="noStrike" baseline="30000" dirty="0" smtClean="0">
                          <a:solidFill>
                            <a:srgbClr val="00B0F0"/>
                          </a:solidFill>
                          <a:effectLst/>
                          <a:latin typeface="Arial" pitchFamily="34" charset="0"/>
                          <a:cs typeface="Arial" pitchFamily="34" charset="0"/>
                        </a:rPr>
                        <a:t>st</a:t>
                      </a:r>
                      <a:endParaRPr lang="en-US" altLang="ko-KR" sz="1300" b="1" i="0" u="none" strike="noStrike" dirty="0" smtClean="0">
                        <a:solidFill>
                          <a:srgbClr val="00B0F0"/>
                        </a:solidFill>
                        <a:effectLst/>
                        <a:latin typeface="Arial" pitchFamily="34" charset="0"/>
                        <a:cs typeface="Arial" pitchFamily="34" charset="0"/>
                      </a:endParaRPr>
                    </a:p>
                  </a:txBody>
                  <a:tcPr marL="7040" marR="7040" marT="704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600" u="none" strike="noStrike" dirty="0" smtClean="0">
                        <a:solidFill>
                          <a:srgbClr val="00B0F0"/>
                        </a:solidFill>
                        <a:effectLst/>
                        <a:latin typeface="Arial" pitchFamily="34" charset="0"/>
                        <a:cs typeface="Arial" pitchFamily="34" charset="0"/>
                      </a:endParaRPr>
                    </a:p>
                    <a:p>
                      <a:pPr algn="ctr" fontAlgn="ctr"/>
                      <a:r>
                        <a:rPr lang="en-US" altLang="ko-KR" sz="1300" b="1" i="0" u="none" strike="noStrike" dirty="0" smtClean="0">
                          <a:solidFill>
                            <a:srgbClr val="00B0F0"/>
                          </a:solidFill>
                          <a:effectLst/>
                          <a:latin typeface="Arial" pitchFamily="34" charset="0"/>
                          <a:cs typeface="Arial" pitchFamily="34" charset="0"/>
                        </a:rPr>
                        <a:t>2</a:t>
                      </a:r>
                      <a:r>
                        <a:rPr lang="en-US" altLang="ko-KR" sz="1300" b="1" i="0" u="none" strike="noStrike" baseline="30000" dirty="0" smtClean="0">
                          <a:solidFill>
                            <a:srgbClr val="00B0F0"/>
                          </a:solidFill>
                          <a:effectLst/>
                          <a:latin typeface="Arial" pitchFamily="34" charset="0"/>
                          <a:cs typeface="Arial" pitchFamily="34" charset="0"/>
                        </a:rPr>
                        <a:t>nd</a:t>
                      </a:r>
                      <a:endParaRPr lang="en-US" altLang="ko-KR" sz="1300" b="1" i="0" u="none" strike="noStrike" dirty="0">
                        <a:solidFill>
                          <a:srgbClr val="00B0F0"/>
                        </a:solidFill>
                        <a:effectLst/>
                        <a:latin typeface="Arial" pitchFamily="34" charset="0"/>
                        <a:cs typeface="Arial" pitchFamily="34" charset="0"/>
                      </a:endParaRPr>
                    </a:p>
                  </a:txBody>
                  <a:tcPr marL="7040" marR="7040" marT="704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600" u="none" strike="noStrike" dirty="0" smtClean="0">
                        <a:solidFill>
                          <a:srgbClr val="00B0F0"/>
                        </a:solidFill>
                        <a:effectLst/>
                        <a:latin typeface="Arial" pitchFamily="34" charset="0"/>
                        <a:cs typeface="Arial" pitchFamily="34" charset="0"/>
                      </a:endParaRPr>
                    </a:p>
                    <a:p>
                      <a:pPr algn="ctr" fontAlgn="ctr"/>
                      <a:r>
                        <a:rPr lang="en-US" altLang="ko-KR" sz="1300" b="1" i="0" u="none" strike="noStrike" dirty="0" smtClean="0">
                          <a:solidFill>
                            <a:srgbClr val="00B0F0"/>
                          </a:solidFill>
                          <a:effectLst/>
                          <a:latin typeface="Arial" pitchFamily="34" charset="0"/>
                          <a:cs typeface="Arial" pitchFamily="34" charset="0"/>
                        </a:rPr>
                        <a:t>3</a:t>
                      </a:r>
                      <a:r>
                        <a:rPr lang="en-US" altLang="ko-KR" sz="1300" b="1" i="0" u="none" strike="noStrike" baseline="30000" dirty="0" smtClean="0">
                          <a:solidFill>
                            <a:srgbClr val="00B0F0"/>
                          </a:solidFill>
                          <a:effectLst/>
                          <a:latin typeface="Arial" pitchFamily="34" charset="0"/>
                          <a:cs typeface="Arial" pitchFamily="34" charset="0"/>
                        </a:rPr>
                        <a:t>rd</a:t>
                      </a:r>
                      <a:endParaRPr lang="en-US" altLang="ko-KR" sz="1300" b="1" i="0" u="none" strike="noStrike" dirty="0" smtClean="0">
                        <a:solidFill>
                          <a:srgbClr val="00B0F0"/>
                        </a:solidFill>
                        <a:effectLst/>
                        <a:latin typeface="Arial" pitchFamily="34" charset="0"/>
                        <a:cs typeface="Arial" pitchFamily="34" charset="0"/>
                      </a:endParaRPr>
                    </a:p>
                  </a:txBody>
                  <a:tcPr marL="7040" marR="7040" marT="704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600" u="none" strike="noStrike" dirty="0" smtClean="0">
                        <a:solidFill>
                          <a:srgbClr val="00B0F0"/>
                        </a:solidFill>
                        <a:effectLst/>
                        <a:latin typeface="Arial" pitchFamily="34" charset="0"/>
                        <a:cs typeface="Arial" pitchFamily="34" charset="0"/>
                      </a:endParaRPr>
                    </a:p>
                    <a:p>
                      <a:pPr algn="ctr" fontAlgn="ctr"/>
                      <a:r>
                        <a:rPr lang="en-US" altLang="ko-KR" sz="1300" b="1" i="0" u="none" strike="noStrike" dirty="0" smtClean="0">
                          <a:solidFill>
                            <a:srgbClr val="00B0F0"/>
                          </a:solidFill>
                          <a:effectLst/>
                          <a:latin typeface="Arial" pitchFamily="34" charset="0"/>
                          <a:cs typeface="Arial" pitchFamily="34" charset="0"/>
                        </a:rPr>
                        <a:t>4</a:t>
                      </a:r>
                      <a:r>
                        <a:rPr lang="en-US" altLang="ko-KR" sz="1300" b="1" i="0" u="none" strike="noStrike" baseline="30000" dirty="0" smtClean="0">
                          <a:solidFill>
                            <a:srgbClr val="00B0F0"/>
                          </a:solidFill>
                          <a:effectLst/>
                          <a:latin typeface="Arial" pitchFamily="34" charset="0"/>
                          <a:cs typeface="Arial" pitchFamily="34" charset="0"/>
                        </a:rPr>
                        <a:t>th</a:t>
                      </a:r>
                      <a:endParaRPr lang="en-US" altLang="ko-KR" sz="1300" b="1" i="0" u="none" strike="noStrike" dirty="0" smtClean="0">
                        <a:solidFill>
                          <a:srgbClr val="00B0F0"/>
                        </a:solidFill>
                        <a:effectLst/>
                        <a:latin typeface="Arial" pitchFamily="34" charset="0"/>
                        <a:cs typeface="Arial" pitchFamily="34" charset="0"/>
                      </a:endParaRPr>
                    </a:p>
                  </a:txBody>
                  <a:tcPr marL="7040" marR="7040" marT="704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600" u="none" strike="noStrike" dirty="0" smtClean="0">
                        <a:solidFill>
                          <a:srgbClr val="00B0F0"/>
                        </a:solidFill>
                        <a:effectLst/>
                        <a:latin typeface="Arial" pitchFamily="34" charset="0"/>
                        <a:cs typeface="Arial" pitchFamily="34" charset="0"/>
                      </a:endParaRPr>
                    </a:p>
                    <a:p>
                      <a:pPr algn="ctr" fontAlgn="ctr"/>
                      <a:r>
                        <a:rPr lang="en-US" altLang="ko-KR" sz="1300" b="1" i="0" u="none" strike="noStrike" dirty="0" smtClean="0">
                          <a:solidFill>
                            <a:srgbClr val="00B0F0"/>
                          </a:solidFill>
                          <a:effectLst/>
                          <a:latin typeface="Arial" pitchFamily="34" charset="0"/>
                          <a:cs typeface="Arial" pitchFamily="34" charset="0"/>
                        </a:rPr>
                        <a:t>5</a:t>
                      </a:r>
                      <a:r>
                        <a:rPr lang="en-US" altLang="ko-KR" sz="1300" b="1" i="0" u="none" strike="noStrike" baseline="30000" dirty="0" smtClean="0">
                          <a:solidFill>
                            <a:srgbClr val="00B0F0"/>
                          </a:solidFill>
                          <a:effectLst/>
                          <a:latin typeface="Arial" pitchFamily="34" charset="0"/>
                          <a:cs typeface="Arial" pitchFamily="34" charset="0"/>
                        </a:rPr>
                        <a:t>th</a:t>
                      </a:r>
                      <a:endParaRPr lang="en-US" altLang="ko-KR" sz="1300" b="1" i="0" u="none" strike="noStrike" dirty="0" smtClean="0">
                        <a:solidFill>
                          <a:srgbClr val="00B0F0"/>
                        </a:solidFill>
                        <a:effectLst/>
                        <a:latin typeface="Arial" pitchFamily="34" charset="0"/>
                        <a:cs typeface="Arial" pitchFamily="34" charset="0"/>
                      </a:endParaRPr>
                    </a:p>
                  </a:txBody>
                  <a:tcPr marL="7040" marR="7040" marT="704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1082261">
                <a:tc>
                  <a:txBody>
                    <a:bodyPr/>
                    <a:lstStyle/>
                    <a:p>
                      <a:pPr algn="ctr" fontAlgn="ctr"/>
                      <a:endParaRPr lang="en-US" altLang="ko-KR" sz="700" u="none" strike="noStrike" dirty="0" smtClean="0">
                        <a:solidFill>
                          <a:srgbClr val="00B0F0"/>
                        </a:solidFill>
                        <a:effectLst/>
                        <a:latin typeface="Arial" pitchFamily="34" charset="0"/>
                        <a:cs typeface="Arial" pitchFamily="34" charset="0"/>
                      </a:endParaRPr>
                    </a:p>
                    <a:p>
                      <a:pPr algn="ctr" fontAlgn="ctr"/>
                      <a:r>
                        <a:rPr lang="en-US" altLang="ko-KR" sz="1300" b="1" i="0" u="none" strike="noStrike" dirty="0" smtClean="0">
                          <a:solidFill>
                            <a:srgbClr val="00B0F0"/>
                          </a:solidFill>
                          <a:effectLst/>
                          <a:latin typeface="Arial" pitchFamily="34" charset="0"/>
                          <a:cs typeface="Arial" pitchFamily="34" charset="0"/>
                        </a:rPr>
                        <a:t>6</a:t>
                      </a:r>
                      <a:r>
                        <a:rPr lang="en-US" altLang="ko-KR" sz="1300" b="1" i="0" u="none" strike="noStrike" baseline="30000" dirty="0" smtClean="0">
                          <a:solidFill>
                            <a:srgbClr val="00B0F0"/>
                          </a:solidFill>
                          <a:effectLst/>
                          <a:latin typeface="Arial" pitchFamily="34" charset="0"/>
                          <a:cs typeface="Arial" pitchFamily="34" charset="0"/>
                        </a:rPr>
                        <a:t>th</a:t>
                      </a:r>
                      <a:endParaRPr lang="en-US" altLang="ko-KR" sz="1300" b="1" i="0" u="none" strike="noStrike" dirty="0" smtClean="0">
                        <a:solidFill>
                          <a:srgbClr val="00B0F0"/>
                        </a:solidFill>
                        <a:effectLst/>
                        <a:latin typeface="Arial" pitchFamily="34" charset="0"/>
                        <a:cs typeface="Arial" pitchFamily="34" charset="0"/>
                      </a:endParaRPr>
                    </a:p>
                  </a:txBody>
                  <a:tcPr marL="7040" marR="7040" marT="704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700" u="none" strike="noStrike" dirty="0" smtClean="0">
                        <a:solidFill>
                          <a:srgbClr val="00B0F0"/>
                        </a:solidFill>
                        <a:effectLst/>
                        <a:latin typeface="Arial" pitchFamily="34" charset="0"/>
                        <a:cs typeface="Arial" pitchFamily="34" charset="0"/>
                      </a:endParaRPr>
                    </a:p>
                    <a:p>
                      <a:pPr algn="ctr" fontAlgn="ctr"/>
                      <a:r>
                        <a:rPr lang="en-US" altLang="ko-KR" sz="1300" b="1" i="0" u="none" strike="noStrike" dirty="0" smtClean="0">
                          <a:solidFill>
                            <a:srgbClr val="00B0F0"/>
                          </a:solidFill>
                          <a:effectLst/>
                          <a:latin typeface="Arial" pitchFamily="34" charset="0"/>
                          <a:cs typeface="Arial" pitchFamily="34" charset="0"/>
                        </a:rPr>
                        <a:t>7</a:t>
                      </a:r>
                      <a:r>
                        <a:rPr lang="en-US" altLang="ko-KR" sz="1300" b="1" i="0" u="none" strike="noStrike" baseline="30000" dirty="0" smtClean="0">
                          <a:solidFill>
                            <a:srgbClr val="00B0F0"/>
                          </a:solidFill>
                          <a:effectLst/>
                          <a:latin typeface="Arial" pitchFamily="34" charset="0"/>
                          <a:cs typeface="Arial" pitchFamily="34" charset="0"/>
                        </a:rPr>
                        <a:t>th</a:t>
                      </a:r>
                      <a:endParaRPr lang="en-US" altLang="ko-KR" sz="1300" b="1" i="0" u="none" strike="noStrike" dirty="0" smtClean="0">
                        <a:solidFill>
                          <a:srgbClr val="00B0F0"/>
                        </a:solidFill>
                        <a:effectLst/>
                        <a:latin typeface="Arial" pitchFamily="34" charset="0"/>
                        <a:cs typeface="Arial" pitchFamily="34" charset="0"/>
                      </a:endParaRPr>
                    </a:p>
                  </a:txBody>
                  <a:tcPr marL="7040" marR="7040" marT="704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700" u="none" strike="noStrike" dirty="0" smtClean="0">
                        <a:solidFill>
                          <a:srgbClr val="00B0F0"/>
                        </a:solidFill>
                        <a:effectLst/>
                        <a:latin typeface="Arial" pitchFamily="34" charset="0"/>
                        <a:cs typeface="Arial" pitchFamily="34" charset="0"/>
                      </a:endParaRPr>
                    </a:p>
                    <a:p>
                      <a:pPr algn="ctr" fontAlgn="ctr"/>
                      <a:r>
                        <a:rPr lang="en-US" altLang="ko-KR" sz="1300" b="1" i="0" u="none" strike="noStrike" dirty="0" smtClean="0">
                          <a:solidFill>
                            <a:srgbClr val="00B0F0"/>
                          </a:solidFill>
                          <a:effectLst/>
                          <a:latin typeface="Arial" pitchFamily="34" charset="0"/>
                          <a:cs typeface="Arial" pitchFamily="34" charset="0"/>
                        </a:rPr>
                        <a:t>8</a:t>
                      </a:r>
                      <a:r>
                        <a:rPr lang="en-US" altLang="ko-KR" sz="1300" b="1" i="0" u="none" strike="noStrike" baseline="30000" dirty="0" smtClean="0">
                          <a:solidFill>
                            <a:srgbClr val="00B0F0"/>
                          </a:solidFill>
                          <a:effectLst/>
                          <a:latin typeface="Arial" pitchFamily="34" charset="0"/>
                          <a:cs typeface="Arial" pitchFamily="34" charset="0"/>
                        </a:rPr>
                        <a:t>th</a:t>
                      </a:r>
                      <a:endParaRPr lang="en-US" altLang="ko-KR" sz="1300" b="1" i="0" u="none" strike="noStrike" dirty="0" smtClean="0">
                        <a:solidFill>
                          <a:srgbClr val="00B0F0"/>
                        </a:solidFill>
                        <a:effectLst/>
                        <a:latin typeface="Arial" pitchFamily="34" charset="0"/>
                        <a:cs typeface="Arial" pitchFamily="34" charset="0"/>
                      </a:endParaRPr>
                    </a:p>
                  </a:txBody>
                  <a:tcPr marL="7040" marR="7040" marT="704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700" u="none" strike="noStrike" dirty="0" smtClean="0">
                        <a:solidFill>
                          <a:srgbClr val="00B0F0"/>
                        </a:solidFill>
                        <a:effectLst/>
                        <a:latin typeface="Arial" pitchFamily="34" charset="0"/>
                        <a:cs typeface="Arial" pitchFamily="34" charset="0"/>
                      </a:endParaRPr>
                    </a:p>
                    <a:p>
                      <a:pPr algn="ctr" fontAlgn="ctr"/>
                      <a:r>
                        <a:rPr lang="en-US" altLang="ko-KR" sz="1300" b="1" i="0" u="none" strike="noStrike" dirty="0" smtClean="0">
                          <a:solidFill>
                            <a:srgbClr val="00B0F0"/>
                          </a:solidFill>
                          <a:effectLst/>
                          <a:latin typeface="Arial" pitchFamily="34" charset="0"/>
                          <a:cs typeface="Arial" pitchFamily="34" charset="0"/>
                        </a:rPr>
                        <a:t>9</a:t>
                      </a:r>
                      <a:r>
                        <a:rPr lang="en-US" altLang="ko-KR" sz="1300" b="1" i="0" u="none" strike="noStrike" baseline="30000" dirty="0" smtClean="0">
                          <a:solidFill>
                            <a:srgbClr val="00B0F0"/>
                          </a:solidFill>
                          <a:effectLst/>
                          <a:latin typeface="Arial" pitchFamily="34" charset="0"/>
                          <a:cs typeface="Arial" pitchFamily="34" charset="0"/>
                        </a:rPr>
                        <a:t>th</a:t>
                      </a:r>
                      <a:endParaRPr lang="en-US" altLang="ko-KR" sz="1300" b="1" i="0" u="none" strike="noStrike" dirty="0">
                        <a:solidFill>
                          <a:srgbClr val="00B0F0"/>
                        </a:solidFill>
                        <a:effectLst/>
                        <a:latin typeface="Arial" pitchFamily="34" charset="0"/>
                        <a:cs typeface="Arial" pitchFamily="34" charset="0"/>
                      </a:endParaRPr>
                    </a:p>
                  </a:txBody>
                  <a:tcPr marL="7040" marR="7040" marT="704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700" u="none" strike="noStrike" dirty="0" smtClean="0">
                        <a:solidFill>
                          <a:srgbClr val="00B0F0"/>
                        </a:solidFill>
                        <a:effectLst/>
                        <a:latin typeface="Arial" pitchFamily="34" charset="0"/>
                        <a:cs typeface="Arial" pitchFamily="34" charset="0"/>
                      </a:endParaRPr>
                    </a:p>
                    <a:p>
                      <a:pPr algn="ctr" fontAlgn="ctr"/>
                      <a:r>
                        <a:rPr lang="en-US" altLang="ko-KR" sz="1300" b="1" i="0" u="none" strike="noStrike" dirty="0" smtClean="0">
                          <a:solidFill>
                            <a:srgbClr val="00B0F0"/>
                          </a:solidFill>
                          <a:effectLst/>
                          <a:latin typeface="Arial" pitchFamily="34" charset="0"/>
                          <a:cs typeface="Arial" pitchFamily="34" charset="0"/>
                        </a:rPr>
                        <a:t>10</a:t>
                      </a:r>
                      <a:r>
                        <a:rPr lang="en-US" altLang="ko-KR" sz="1300" b="1" i="0" u="none" strike="noStrike" baseline="30000" dirty="0" smtClean="0">
                          <a:solidFill>
                            <a:srgbClr val="00B0F0"/>
                          </a:solidFill>
                          <a:effectLst/>
                          <a:latin typeface="Arial" pitchFamily="34" charset="0"/>
                          <a:cs typeface="Arial" pitchFamily="34" charset="0"/>
                        </a:rPr>
                        <a:t>th</a:t>
                      </a:r>
                      <a:endParaRPr lang="en-US" altLang="ko-KR" sz="1300" b="1" i="0" u="none" strike="noStrike" dirty="0" smtClean="0">
                        <a:solidFill>
                          <a:srgbClr val="00B0F0"/>
                        </a:solidFill>
                        <a:effectLst/>
                        <a:latin typeface="Arial" pitchFamily="34" charset="0"/>
                        <a:cs typeface="Arial" pitchFamily="34" charset="0"/>
                      </a:endParaRPr>
                    </a:p>
                  </a:txBody>
                  <a:tcPr marL="7040" marR="7040" marT="704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graphicFrame>
        <p:nvGraphicFramePr>
          <p:cNvPr id="154" name="표 153"/>
          <p:cNvGraphicFramePr>
            <a:graphicFrameLocks noGrp="1"/>
          </p:cNvGraphicFramePr>
          <p:nvPr>
            <p:extLst>
              <p:ext uri="{D42A27DB-BD31-4B8C-83A1-F6EECF244321}">
                <p14:modId xmlns:p14="http://schemas.microsoft.com/office/powerpoint/2010/main" val="3921397393"/>
              </p:ext>
            </p:extLst>
          </p:nvPr>
        </p:nvGraphicFramePr>
        <p:xfrm>
          <a:off x="620688" y="6724106"/>
          <a:ext cx="270323" cy="1825780"/>
        </p:xfrm>
        <a:graphic>
          <a:graphicData uri="http://schemas.openxmlformats.org/drawingml/2006/table">
            <a:tbl>
              <a:tblPr firstRow="1" bandRow="1">
                <a:tableStyleId>{2D5ABB26-0587-4C30-8999-92F81FD0307C}</a:tableStyleId>
              </a:tblPr>
              <a:tblGrid>
                <a:gridCol w="270323"/>
              </a:tblGrid>
              <a:tr h="1825780">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900" b="1" dirty="0" smtClean="0">
                          <a:latin typeface="Arial" pitchFamily="34" charset="0"/>
                          <a:cs typeface="Arial" pitchFamily="34" charset="0"/>
                        </a:rPr>
                        <a:t>%</a:t>
                      </a:r>
                      <a:r>
                        <a:rPr lang="en-US" altLang="ko-KR" sz="900" b="1" baseline="0" dirty="0" smtClean="0">
                          <a:latin typeface="Arial" pitchFamily="34" charset="0"/>
                          <a:cs typeface="Arial" pitchFamily="34" charset="0"/>
                        </a:rPr>
                        <a:t> Conserved sites in introns of each ordinal position</a:t>
                      </a:r>
                      <a:endParaRPr lang="ko-KR" altLang="en-US" sz="900" b="1" dirty="0" smtClean="0">
                        <a:latin typeface="Arial" pitchFamily="34" charset="0"/>
                        <a:cs typeface="Arial" pitchFamily="34" charset="0"/>
                      </a:endParaRPr>
                    </a:p>
                  </a:txBody>
                  <a:tcPr marL="0" marR="0"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155" name="TextBox 154"/>
          <p:cNvSpPr txBox="1"/>
          <p:nvPr/>
        </p:nvSpPr>
        <p:spPr>
          <a:xfrm>
            <a:off x="1258862" y="8975639"/>
            <a:ext cx="5215471" cy="106438"/>
          </a:xfrm>
          <a:prstGeom prst="rect">
            <a:avLst/>
          </a:prstGeom>
          <a:noFill/>
        </p:spPr>
        <p:txBody>
          <a:bodyPr wrap="square" rtlCol="0" anchor="ctr" anchorCtr="0">
            <a:noAutofit/>
          </a:bodyPr>
          <a:lstStyle/>
          <a:p>
            <a:pPr marL="253437" indent="-253437" algn="ctr"/>
            <a:r>
              <a:rPr lang="en-US" altLang="ko-KR" sz="887" b="1" dirty="0">
                <a:solidFill>
                  <a:schemeClr val="tx1">
                    <a:lumMod val="85000"/>
                    <a:lumOff val="15000"/>
                  </a:schemeClr>
                </a:solidFill>
                <a:latin typeface="Arial" pitchFamily="34" charset="0"/>
                <a:cs typeface="Arial" pitchFamily="34" charset="0"/>
              </a:rPr>
              <a:t>Groups of genes containing each number of exons</a:t>
            </a:r>
            <a:endParaRPr lang="ko-KR" altLang="en-US" sz="887" b="1" dirty="0">
              <a:solidFill>
                <a:schemeClr val="tx1">
                  <a:lumMod val="85000"/>
                  <a:lumOff val="15000"/>
                </a:schemeClr>
              </a:solidFill>
              <a:latin typeface="Arial" pitchFamily="34" charset="0"/>
              <a:cs typeface="Arial" pitchFamily="34" charset="0"/>
            </a:endParaRPr>
          </a:p>
        </p:txBody>
      </p:sp>
      <p:graphicFrame>
        <p:nvGraphicFramePr>
          <p:cNvPr id="156" name="표 155"/>
          <p:cNvGraphicFramePr>
            <a:graphicFrameLocks noGrp="1"/>
          </p:cNvGraphicFramePr>
          <p:nvPr>
            <p:extLst>
              <p:ext uri="{D42A27DB-BD31-4B8C-83A1-F6EECF244321}">
                <p14:modId xmlns:p14="http://schemas.microsoft.com/office/powerpoint/2010/main" val="1887088816"/>
              </p:ext>
            </p:extLst>
          </p:nvPr>
        </p:nvGraphicFramePr>
        <p:xfrm>
          <a:off x="917893" y="7576139"/>
          <a:ext cx="206479" cy="1192146"/>
        </p:xfrm>
        <a:graphic>
          <a:graphicData uri="http://schemas.openxmlformats.org/drawingml/2006/table">
            <a:tbl>
              <a:tblPr firstRow="1" bandRow="1">
                <a:tableStyleId>{2D5ABB26-0587-4C30-8999-92F81FD0307C}</a:tableStyleId>
              </a:tblPr>
              <a:tblGrid>
                <a:gridCol w="206479"/>
              </a:tblGrid>
              <a:tr h="198691">
                <a:tc>
                  <a:txBody>
                    <a:bodyPr/>
                    <a:lstStyle/>
                    <a:p>
                      <a:pPr algn="r" latinLnBrk="1"/>
                      <a:r>
                        <a:rPr lang="en-US" altLang="ko-KR" sz="800" dirty="0" smtClean="0">
                          <a:latin typeface="Arial" panose="020B0604020202020204" pitchFamily="34" charset="0"/>
                          <a:cs typeface="Arial" panose="020B0604020202020204" pitchFamily="34" charset="0"/>
                        </a:rPr>
                        <a:t>5</a:t>
                      </a:r>
                      <a:endParaRPr lang="ko-KR" altLang="en-US" sz="800" dirty="0">
                        <a:latin typeface="Arial" panose="020B0604020202020204" pitchFamily="34" charset="0"/>
                        <a:cs typeface="Arial" panose="020B0604020202020204" pitchFamily="34" charset="0"/>
                      </a:endParaRPr>
                    </a:p>
                  </a:txBody>
                  <a:tcPr marL="67581" marR="67581" marT="33790" marB="33790"/>
                </a:tc>
              </a:tr>
              <a:tr h="198691">
                <a:tc>
                  <a:txBody>
                    <a:bodyPr/>
                    <a:lstStyle/>
                    <a:p>
                      <a:pPr algn="r" latinLnBrk="1"/>
                      <a:r>
                        <a:rPr lang="en-US" altLang="ko-KR" sz="800" dirty="0" smtClean="0">
                          <a:latin typeface="Arial" panose="020B0604020202020204" pitchFamily="34" charset="0"/>
                          <a:cs typeface="Arial" panose="020B0604020202020204" pitchFamily="34" charset="0"/>
                        </a:rPr>
                        <a:t>4</a:t>
                      </a:r>
                      <a:endParaRPr lang="ko-KR" altLang="en-US" sz="800" dirty="0">
                        <a:latin typeface="Arial" panose="020B0604020202020204" pitchFamily="34" charset="0"/>
                        <a:cs typeface="Arial" panose="020B0604020202020204" pitchFamily="34" charset="0"/>
                      </a:endParaRPr>
                    </a:p>
                  </a:txBody>
                  <a:tcPr marL="67581" marR="67581" marT="33790" marB="33790"/>
                </a:tc>
              </a:tr>
              <a:tr h="198691">
                <a:tc>
                  <a:txBody>
                    <a:bodyPr/>
                    <a:lstStyle/>
                    <a:p>
                      <a:pPr algn="r" latinLnBrk="1"/>
                      <a:r>
                        <a:rPr lang="en-US" altLang="ko-KR" sz="800" dirty="0" smtClean="0">
                          <a:latin typeface="Arial" panose="020B0604020202020204" pitchFamily="34" charset="0"/>
                          <a:cs typeface="Arial" panose="020B0604020202020204" pitchFamily="34" charset="0"/>
                        </a:rPr>
                        <a:t>3</a:t>
                      </a:r>
                      <a:endParaRPr lang="ko-KR" altLang="en-US" sz="800" dirty="0">
                        <a:latin typeface="Arial" panose="020B0604020202020204" pitchFamily="34" charset="0"/>
                        <a:cs typeface="Arial" panose="020B0604020202020204" pitchFamily="34" charset="0"/>
                      </a:endParaRPr>
                    </a:p>
                  </a:txBody>
                  <a:tcPr marL="67581" marR="67581" marT="33790" marB="33790"/>
                </a:tc>
              </a:tr>
              <a:tr h="198691">
                <a:tc>
                  <a:txBody>
                    <a:bodyPr/>
                    <a:lstStyle/>
                    <a:p>
                      <a:pPr algn="r" latinLnBrk="1"/>
                      <a:r>
                        <a:rPr lang="en-US" altLang="ko-KR" sz="800" dirty="0" smtClean="0">
                          <a:latin typeface="Arial" panose="020B0604020202020204" pitchFamily="34" charset="0"/>
                          <a:cs typeface="Arial" panose="020B0604020202020204" pitchFamily="34" charset="0"/>
                        </a:rPr>
                        <a:t>2</a:t>
                      </a:r>
                      <a:endParaRPr lang="ko-KR" altLang="en-US" sz="800" dirty="0">
                        <a:latin typeface="Arial" panose="020B0604020202020204" pitchFamily="34" charset="0"/>
                        <a:cs typeface="Arial" panose="020B0604020202020204" pitchFamily="34" charset="0"/>
                      </a:endParaRPr>
                    </a:p>
                  </a:txBody>
                  <a:tcPr marL="67581" marR="67581" marT="33790" marB="33790"/>
                </a:tc>
              </a:tr>
              <a:tr h="198691">
                <a:tc>
                  <a:txBody>
                    <a:bodyPr/>
                    <a:lstStyle/>
                    <a:p>
                      <a:pPr algn="r" latinLnBrk="1"/>
                      <a:r>
                        <a:rPr lang="en-US" altLang="ko-KR" sz="800" dirty="0" smtClean="0">
                          <a:latin typeface="Arial" panose="020B0604020202020204" pitchFamily="34" charset="0"/>
                          <a:cs typeface="Arial" panose="020B0604020202020204" pitchFamily="34" charset="0"/>
                        </a:rPr>
                        <a:t>1</a:t>
                      </a:r>
                      <a:endParaRPr lang="ko-KR" altLang="en-US" sz="800" dirty="0">
                        <a:latin typeface="Arial" panose="020B0604020202020204" pitchFamily="34" charset="0"/>
                        <a:cs typeface="Arial" panose="020B0604020202020204" pitchFamily="34" charset="0"/>
                      </a:endParaRPr>
                    </a:p>
                  </a:txBody>
                  <a:tcPr marL="67581" marR="67581" marT="33790" marB="33790"/>
                </a:tc>
              </a:tr>
              <a:tr h="198691">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7581" marR="67581" marT="33790" marB="33790"/>
                </a:tc>
              </a:tr>
            </a:tbl>
          </a:graphicData>
        </a:graphic>
      </p:graphicFrame>
      <p:graphicFrame>
        <p:nvGraphicFramePr>
          <p:cNvPr id="157" name="표 156"/>
          <p:cNvGraphicFramePr>
            <a:graphicFrameLocks noGrp="1"/>
          </p:cNvGraphicFramePr>
          <p:nvPr>
            <p:extLst>
              <p:ext uri="{D42A27DB-BD31-4B8C-83A1-F6EECF244321}">
                <p14:modId xmlns:p14="http://schemas.microsoft.com/office/powerpoint/2010/main" val="1554118702"/>
              </p:ext>
            </p:extLst>
          </p:nvPr>
        </p:nvGraphicFramePr>
        <p:xfrm>
          <a:off x="917874" y="6444208"/>
          <a:ext cx="206479" cy="1192146"/>
        </p:xfrm>
        <a:graphic>
          <a:graphicData uri="http://schemas.openxmlformats.org/drawingml/2006/table">
            <a:tbl>
              <a:tblPr firstRow="1" bandRow="1">
                <a:tableStyleId>{2D5ABB26-0587-4C30-8999-92F81FD0307C}</a:tableStyleId>
              </a:tblPr>
              <a:tblGrid>
                <a:gridCol w="206479"/>
              </a:tblGrid>
              <a:tr h="198691">
                <a:tc>
                  <a:txBody>
                    <a:bodyPr/>
                    <a:lstStyle/>
                    <a:p>
                      <a:pPr algn="r" latinLnBrk="1"/>
                      <a:r>
                        <a:rPr lang="en-US" altLang="ko-KR" sz="800" dirty="0" smtClean="0">
                          <a:latin typeface="Arial" panose="020B0604020202020204" pitchFamily="34" charset="0"/>
                          <a:cs typeface="Arial" panose="020B0604020202020204" pitchFamily="34" charset="0"/>
                        </a:rPr>
                        <a:t>5</a:t>
                      </a:r>
                      <a:endParaRPr lang="ko-KR" altLang="en-US" sz="800" dirty="0">
                        <a:latin typeface="Arial" panose="020B0604020202020204" pitchFamily="34" charset="0"/>
                        <a:cs typeface="Arial" panose="020B0604020202020204" pitchFamily="34" charset="0"/>
                      </a:endParaRPr>
                    </a:p>
                  </a:txBody>
                  <a:tcPr marL="67581" marR="67581" marT="33790" marB="33790"/>
                </a:tc>
              </a:tr>
              <a:tr h="198691">
                <a:tc>
                  <a:txBody>
                    <a:bodyPr/>
                    <a:lstStyle/>
                    <a:p>
                      <a:pPr algn="r" latinLnBrk="1"/>
                      <a:r>
                        <a:rPr lang="en-US" altLang="ko-KR" sz="800" dirty="0" smtClean="0">
                          <a:latin typeface="Arial" panose="020B0604020202020204" pitchFamily="34" charset="0"/>
                          <a:cs typeface="Arial" panose="020B0604020202020204" pitchFamily="34" charset="0"/>
                        </a:rPr>
                        <a:t>4</a:t>
                      </a:r>
                      <a:endParaRPr lang="ko-KR" altLang="en-US" sz="800" dirty="0">
                        <a:latin typeface="Arial" panose="020B0604020202020204" pitchFamily="34" charset="0"/>
                        <a:cs typeface="Arial" panose="020B0604020202020204" pitchFamily="34" charset="0"/>
                      </a:endParaRPr>
                    </a:p>
                  </a:txBody>
                  <a:tcPr marL="67581" marR="67581" marT="33790" marB="33790"/>
                </a:tc>
              </a:tr>
              <a:tr h="198691">
                <a:tc>
                  <a:txBody>
                    <a:bodyPr/>
                    <a:lstStyle/>
                    <a:p>
                      <a:pPr algn="r" latinLnBrk="1"/>
                      <a:r>
                        <a:rPr lang="en-US" altLang="ko-KR" sz="800" dirty="0" smtClean="0">
                          <a:latin typeface="Arial" panose="020B0604020202020204" pitchFamily="34" charset="0"/>
                          <a:cs typeface="Arial" panose="020B0604020202020204" pitchFamily="34" charset="0"/>
                        </a:rPr>
                        <a:t>3</a:t>
                      </a:r>
                      <a:endParaRPr lang="ko-KR" altLang="en-US" sz="800" dirty="0">
                        <a:latin typeface="Arial" panose="020B0604020202020204" pitchFamily="34" charset="0"/>
                        <a:cs typeface="Arial" panose="020B0604020202020204" pitchFamily="34" charset="0"/>
                      </a:endParaRPr>
                    </a:p>
                  </a:txBody>
                  <a:tcPr marL="67581" marR="67581" marT="33790" marB="33790"/>
                </a:tc>
              </a:tr>
              <a:tr h="198691">
                <a:tc>
                  <a:txBody>
                    <a:bodyPr/>
                    <a:lstStyle/>
                    <a:p>
                      <a:pPr algn="r" latinLnBrk="1"/>
                      <a:r>
                        <a:rPr lang="en-US" altLang="ko-KR" sz="800" dirty="0" smtClean="0">
                          <a:latin typeface="Arial" panose="020B0604020202020204" pitchFamily="34" charset="0"/>
                          <a:cs typeface="Arial" panose="020B0604020202020204" pitchFamily="34" charset="0"/>
                        </a:rPr>
                        <a:t>2</a:t>
                      </a:r>
                      <a:endParaRPr lang="ko-KR" altLang="en-US" sz="800" dirty="0">
                        <a:latin typeface="Arial" panose="020B0604020202020204" pitchFamily="34" charset="0"/>
                        <a:cs typeface="Arial" panose="020B0604020202020204" pitchFamily="34" charset="0"/>
                      </a:endParaRPr>
                    </a:p>
                  </a:txBody>
                  <a:tcPr marL="67581" marR="67581" marT="33790" marB="33790"/>
                </a:tc>
              </a:tr>
              <a:tr h="198691">
                <a:tc>
                  <a:txBody>
                    <a:bodyPr/>
                    <a:lstStyle/>
                    <a:p>
                      <a:pPr algn="r" latinLnBrk="1"/>
                      <a:r>
                        <a:rPr lang="en-US" altLang="ko-KR" sz="800" dirty="0" smtClean="0">
                          <a:latin typeface="Arial" panose="020B0604020202020204" pitchFamily="34" charset="0"/>
                          <a:cs typeface="Arial" panose="020B0604020202020204" pitchFamily="34" charset="0"/>
                        </a:rPr>
                        <a:t>1</a:t>
                      </a:r>
                      <a:endParaRPr lang="ko-KR" altLang="en-US" sz="800" dirty="0">
                        <a:latin typeface="Arial" panose="020B0604020202020204" pitchFamily="34" charset="0"/>
                        <a:cs typeface="Arial" panose="020B0604020202020204" pitchFamily="34" charset="0"/>
                      </a:endParaRPr>
                    </a:p>
                  </a:txBody>
                  <a:tcPr marL="67581" marR="67581" marT="33790" marB="33790"/>
                </a:tc>
              </a:tr>
              <a:tr h="198691">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7581" marR="67581" marT="33790" marB="33790"/>
                </a:tc>
              </a:tr>
            </a:tbl>
          </a:graphicData>
        </a:graphic>
      </p:graphicFrame>
      <p:graphicFrame>
        <p:nvGraphicFramePr>
          <p:cNvPr id="158" name="표 157"/>
          <p:cNvGraphicFramePr>
            <a:graphicFrameLocks noGrp="1"/>
          </p:cNvGraphicFramePr>
          <p:nvPr>
            <p:extLst>
              <p:ext uri="{D42A27DB-BD31-4B8C-83A1-F6EECF244321}">
                <p14:modId xmlns:p14="http://schemas.microsoft.com/office/powerpoint/2010/main" val="1842909247"/>
              </p:ext>
            </p:extLst>
          </p:nvPr>
        </p:nvGraphicFramePr>
        <p:xfrm>
          <a:off x="1137535" y="8695890"/>
          <a:ext cx="1023528" cy="213360"/>
        </p:xfrm>
        <a:graphic>
          <a:graphicData uri="http://schemas.openxmlformats.org/drawingml/2006/table">
            <a:tbl>
              <a:tblPr firstRow="1" bandRow="1">
                <a:tableStyleId>{2D5ABB26-0587-4C30-8999-92F81FD0307C}</a:tableStyleId>
              </a:tblPr>
              <a:tblGrid>
                <a:gridCol w="511764"/>
                <a:gridCol w="511764"/>
              </a:tblGrid>
              <a:tr h="144016">
                <a:tc>
                  <a:txBody>
                    <a:bodyPr/>
                    <a:lstStyle/>
                    <a:p>
                      <a:pPr algn="ctr"/>
                      <a:r>
                        <a:rPr lang="en-US" sz="800" dirty="0" smtClean="0"/>
                        <a:t>G5</a:t>
                      </a:r>
                      <a:endParaRPr lang="en-US" sz="800" dirty="0">
                        <a:latin typeface="Arial" panose="020B0604020202020204" pitchFamily="34" charset="0"/>
                        <a:cs typeface="Arial" panose="020B0604020202020204" pitchFamily="34" charset="0"/>
                      </a:endParaRPr>
                    </a:p>
                  </a:txBody>
                  <a:tcPr/>
                </a:tc>
                <a:tc>
                  <a:txBody>
                    <a:bodyPr/>
                    <a:lstStyle/>
                    <a:p>
                      <a:pPr algn="ctr"/>
                      <a:r>
                        <a:rPr lang="en-US" sz="800" dirty="0" smtClean="0"/>
                        <a:t>G15</a:t>
                      </a:r>
                      <a:endParaRPr lang="en-US" sz="800" dirty="0">
                        <a:latin typeface="Arial" panose="020B0604020202020204" pitchFamily="34" charset="0"/>
                        <a:cs typeface="Arial" panose="020B0604020202020204" pitchFamily="34" charset="0"/>
                      </a:endParaRPr>
                    </a:p>
                  </a:txBody>
                  <a:tcPr/>
                </a:tc>
              </a:tr>
            </a:tbl>
          </a:graphicData>
        </a:graphic>
      </p:graphicFrame>
      <p:graphicFrame>
        <p:nvGraphicFramePr>
          <p:cNvPr id="159" name="표 158"/>
          <p:cNvGraphicFramePr>
            <a:graphicFrameLocks noGrp="1"/>
          </p:cNvGraphicFramePr>
          <p:nvPr>
            <p:extLst>
              <p:ext uri="{D42A27DB-BD31-4B8C-83A1-F6EECF244321}">
                <p14:modId xmlns:p14="http://schemas.microsoft.com/office/powerpoint/2010/main" val="1959805111"/>
              </p:ext>
            </p:extLst>
          </p:nvPr>
        </p:nvGraphicFramePr>
        <p:xfrm>
          <a:off x="2257448" y="8690745"/>
          <a:ext cx="1023528" cy="213360"/>
        </p:xfrm>
        <a:graphic>
          <a:graphicData uri="http://schemas.openxmlformats.org/drawingml/2006/table">
            <a:tbl>
              <a:tblPr firstRow="1" bandRow="1">
                <a:tableStyleId>{2D5ABB26-0587-4C30-8999-92F81FD0307C}</a:tableStyleId>
              </a:tblPr>
              <a:tblGrid>
                <a:gridCol w="511764"/>
                <a:gridCol w="511764"/>
              </a:tblGrid>
              <a:tr h="144016">
                <a:tc>
                  <a:txBody>
                    <a:bodyPr/>
                    <a:lstStyle/>
                    <a:p>
                      <a:pPr algn="ctr"/>
                      <a:r>
                        <a:rPr lang="en-US" sz="800" dirty="0" smtClean="0"/>
                        <a:t>G5</a:t>
                      </a:r>
                      <a:endParaRPr lang="en-US" sz="800" dirty="0">
                        <a:latin typeface="Arial" panose="020B0604020202020204" pitchFamily="34" charset="0"/>
                        <a:cs typeface="Arial" panose="020B0604020202020204" pitchFamily="34" charset="0"/>
                      </a:endParaRPr>
                    </a:p>
                  </a:txBody>
                  <a:tcPr/>
                </a:tc>
                <a:tc>
                  <a:txBody>
                    <a:bodyPr/>
                    <a:lstStyle/>
                    <a:p>
                      <a:pPr algn="ctr"/>
                      <a:r>
                        <a:rPr lang="en-US" sz="800" dirty="0" smtClean="0"/>
                        <a:t>G15</a:t>
                      </a:r>
                      <a:endParaRPr lang="en-US" sz="800" dirty="0">
                        <a:latin typeface="Arial" panose="020B0604020202020204" pitchFamily="34" charset="0"/>
                        <a:cs typeface="Arial" panose="020B0604020202020204" pitchFamily="34" charset="0"/>
                      </a:endParaRPr>
                    </a:p>
                  </a:txBody>
                  <a:tcPr/>
                </a:tc>
              </a:tr>
            </a:tbl>
          </a:graphicData>
        </a:graphic>
      </p:graphicFrame>
      <p:graphicFrame>
        <p:nvGraphicFramePr>
          <p:cNvPr id="160" name="표 159"/>
          <p:cNvGraphicFramePr>
            <a:graphicFrameLocks noGrp="1"/>
          </p:cNvGraphicFramePr>
          <p:nvPr>
            <p:extLst>
              <p:ext uri="{D42A27DB-BD31-4B8C-83A1-F6EECF244321}">
                <p14:modId xmlns:p14="http://schemas.microsoft.com/office/powerpoint/2010/main" val="370411869"/>
              </p:ext>
            </p:extLst>
          </p:nvPr>
        </p:nvGraphicFramePr>
        <p:xfrm>
          <a:off x="3385762" y="8690745"/>
          <a:ext cx="1023528" cy="213360"/>
        </p:xfrm>
        <a:graphic>
          <a:graphicData uri="http://schemas.openxmlformats.org/drawingml/2006/table">
            <a:tbl>
              <a:tblPr firstRow="1" bandRow="1">
                <a:tableStyleId>{2D5ABB26-0587-4C30-8999-92F81FD0307C}</a:tableStyleId>
              </a:tblPr>
              <a:tblGrid>
                <a:gridCol w="511764"/>
                <a:gridCol w="511764"/>
              </a:tblGrid>
              <a:tr h="144016">
                <a:tc>
                  <a:txBody>
                    <a:bodyPr/>
                    <a:lstStyle/>
                    <a:p>
                      <a:pPr algn="ctr"/>
                      <a:r>
                        <a:rPr lang="en-US" sz="800" dirty="0" smtClean="0"/>
                        <a:t>G5</a:t>
                      </a:r>
                      <a:endParaRPr lang="en-US" sz="800" dirty="0">
                        <a:latin typeface="Arial" panose="020B0604020202020204" pitchFamily="34" charset="0"/>
                        <a:cs typeface="Arial" panose="020B0604020202020204" pitchFamily="34" charset="0"/>
                      </a:endParaRPr>
                    </a:p>
                  </a:txBody>
                  <a:tcPr/>
                </a:tc>
                <a:tc>
                  <a:txBody>
                    <a:bodyPr/>
                    <a:lstStyle/>
                    <a:p>
                      <a:pPr algn="ctr"/>
                      <a:r>
                        <a:rPr lang="en-US" sz="800" dirty="0" smtClean="0"/>
                        <a:t>G15</a:t>
                      </a:r>
                      <a:endParaRPr lang="en-US" sz="800" dirty="0">
                        <a:latin typeface="Arial" panose="020B0604020202020204" pitchFamily="34" charset="0"/>
                        <a:cs typeface="Arial" panose="020B0604020202020204" pitchFamily="34" charset="0"/>
                      </a:endParaRPr>
                    </a:p>
                  </a:txBody>
                  <a:tcPr/>
                </a:tc>
              </a:tr>
            </a:tbl>
          </a:graphicData>
        </a:graphic>
      </p:graphicFrame>
      <p:graphicFrame>
        <p:nvGraphicFramePr>
          <p:cNvPr id="161" name="표 160"/>
          <p:cNvGraphicFramePr>
            <a:graphicFrameLocks noGrp="1"/>
          </p:cNvGraphicFramePr>
          <p:nvPr>
            <p:extLst>
              <p:ext uri="{D42A27DB-BD31-4B8C-83A1-F6EECF244321}">
                <p14:modId xmlns:p14="http://schemas.microsoft.com/office/powerpoint/2010/main" val="1954459991"/>
              </p:ext>
            </p:extLst>
          </p:nvPr>
        </p:nvGraphicFramePr>
        <p:xfrm>
          <a:off x="4513511" y="8690745"/>
          <a:ext cx="1023528" cy="213360"/>
        </p:xfrm>
        <a:graphic>
          <a:graphicData uri="http://schemas.openxmlformats.org/drawingml/2006/table">
            <a:tbl>
              <a:tblPr firstRow="1" bandRow="1">
                <a:tableStyleId>{2D5ABB26-0587-4C30-8999-92F81FD0307C}</a:tableStyleId>
              </a:tblPr>
              <a:tblGrid>
                <a:gridCol w="511764"/>
                <a:gridCol w="511764"/>
              </a:tblGrid>
              <a:tr h="144016">
                <a:tc>
                  <a:txBody>
                    <a:bodyPr/>
                    <a:lstStyle/>
                    <a:p>
                      <a:pPr algn="ctr"/>
                      <a:r>
                        <a:rPr lang="en-US" sz="800" dirty="0" smtClean="0"/>
                        <a:t>G5</a:t>
                      </a:r>
                      <a:endParaRPr lang="en-US" sz="800" dirty="0">
                        <a:latin typeface="Arial" panose="020B0604020202020204" pitchFamily="34" charset="0"/>
                        <a:cs typeface="Arial" panose="020B0604020202020204" pitchFamily="34" charset="0"/>
                      </a:endParaRPr>
                    </a:p>
                  </a:txBody>
                  <a:tcPr/>
                </a:tc>
                <a:tc>
                  <a:txBody>
                    <a:bodyPr/>
                    <a:lstStyle/>
                    <a:p>
                      <a:pPr algn="ctr"/>
                      <a:r>
                        <a:rPr lang="en-US" sz="800" dirty="0" smtClean="0"/>
                        <a:t>G15</a:t>
                      </a:r>
                      <a:endParaRPr lang="en-US" sz="800" dirty="0">
                        <a:latin typeface="Arial" panose="020B0604020202020204" pitchFamily="34" charset="0"/>
                        <a:cs typeface="Arial" panose="020B0604020202020204" pitchFamily="34" charset="0"/>
                      </a:endParaRPr>
                    </a:p>
                  </a:txBody>
                  <a:tcPr/>
                </a:tc>
              </a:tr>
            </a:tbl>
          </a:graphicData>
        </a:graphic>
      </p:graphicFrame>
      <p:graphicFrame>
        <p:nvGraphicFramePr>
          <p:cNvPr id="162" name="표 161"/>
          <p:cNvGraphicFramePr>
            <a:graphicFrameLocks noGrp="1"/>
          </p:cNvGraphicFramePr>
          <p:nvPr>
            <p:extLst>
              <p:ext uri="{D42A27DB-BD31-4B8C-83A1-F6EECF244321}">
                <p14:modId xmlns:p14="http://schemas.microsoft.com/office/powerpoint/2010/main" val="1448306021"/>
              </p:ext>
            </p:extLst>
          </p:nvPr>
        </p:nvGraphicFramePr>
        <p:xfrm>
          <a:off x="5635370" y="8690746"/>
          <a:ext cx="1023528" cy="213360"/>
        </p:xfrm>
        <a:graphic>
          <a:graphicData uri="http://schemas.openxmlformats.org/drawingml/2006/table">
            <a:tbl>
              <a:tblPr firstRow="1" bandRow="1">
                <a:tableStyleId>{2D5ABB26-0587-4C30-8999-92F81FD0307C}</a:tableStyleId>
              </a:tblPr>
              <a:tblGrid>
                <a:gridCol w="511764"/>
                <a:gridCol w="511764"/>
              </a:tblGrid>
              <a:tr h="144016">
                <a:tc>
                  <a:txBody>
                    <a:bodyPr/>
                    <a:lstStyle/>
                    <a:p>
                      <a:pPr algn="ctr"/>
                      <a:r>
                        <a:rPr lang="en-US" sz="800" dirty="0" smtClean="0"/>
                        <a:t>G5</a:t>
                      </a:r>
                      <a:endParaRPr lang="en-US" sz="800" dirty="0">
                        <a:latin typeface="Arial" panose="020B0604020202020204" pitchFamily="34" charset="0"/>
                        <a:cs typeface="Arial" panose="020B0604020202020204" pitchFamily="34" charset="0"/>
                      </a:endParaRPr>
                    </a:p>
                  </a:txBody>
                  <a:tcPr/>
                </a:tc>
                <a:tc>
                  <a:txBody>
                    <a:bodyPr/>
                    <a:lstStyle/>
                    <a:p>
                      <a:pPr algn="ctr"/>
                      <a:r>
                        <a:rPr lang="en-US" sz="800" dirty="0" smtClean="0"/>
                        <a:t>G15</a:t>
                      </a:r>
                      <a:endParaRPr lang="en-US" sz="800" dirty="0">
                        <a:latin typeface="Arial" panose="020B0604020202020204" pitchFamily="34" charset="0"/>
                        <a:cs typeface="Arial" panose="020B0604020202020204" pitchFamily="34" charset="0"/>
                      </a:endParaRPr>
                    </a:p>
                  </a:txBody>
                  <a:tcPr/>
                </a:tc>
              </a:tr>
            </a:tbl>
          </a:graphicData>
        </a:graphic>
      </p:graphicFrame>
    </p:spTree>
    <p:extLst>
      <p:ext uri="{BB962C8B-B14F-4D97-AF65-F5344CB8AC3E}">
        <p14:creationId xmlns:p14="http://schemas.microsoft.com/office/powerpoint/2010/main" val="28222752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2"/>
          <a:stretch>
            <a:fillRect/>
          </a:stretch>
        </p:blipFill>
        <p:spPr>
          <a:xfrm>
            <a:off x="1043172" y="568854"/>
            <a:ext cx="5315107" cy="6494801"/>
          </a:xfrm>
          <a:prstGeom prst="rect">
            <a:avLst/>
          </a:prstGeom>
        </p:spPr>
      </p:pic>
      <p:sp>
        <p:nvSpPr>
          <p:cNvPr id="12" name="TextBox 11"/>
          <p:cNvSpPr txBox="1"/>
          <p:nvPr/>
        </p:nvSpPr>
        <p:spPr>
          <a:xfrm>
            <a:off x="0" y="-4260"/>
            <a:ext cx="6858000" cy="204501"/>
          </a:xfrm>
          <a:prstGeom prst="rect">
            <a:avLst/>
          </a:prstGeom>
          <a:solidFill>
            <a:schemeClr val="accent1">
              <a:lumMod val="60000"/>
              <a:lumOff val="40000"/>
            </a:schemeClr>
          </a:solidFill>
        </p:spPr>
        <p:txBody>
          <a:bodyPr wrap="none" rtlCol="0" anchor="ctr" anchorCtr="0">
            <a:noAutofit/>
          </a:bodyPr>
          <a:lstStyle/>
          <a:p>
            <a:pPr marL="257175" indent="-257175"/>
            <a:r>
              <a:rPr lang="en-US" altLang="ko-KR" sz="1400" b="1" dirty="0">
                <a:solidFill>
                  <a:schemeClr val="tx1">
                    <a:lumMod val="85000"/>
                    <a:lumOff val="15000"/>
                  </a:schemeClr>
                </a:solidFill>
                <a:latin typeface="Arial" pitchFamily="34" charset="0"/>
                <a:cs typeface="Arial" pitchFamily="34" charset="0"/>
              </a:rPr>
              <a:t>Supplementary Figure </a:t>
            </a:r>
            <a:r>
              <a:rPr lang="en-US" altLang="ko-KR" sz="1400" b="1" dirty="0" smtClean="0">
                <a:solidFill>
                  <a:schemeClr val="tx1">
                    <a:lumMod val="85000"/>
                    <a:lumOff val="15000"/>
                  </a:schemeClr>
                </a:solidFill>
                <a:latin typeface="Arial" pitchFamily="34" charset="0"/>
                <a:cs typeface="Arial" pitchFamily="34" charset="0"/>
              </a:rPr>
              <a:t>10</a:t>
            </a:r>
            <a:endParaRPr lang="ko-KR" altLang="en-US" sz="1400" b="1" dirty="0">
              <a:solidFill>
                <a:schemeClr val="tx1">
                  <a:lumMod val="85000"/>
                  <a:lumOff val="15000"/>
                </a:schemeClr>
              </a:solidFill>
              <a:latin typeface="Arial" pitchFamily="34" charset="0"/>
              <a:cs typeface="Arial" pitchFamily="34" charset="0"/>
            </a:endParaRPr>
          </a:p>
        </p:txBody>
      </p:sp>
      <p:sp>
        <p:nvSpPr>
          <p:cNvPr id="14" name="TextBox 13"/>
          <p:cNvSpPr txBox="1"/>
          <p:nvPr/>
        </p:nvSpPr>
        <p:spPr>
          <a:xfrm>
            <a:off x="116632" y="251520"/>
            <a:ext cx="2610010" cy="369332"/>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(D)</a:t>
            </a:r>
            <a:endParaRPr lang="en-US" b="1" dirty="0">
              <a:latin typeface="Arial" panose="020B0604020202020204" pitchFamily="34" charset="0"/>
              <a:cs typeface="Arial" panose="020B0604020202020204" pitchFamily="34" charset="0"/>
            </a:endParaRPr>
          </a:p>
        </p:txBody>
      </p:sp>
      <p:graphicFrame>
        <p:nvGraphicFramePr>
          <p:cNvPr id="129" name="표 128"/>
          <p:cNvGraphicFramePr>
            <a:graphicFrameLocks noGrp="1"/>
          </p:cNvGraphicFramePr>
          <p:nvPr>
            <p:extLst>
              <p:ext uri="{D42A27DB-BD31-4B8C-83A1-F6EECF244321}">
                <p14:modId xmlns:p14="http://schemas.microsoft.com/office/powerpoint/2010/main" val="77510036"/>
              </p:ext>
            </p:extLst>
          </p:nvPr>
        </p:nvGraphicFramePr>
        <p:xfrm>
          <a:off x="320933" y="2577081"/>
          <a:ext cx="241776" cy="2804978"/>
        </p:xfrm>
        <a:graphic>
          <a:graphicData uri="http://schemas.openxmlformats.org/drawingml/2006/table">
            <a:tbl>
              <a:tblPr firstRow="1" bandRow="1">
                <a:tableStyleId>{2D5ABB26-0587-4C30-8999-92F81FD0307C}</a:tableStyleId>
              </a:tblPr>
              <a:tblGrid>
                <a:gridCol w="241776"/>
              </a:tblGrid>
              <a:tr h="2804978">
                <a:tc>
                  <a:txBody>
                    <a:bodyPr/>
                    <a:lstStyle/>
                    <a:p>
                      <a:pPr algn="ctr" latinLnBrk="1"/>
                      <a:r>
                        <a:rPr lang="en-US" altLang="ko-KR" sz="1000" b="1" dirty="0" smtClean="0">
                          <a:latin typeface="Arial" pitchFamily="34" charset="0"/>
                          <a:cs typeface="Arial" pitchFamily="34" charset="0"/>
                        </a:rPr>
                        <a:t>%</a:t>
                      </a:r>
                      <a:r>
                        <a:rPr lang="en-US" altLang="ko-KR" sz="1000" b="1" baseline="0" dirty="0" smtClean="0">
                          <a:latin typeface="Arial" pitchFamily="34" charset="0"/>
                          <a:cs typeface="Arial" pitchFamily="34" charset="0"/>
                        </a:rPr>
                        <a:t> Signals in introns of each ordinal position</a:t>
                      </a:r>
                      <a:endParaRPr lang="ko-KR" altLang="en-US" sz="1000" b="1" dirty="0">
                        <a:latin typeface="Arial" pitchFamily="34" charset="0"/>
                        <a:cs typeface="Arial" pitchFamily="34" charset="0"/>
                      </a:endParaRPr>
                    </a:p>
                  </a:txBody>
                  <a:tcPr marL="64762" marR="64762" marT="32381" marB="32381" vert="vert27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r>
            </a:tbl>
          </a:graphicData>
        </a:graphic>
      </p:graphicFrame>
      <p:graphicFrame>
        <p:nvGraphicFramePr>
          <p:cNvPr id="130" name="표 129"/>
          <p:cNvGraphicFramePr>
            <a:graphicFrameLocks noGrp="1"/>
          </p:cNvGraphicFramePr>
          <p:nvPr>
            <p:extLst>
              <p:ext uri="{D42A27DB-BD31-4B8C-83A1-F6EECF244321}">
                <p14:modId xmlns:p14="http://schemas.microsoft.com/office/powerpoint/2010/main" val="2043068258"/>
              </p:ext>
            </p:extLst>
          </p:nvPr>
        </p:nvGraphicFramePr>
        <p:xfrm>
          <a:off x="1020087" y="336921"/>
          <a:ext cx="5278400" cy="232853"/>
        </p:xfrm>
        <a:graphic>
          <a:graphicData uri="http://schemas.openxmlformats.org/drawingml/2006/table">
            <a:tbl>
              <a:tblPr>
                <a:tableStyleId>{2D5ABB26-0587-4C30-8999-92F81FD0307C}</a:tableStyleId>
              </a:tblPr>
              <a:tblGrid>
                <a:gridCol w="1055680"/>
                <a:gridCol w="1055680"/>
                <a:gridCol w="1055680"/>
                <a:gridCol w="1055680"/>
                <a:gridCol w="1055680"/>
              </a:tblGrid>
              <a:tr h="232853">
                <a:tc>
                  <a:txBody>
                    <a:bodyPr/>
                    <a:lstStyle/>
                    <a:p>
                      <a:pPr algn="ctr" fontAlgn="ctr"/>
                      <a:r>
                        <a:rPr lang="en-US" sz="900" b="1" u="none" strike="noStrike" dirty="0">
                          <a:effectLst/>
                          <a:latin typeface="Arial" panose="020B0604020202020204" pitchFamily="34" charset="0"/>
                          <a:cs typeface="Arial" panose="020B0604020202020204" pitchFamily="34" charset="0"/>
                        </a:rPr>
                        <a:t>1</a:t>
                      </a:r>
                      <a:r>
                        <a:rPr lang="en-US" sz="900" b="1" u="none" strike="noStrike" baseline="30000" dirty="0">
                          <a:effectLst/>
                          <a:latin typeface="Arial" panose="020B0604020202020204" pitchFamily="34" charset="0"/>
                          <a:cs typeface="Arial" panose="020B0604020202020204" pitchFamily="34" charset="0"/>
                        </a:rPr>
                        <a:t>st</a:t>
                      </a:r>
                      <a:r>
                        <a:rPr lang="en-US" sz="900" b="1" u="none" strike="noStrike" dirty="0">
                          <a:effectLst/>
                          <a:latin typeface="Arial" panose="020B0604020202020204" pitchFamily="34" charset="0"/>
                          <a:cs typeface="Arial" panose="020B0604020202020204" pitchFamily="34" charset="0"/>
                        </a:rPr>
                        <a:t> </a:t>
                      </a:r>
                      <a:r>
                        <a:rPr lang="en-US" sz="900" b="1" u="none" strike="noStrike" dirty="0" smtClean="0">
                          <a:effectLst/>
                          <a:latin typeface="Arial" panose="020B0604020202020204" pitchFamily="34" charset="0"/>
                          <a:cs typeface="Arial" panose="020B0604020202020204" pitchFamily="34" charset="0"/>
                        </a:rPr>
                        <a:t>intron</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tc>
                <a:tc>
                  <a:txBody>
                    <a:bodyPr/>
                    <a:lstStyle/>
                    <a:p>
                      <a:pPr algn="ctr" fontAlgn="ctr"/>
                      <a:r>
                        <a:rPr lang="en-US" sz="900" b="1" u="none" strike="noStrike" dirty="0">
                          <a:effectLst/>
                          <a:latin typeface="Arial" panose="020B0604020202020204" pitchFamily="34" charset="0"/>
                          <a:cs typeface="Arial" panose="020B0604020202020204" pitchFamily="34" charset="0"/>
                        </a:rPr>
                        <a:t>2</a:t>
                      </a:r>
                      <a:r>
                        <a:rPr lang="en-US" sz="900" b="1" u="none" strike="noStrike" baseline="30000" dirty="0">
                          <a:effectLst/>
                          <a:latin typeface="Arial" panose="020B0604020202020204" pitchFamily="34" charset="0"/>
                          <a:cs typeface="Arial" panose="020B0604020202020204" pitchFamily="34" charset="0"/>
                        </a:rPr>
                        <a:t>nd</a:t>
                      </a:r>
                      <a:r>
                        <a:rPr lang="en-US" sz="900" b="1" u="none" strike="noStrike" dirty="0">
                          <a:effectLst/>
                          <a:latin typeface="Arial" panose="020B0604020202020204" pitchFamily="34" charset="0"/>
                          <a:cs typeface="Arial" panose="020B0604020202020204" pitchFamily="34" charset="0"/>
                        </a:rPr>
                        <a:t> </a:t>
                      </a:r>
                      <a:r>
                        <a:rPr lang="en-US" sz="900" b="1" u="none" strike="noStrike" dirty="0" smtClean="0">
                          <a:effectLst/>
                          <a:latin typeface="Arial" panose="020B0604020202020204" pitchFamily="34" charset="0"/>
                          <a:cs typeface="Arial" panose="020B0604020202020204" pitchFamily="34" charset="0"/>
                        </a:rPr>
                        <a:t>intron</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tc>
                <a:tc>
                  <a:txBody>
                    <a:bodyPr/>
                    <a:lstStyle/>
                    <a:p>
                      <a:pPr algn="ctr" fontAlgn="ctr"/>
                      <a:r>
                        <a:rPr lang="en-US" sz="900" b="1" u="none" strike="noStrike" dirty="0">
                          <a:effectLst/>
                          <a:latin typeface="Arial" panose="020B0604020202020204" pitchFamily="34" charset="0"/>
                          <a:cs typeface="Arial" panose="020B0604020202020204" pitchFamily="34" charset="0"/>
                        </a:rPr>
                        <a:t>3</a:t>
                      </a:r>
                      <a:r>
                        <a:rPr lang="en-US" sz="900" b="1" u="none" strike="noStrike" baseline="30000" dirty="0">
                          <a:effectLst/>
                          <a:latin typeface="Arial" panose="020B0604020202020204" pitchFamily="34" charset="0"/>
                          <a:cs typeface="Arial" panose="020B0604020202020204" pitchFamily="34" charset="0"/>
                        </a:rPr>
                        <a:t>rd</a:t>
                      </a:r>
                      <a:r>
                        <a:rPr lang="en-US" sz="900" b="1" u="none" strike="noStrike" dirty="0">
                          <a:effectLst/>
                          <a:latin typeface="Arial" panose="020B0604020202020204" pitchFamily="34" charset="0"/>
                          <a:cs typeface="Arial" panose="020B0604020202020204" pitchFamily="34" charset="0"/>
                        </a:rPr>
                        <a:t> </a:t>
                      </a:r>
                      <a:r>
                        <a:rPr lang="en-US" sz="900" b="1" u="none" strike="noStrike" dirty="0" smtClean="0">
                          <a:effectLst/>
                          <a:latin typeface="Arial" panose="020B0604020202020204" pitchFamily="34" charset="0"/>
                          <a:cs typeface="Arial" panose="020B0604020202020204" pitchFamily="34" charset="0"/>
                        </a:rPr>
                        <a:t>intron</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tc>
                <a:tc>
                  <a:txBody>
                    <a:bodyPr/>
                    <a:lstStyle/>
                    <a:p>
                      <a:pPr algn="ctr" fontAlgn="ctr"/>
                      <a:r>
                        <a:rPr lang="en-US" sz="900" b="1" u="none" strike="noStrike" dirty="0" smtClean="0">
                          <a:effectLst/>
                          <a:latin typeface="Arial" panose="020B0604020202020204" pitchFamily="34" charset="0"/>
                          <a:cs typeface="Arial" panose="020B0604020202020204" pitchFamily="34" charset="0"/>
                        </a:rPr>
                        <a:t>4</a:t>
                      </a:r>
                      <a:r>
                        <a:rPr lang="en-US" sz="900" b="1" u="none" strike="noStrike" baseline="30000" dirty="0" smtClean="0">
                          <a:effectLst/>
                          <a:latin typeface="Arial" panose="020B0604020202020204" pitchFamily="34" charset="0"/>
                          <a:cs typeface="Arial" panose="020B0604020202020204" pitchFamily="34" charset="0"/>
                        </a:rPr>
                        <a:t>th </a:t>
                      </a:r>
                      <a:r>
                        <a:rPr lang="en-US" sz="900" b="1" u="none" strike="noStrike" baseline="0" dirty="0" smtClean="0">
                          <a:effectLst/>
                          <a:latin typeface="Arial" panose="020B0604020202020204" pitchFamily="34" charset="0"/>
                          <a:cs typeface="Arial" panose="020B0604020202020204" pitchFamily="34" charset="0"/>
                        </a:rPr>
                        <a:t>intron</a:t>
                      </a:r>
                      <a:endParaRPr lang="en-US" sz="900" b="1" i="0" u="none" strike="noStrike" baseline="0"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tc>
                <a:tc>
                  <a:txBody>
                    <a:bodyPr/>
                    <a:lstStyle/>
                    <a:p>
                      <a:pPr algn="ctr" fontAlgn="ctr"/>
                      <a:r>
                        <a:rPr lang="en-US" sz="900" b="1" u="none" strike="noStrike" dirty="0" smtClean="0">
                          <a:effectLst/>
                          <a:latin typeface="Arial" panose="020B0604020202020204" pitchFamily="34" charset="0"/>
                          <a:cs typeface="Arial" panose="020B0604020202020204" pitchFamily="34" charset="0"/>
                        </a:rPr>
                        <a:t>5</a:t>
                      </a:r>
                      <a:r>
                        <a:rPr lang="en-US" sz="900" b="1" u="none" strike="noStrike" baseline="30000" dirty="0" smtClean="0">
                          <a:effectLst/>
                          <a:latin typeface="Arial" panose="020B0604020202020204" pitchFamily="34" charset="0"/>
                          <a:cs typeface="Arial" panose="020B0604020202020204" pitchFamily="34" charset="0"/>
                        </a:rPr>
                        <a:t>th </a:t>
                      </a:r>
                      <a:r>
                        <a:rPr lang="en-US" sz="900" b="1" u="none" strike="noStrike" baseline="0" dirty="0" smtClean="0">
                          <a:effectLst/>
                          <a:latin typeface="Arial" panose="020B0604020202020204" pitchFamily="34" charset="0"/>
                          <a:cs typeface="Arial" panose="020B0604020202020204" pitchFamily="34" charset="0"/>
                        </a:rPr>
                        <a:t>intron</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tc>
              </a:tr>
            </a:tbl>
          </a:graphicData>
        </a:graphic>
      </p:graphicFrame>
      <p:graphicFrame>
        <p:nvGraphicFramePr>
          <p:cNvPr id="131" name="표 130"/>
          <p:cNvGraphicFramePr>
            <a:graphicFrameLocks noGrp="1"/>
          </p:cNvGraphicFramePr>
          <p:nvPr>
            <p:extLst>
              <p:ext uri="{D42A27DB-BD31-4B8C-83A1-F6EECF244321}">
                <p14:modId xmlns:p14="http://schemas.microsoft.com/office/powerpoint/2010/main" val="441640545"/>
              </p:ext>
            </p:extLst>
          </p:nvPr>
        </p:nvGraphicFramePr>
        <p:xfrm>
          <a:off x="607315" y="568420"/>
          <a:ext cx="254998" cy="6423228"/>
        </p:xfrm>
        <a:graphic>
          <a:graphicData uri="http://schemas.openxmlformats.org/drawingml/2006/table">
            <a:tbl>
              <a:tblPr>
                <a:tableStyleId>{2D5ABB26-0587-4C30-8999-92F81FD0307C}</a:tableStyleId>
              </a:tblPr>
              <a:tblGrid>
                <a:gridCol w="254998"/>
              </a:tblGrid>
              <a:tr h="1070538">
                <a:tc>
                  <a:txBody>
                    <a:bodyPr/>
                    <a:lstStyle/>
                    <a:p>
                      <a:pPr algn="ctr" fontAlgn="ctr"/>
                      <a:r>
                        <a:rPr lang="en-US" sz="900" b="1" u="none" strike="noStrike" dirty="0" smtClean="0">
                          <a:effectLst/>
                          <a:latin typeface="Arial" panose="020B0604020202020204" pitchFamily="34" charset="0"/>
                          <a:cs typeface="Arial" panose="020B0604020202020204" pitchFamily="34" charset="0"/>
                        </a:rPr>
                        <a:t>DHS</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746" marR="6746" marT="6746" marB="0" vert="vert270" anchor="ctr"/>
                </a:tc>
              </a:tr>
              <a:tr h="1070538">
                <a:tc>
                  <a:txBody>
                    <a:bodyPr/>
                    <a:lstStyle/>
                    <a:p>
                      <a:pPr marL="0" marR="0" indent="0" algn="ctr" defTabSz="914400" rtl="0" eaLnBrk="1" fontAlgn="ctr" latinLnBrk="1" hangingPunct="1">
                        <a:lnSpc>
                          <a:spcPct val="100000"/>
                        </a:lnSpc>
                        <a:spcBef>
                          <a:spcPts val="0"/>
                        </a:spcBef>
                        <a:spcAft>
                          <a:spcPts val="0"/>
                        </a:spcAft>
                        <a:buClrTx/>
                        <a:buSzTx/>
                        <a:buFontTx/>
                        <a:buNone/>
                        <a:tabLst/>
                        <a:defRPr/>
                      </a:pPr>
                      <a:r>
                        <a:rPr lang="en-US" altLang="ko-KR" sz="900" b="1" u="none" strike="noStrike" smtClean="0">
                          <a:effectLst/>
                          <a:latin typeface="Arial" panose="020B0604020202020204" pitchFamily="34" charset="0"/>
                          <a:cs typeface="Arial" panose="020B0604020202020204" pitchFamily="34" charset="0"/>
                        </a:rPr>
                        <a:t>TFBS</a:t>
                      </a:r>
                      <a:endParaRPr lang="en-US" altLang="ko-KR" sz="900" b="1" i="0" u="none" strike="noStrike" dirty="0" smtClean="0">
                        <a:solidFill>
                          <a:srgbClr val="000000"/>
                        </a:solidFill>
                        <a:effectLst/>
                        <a:latin typeface="Arial" panose="020B0604020202020204" pitchFamily="34" charset="0"/>
                        <a:ea typeface="+mn-ea"/>
                        <a:cs typeface="Arial" panose="020B0604020202020204" pitchFamily="34" charset="0"/>
                      </a:endParaRPr>
                    </a:p>
                  </a:txBody>
                  <a:tcPr marL="6746" marR="6746" marT="6746" marB="0" vert="vert270" anchor="ctr"/>
                </a:tc>
              </a:tr>
              <a:tr h="1070538">
                <a:tc>
                  <a:txBody>
                    <a:bodyPr/>
                    <a:lstStyle/>
                    <a:p>
                      <a:pPr algn="ctr" fontAlgn="ctr"/>
                      <a:r>
                        <a:rPr lang="en-US" sz="900" b="1"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H3K4me1</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746" marR="6746" marT="6746" marB="0" vert="vert270" anchor="ctr"/>
                </a:tc>
              </a:tr>
              <a:tr h="1070538">
                <a:tc>
                  <a:txBody>
                    <a:bodyPr/>
                    <a:lstStyle/>
                    <a:p>
                      <a:pPr algn="ctr" fontAlgn="ctr"/>
                      <a:r>
                        <a:rPr lang="en-US" sz="900" b="1"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H3K4me3</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746" marR="6746" marT="6746" marB="0" vert="vert270" anchor="ctr"/>
                </a:tc>
              </a:tr>
              <a:tr h="1070538">
                <a:tc>
                  <a:txBody>
                    <a:bodyPr/>
                    <a:lstStyle/>
                    <a:p>
                      <a:pPr algn="ctr" fontAlgn="ctr"/>
                      <a:r>
                        <a:rPr lang="en-US" sz="900" b="1"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CTCF</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746" marR="6746" marT="6746" marB="0" vert="vert270" anchor="ctr"/>
                </a:tc>
              </a:tr>
              <a:tr h="1070538">
                <a:tc>
                  <a:txBody>
                    <a:bodyPr/>
                    <a:lstStyle/>
                    <a:p>
                      <a:pPr algn="ctr" fontAlgn="ctr"/>
                      <a:r>
                        <a:rPr lang="en-US" sz="900" b="1"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H3K9me3</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746" marR="6746" marT="6746" marB="0" vert="vert270" anchor="ctr"/>
                </a:tc>
              </a:tr>
            </a:tbl>
          </a:graphicData>
        </a:graphic>
      </p:graphicFrame>
      <p:sp>
        <p:nvSpPr>
          <p:cNvPr id="132" name="TextBox 131"/>
          <p:cNvSpPr txBox="1"/>
          <p:nvPr/>
        </p:nvSpPr>
        <p:spPr>
          <a:xfrm>
            <a:off x="1128897" y="7321697"/>
            <a:ext cx="4997960" cy="101999"/>
          </a:xfrm>
          <a:prstGeom prst="rect">
            <a:avLst/>
          </a:prstGeom>
          <a:noFill/>
        </p:spPr>
        <p:txBody>
          <a:bodyPr wrap="square" rtlCol="0" anchor="ctr" anchorCtr="0">
            <a:noAutofit/>
          </a:bodyPr>
          <a:lstStyle/>
          <a:p>
            <a:pPr marL="242842" indent="-242842" algn="ctr"/>
            <a:r>
              <a:rPr lang="en-US" altLang="ko-KR" sz="1000" b="1" dirty="0">
                <a:solidFill>
                  <a:schemeClr val="tx1">
                    <a:lumMod val="85000"/>
                    <a:lumOff val="15000"/>
                  </a:schemeClr>
                </a:solidFill>
                <a:latin typeface="Arial" pitchFamily="34" charset="0"/>
                <a:cs typeface="Arial" pitchFamily="34" charset="0"/>
              </a:rPr>
              <a:t>Groups of genes containing different numbers of exons</a:t>
            </a:r>
            <a:endParaRPr lang="ko-KR" altLang="en-US" sz="1000" b="1" dirty="0">
              <a:solidFill>
                <a:schemeClr val="tx1">
                  <a:lumMod val="85000"/>
                  <a:lumOff val="15000"/>
                </a:schemeClr>
              </a:solidFill>
              <a:latin typeface="Arial" pitchFamily="34" charset="0"/>
              <a:cs typeface="Arial" pitchFamily="34" charset="0"/>
            </a:endParaRPr>
          </a:p>
        </p:txBody>
      </p:sp>
      <p:graphicFrame>
        <p:nvGraphicFramePr>
          <p:cNvPr id="133" name="표 132"/>
          <p:cNvGraphicFramePr>
            <a:graphicFrameLocks noGrp="1"/>
          </p:cNvGraphicFramePr>
          <p:nvPr>
            <p:extLst>
              <p:ext uri="{D42A27DB-BD31-4B8C-83A1-F6EECF244321}">
                <p14:modId xmlns:p14="http://schemas.microsoft.com/office/powerpoint/2010/main" val="710026398"/>
              </p:ext>
            </p:extLst>
          </p:nvPr>
        </p:nvGraphicFramePr>
        <p:xfrm>
          <a:off x="1091532" y="7100889"/>
          <a:ext cx="936104" cy="148800"/>
        </p:xfrm>
        <a:graphic>
          <a:graphicData uri="http://schemas.openxmlformats.org/drawingml/2006/table">
            <a:tbl>
              <a:tblPr firstRow="1" bandRow="1">
                <a:tableStyleId>{2D5ABB26-0587-4C30-8999-92F81FD0307C}</a:tableStyleId>
              </a:tblPr>
              <a:tblGrid>
                <a:gridCol w="468052"/>
                <a:gridCol w="468052"/>
              </a:tblGrid>
              <a:tr h="148800">
                <a:tc>
                  <a:txBody>
                    <a:bodyPr/>
                    <a:lstStyle/>
                    <a:p>
                      <a:pPr algn="ctr" latinLnBrk="1"/>
                      <a:r>
                        <a:rPr lang="en-US" altLang="ko-KR" sz="800" b="0" dirty="0" smtClean="0">
                          <a:latin typeface="Arial" panose="020B0604020202020204" pitchFamily="34" charset="0"/>
                          <a:cs typeface="Arial" panose="020B0604020202020204" pitchFamily="34" charset="0"/>
                        </a:rPr>
                        <a:t>G5</a:t>
                      </a:r>
                      <a:endParaRPr lang="ko-KR" altLang="en-US" sz="800" b="0" dirty="0">
                        <a:latin typeface="Arial" panose="020B0604020202020204" pitchFamily="34" charset="0"/>
                        <a:cs typeface="Arial" panose="020B0604020202020204" pitchFamily="34" charset="0"/>
                      </a:endParaRPr>
                    </a:p>
                  </a:txBody>
                  <a:tcPr marL="0" marR="0" marT="0" marB="0"/>
                </a:tc>
                <a:tc>
                  <a:txBody>
                    <a:bodyPr/>
                    <a:lstStyle/>
                    <a:p>
                      <a:pPr algn="ctr" latinLnBrk="1"/>
                      <a:r>
                        <a:rPr lang="en-US" altLang="ko-KR" sz="800" b="0" dirty="0" smtClean="0">
                          <a:latin typeface="Arial" panose="020B0604020202020204" pitchFamily="34" charset="0"/>
                          <a:cs typeface="Arial" panose="020B0604020202020204" pitchFamily="34" charset="0"/>
                        </a:rPr>
                        <a:t>G15</a:t>
                      </a:r>
                      <a:endParaRPr lang="ko-KR" altLang="en-US" sz="800" b="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134" name="표 133"/>
          <p:cNvGraphicFramePr>
            <a:graphicFrameLocks noGrp="1"/>
          </p:cNvGraphicFramePr>
          <p:nvPr>
            <p:extLst>
              <p:ext uri="{D42A27DB-BD31-4B8C-83A1-F6EECF244321}">
                <p14:modId xmlns:p14="http://schemas.microsoft.com/office/powerpoint/2010/main" val="2470650983"/>
              </p:ext>
            </p:extLst>
          </p:nvPr>
        </p:nvGraphicFramePr>
        <p:xfrm>
          <a:off x="834872" y="596376"/>
          <a:ext cx="188579" cy="1376190"/>
        </p:xfrm>
        <a:graphic>
          <a:graphicData uri="http://schemas.openxmlformats.org/drawingml/2006/table">
            <a:tbl>
              <a:tblPr firstRow="1" bandRow="1">
                <a:tableStyleId>{2D5ABB26-0587-4C30-8999-92F81FD0307C}</a:tableStyleId>
              </a:tblPr>
              <a:tblGrid>
                <a:gridCol w="188579"/>
              </a:tblGrid>
              <a:tr h="458730">
                <a:tc>
                  <a:txBody>
                    <a:bodyPr/>
                    <a:lstStyle/>
                    <a:p>
                      <a:pPr algn="r" latinLnBrk="1"/>
                      <a:r>
                        <a:rPr lang="en-US" altLang="ko-KR" sz="800" dirty="0" smtClean="0">
                          <a:latin typeface="Arial" panose="020B0604020202020204" pitchFamily="34" charset="0"/>
                          <a:cs typeface="Arial" panose="020B0604020202020204" pitchFamily="34" charset="0"/>
                        </a:rPr>
                        <a:t>6</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3</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135" name="표 134"/>
          <p:cNvGraphicFramePr>
            <a:graphicFrameLocks noGrp="1"/>
          </p:cNvGraphicFramePr>
          <p:nvPr>
            <p:extLst>
              <p:ext uri="{D42A27DB-BD31-4B8C-83A1-F6EECF244321}">
                <p14:modId xmlns:p14="http://schemas.microsoft.com/office/powerpoint/2010/main" val="1456816278"/>
              </p:ext>
            </p:extLst>
          </p:nvPr>
        </p:nvGraphicFramePr>
        <p:xfrm>
          <a:off x="2148931" y="7099479"/>
          <a:ext cx="936104" cy="148800"/>
        </p:xfrm>
        <a:graphic>
          <a:graphicData uri="http://schemas.openxmlformats.org/drawingml/2006/table">
            <a:tbl>
              <a:tblPr firstRow="1" bandRow="1">
                <a:tableStyleId>{2D5ABB26-0587-4C30-8999-92F81FD0307C}</a:tableStyleId>
              </a:tblPr>
              <a:tblGrid>
                <a:gridCol w="468052"/>
                <a:gridCol w="468052"/>
              </a:tblGrid>
              <a:tr h="148800">
                <a:tc>
                  <a:txBody>
                    <a:bodyPr/>
                    <a:lstStyle/>
                    <a:p>
                      <a:pPr algn="ctr" latinLnBrk="1"/>
                      <a:r>
                        <a:rPr lang="en-US" altLang="ko-KR" sz="800" b="0" dirty="0" smtClean="0">
                          <a:latin typeface="Arial" panose="020B0604020202020204" pitchFamily="34" charset="0"/>
                          <a:cs typeface="Arial" panose="020B0604020202020204" pitchFamily="34" charset="0"/>
                        </a:rPr>
                        <a:t>G5</a:t>
                      </a:r>
                      <a:endParaRPr lang="ko-KR" altLang="en-US" sz="800" b="0" dirty="0">
                        <a:latin typeface="Arial" panose="020B0604020202020204" pitchFamily="34" charset="0"/>
                        <a:cs typeface="Arial" panose="020B0604020202020204" pitchFamily="34" charset="0"/>
                      </a:endParaRPr>
                    </a:p>
                  </a:txBody>
                  <a:tcPr marL="0" marR="0" marT="0" marB="0"/>
                </a:tc>
                <a:tc>
                  <a:txBody>
                    <a:bodyPr/>
                    <a:lstStyle/>
                    <a:p>
                      <a:pPr algn="ctr" latinLnBrk="1"/>
                      <a:r>
                        <a:rPr lang="en-US" altLang="ko-KR" sz="800" b="0" dirty="0" smtClean="0">
                          <a:latin typeface="Arial" panose="020B0604020202020204" pitchFamily="34" charset="0"/>
                          <a:cs typeface="Arial" panose="020B0604020202020204" pitchFamily="34" charset="0"/>
                        </a:rPr>
                        <a:t>G15</a:t>
                      </a:r>
                      <a:endParaRPr lang="ko-KR" altLang="en-US" sz="800" b="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136" name="표 135"/>
          <p:cNvGraphicFramePr>
            <a:graphicFrameLocks noGrp="1"/>
          </p:cNvGraphicFramePr>
          <p:nvPr>
            <p:extLst>
              <p:ext uri="{D42A27DB-BD31-4B8C-83A1-F6EECF244321}">
                <p14:modId xmlns:p14="http://schemas.microsoft.com/office/powerpoint/2010/main" val="3705066772"/>
              </p:ext>
            </p:extLst>
          </p:nvPr>
        </p:nvGraphicFramePr>
        <p:xfrm>
          <a:off x="3213105" y="7100889"/>
          <a:ext cx="936104" cy="148800"/>
        </p:xfrm>
        <a:graphic>
          <a:graphicData uri="http://schemas.openxmlformats.org/drawingml/2006/table">
            <a:tbl>
              <a:tblPr firstRow="1" bandRow="1">
                <a:tableStyleId>{2D5ABB26-0587-4C30-8999-92F81FD0307C}</a:tableStyleId>
              </a:tblPr>
              <a:tblGrid>
                <a:gridCol w="468052"/>
                <a:gridCol w="468052"/>
              </a:tblGrid>
              <a:tr h="148800">
                <a:tc>
                  <a:txBody>
                    <a:bodyPr/>
                    <a:lstStyle/>
                    <a:p>
                      <a:pPr algn="ctr" latinLnBrk="1"/>
                      <a:r>
                        <a:rPr lang="en-US" altLang="ko-KR" sz="800" b="0" dirty="0" smtClean="0">
                          <a:latin typeface="Arial" panose="020B0604020202020204" pitchFamily="34" charset="0"/>
                          <a:cs typeface="Arial" panose="020B0604020202020204" pitchFamily="34" charset="0"/>
                        </a:rPr>
                        <a:t>G5</a:t>
                      </a:r>
                      <a:endParaRPr lang="ko-KR" altLang="en-US" sz="800" b="0" dirty="0">
                        <a:latin typeface="Arial" panose="020B0604020202020204" pitchFamily="34" charset="0"/>
                        <a:cs typeface="Arial" panose="020B0604020202020204" pitchFamily="34" charset="0"/>
                      </a:endParaRPr>
                    </a:p>
                  </a:txBody>
                  <a:tcPr marL="0" marR="0" marT="0" marB="0"/>
                </a:tc>
                <a:tc>
                  <a:txBody>
                    <a:bodyPr/>
                    <a:lstStyle/>
                    <a:p>
                      <a:pPr algn="ctr" latinLnBrk="1"/>
                      <a:r>
                        <a:rPr lang="en-US" altLang="ko-KR" sz="800" b="0" dirty="0" smtClean="0">
                          <a:latin typeface="Arial" panose="020B0604020202020204" pitchFamily="34" charset="0"/>
                          <a:cs typeface="Arial" panose="020B0604020202020204" pitchFamily="34" charset="0"/>
                        </a:rPr>
                        <a:t>G15</a:t>
                      </a:r>
                      <a:endParaRPr lang="ko-KR" altLang="en-US" sz="800" b="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137" name="표 136"/>
          <p:cNvGraphicFramePr>
            <a:graphicFrameLocks noGrp="1"/>
          </p:cNvGraphicFramePr>
          <p:nvPr>
            <p:extLst>
              <p:ext uri="{D42A27DB-BD31-4B8C-83A1-F6EECF244321}">
                <p14:modId xmlns:p14="http://schemas.microsoft.com/office/powerpoint/2010/main" val="3797167264"/>
              </p:ext>
            </p:extLst>
          </p:nvPr>
        </p:nvGraphicFramePr>
        <p:xfrm>
          <a:off x="4270504" y="7099479"/>
          <a:ext cx="936104" cy="148800"/>
        </p:xfrm>
        <a:graphic>
          <a:graphicData uri="http://schemas.openxmlformats.org/drawingml/2006/table">
            <a:tbl>
              <a:tblPr firstRow="1" bandRow="1">
                <a:tableStyleId>{2D5ABB26-0587-4C30-8999-92F81FD0307C}</a:tableStyleId>
              </a:tblPr>
              <a:tblGrid>
                <a:gridCol w="468052"/>
                <a:gridCol w="468052"/>
              </a:tblGrid>
              <a:tr h="148800">
                <a:tc>
                  <a:txBody>
                    <a:bodyPr/>
                    <a:lstStyle/>
                    <a:p>
                      <a:pPr algn="ctr" latinLnBrk="1"/>
                      <a:r>
                        <a:rPr lang="en-US" altLang="ko-KR" sz="800" b="0" dirty="0" smtClean="0">
                          <a:latin typeface="Arial" panose="020B0604020202020204" pitchFamily="34" charset="0"/>
                          <a:cs typeface="Arial" panose="020B0604020202020204" pitchFamily="34" charset="0"/>
                        </a:rPr>
                        <a:t>G5</a:t>
                      </a:r>
                      <a:endParaRPr lang="ko-KR" altLang="en-US" sz="800" b="0" dirty="0">
                        <a:latin typeface="Arial" panose="020B0604020202020204" pitchFamily="34" charset="0"/>
                        <a:cs typeface="Arial" panose="020B0604020202020204" pitchFamily="34" charset="0"/>
                      </a:endParaRPr>
                    </a:p>
                  </a:txBody>
                  <a:tcPr marL="0" marR="0" marT="0" marB="0"/>
                </a:tc>
                <a:tc>
                  <a:txBody>
                    <a:bodyPr/>
                    <a:lstStyle/>
                    <a:p>
                      <a:pPr algn="ctr" latinLnBrk="1"/>
                      <a:r>
                        <a:rPr lang="en-US" altLang="ko-KR" sz="800" b="0" dirty="0" smtClean="0">
                          <a:latin typeface="Arial" panose="020B0604020202020204" pitchFamily="34" charset="0"/>
                          <a:cs typeface="Arial" panose="020B0604020202020204" pitchFamily="34" charset="0"/>
                        </a:rPr>
                        <a:t>G15</a:t>
                      </a:r>
                      <a:endParaRPr lang="ko-KR" altLang="en-US" sz="800" b="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138" name="표 137"/>
          <p:cNvGraphicFramePr>
            <a:graphicFrameLocks noGrp="1"/>
          </p:cNvGraphicFramePr>
          <p:nvPr>
            <p:extLst>
              <p:ext uri="{D42A27DB-BD31-4B8C-83A1-F6EECF244321}">
                <p14:modId xmlns:p14="http://schemas.microsoft.com/office/powerpoint/2010/main" val="2280336932"/>
              </p:ext>
            </p:extLst>
          </p:nvPr>
        </p:nvGraphicFramePr>
        <p:xfrm>
          <a:off x="5336335" y="7099479"/>
          <a:ext cx="936104" cy="148800"/>
        </p:xfrm>
        <a:graphic>
          <a:graphicData uri="http://schemas.openxmlformats.org/drawingml/2006/table">
            <a:tbl>
              <a:tblPr firstRow="1" bandRow="1">
                <a:tableStyleId>{2D5ABB26-0587-4C30-8999-92F81FD0307C}</a:tableStyleId>
              </a:tblPr>
              <a:tblGrid>
                <a:gridCol w="468052"/>
                <a:gridCol w="468052"/>
              </a:tblGrid>
              <a:tr h="148800">
                <a:tc>
                  <a:txBody>
                    <a:bodyPr/>
                    <a:lstStyle/>
                    <a:p>
                      <a:pPr algn="ctr" latinLnBrk="1"/>
                      <a:r>
                        <a:rPr lang="en-US" altLang="ko-KR" sz="800" b="0" dirty="0" smtClean="0">
                          <a:latin typeface="Arial" panose="020B0604020202020204" pitchFamily="34" charset="0"/>
                          <a:cs typeface="Arial" panose="020B0604020202020204" pitchFamily="34" charset="0"/>
                        </a:rPr>
                        <a:t>G5</a:t>
                      </a:r>
                      <a:endParaRPr lang="ko-KR" altLang="en-US" sz="800" b="0" dirty="0">
                        <a:latin typeface="Arial" panose="020B0604020202020204" pitchFamily="34" charset="0"/>
                        <a:cs typeface="Arial" panose="020B0604020202020204" pitchFamily="34" charset="0"/>
                      </a:endParaRPr>
                    </a:p>
                  </a:txBody>
                  <a:tcPr marL="0" marR="0" marT="0" marB="0"/>
                </a:tc>
                <a:tc>
                  <a:txBody>
                    <a:bodyPr/>
                    <a:lstStyle/>
                    <a:p>
                      <a:pPr algn="ctr" latinLnBrk="1"/>
                      <a:r>
                        <a:rPr lang="en-US" altLang="ko-KR" sz="800" b="0" dirty="0" smtClean="0">
                          <a:latin typeface="Arial" panose="020B0604020202020204" pitchFamily="34" charset="0"/>
                          <a:cs typeface="Arial" panose="020B0604020202020204" pitchFamily="34" charset="0"/>
                        </a:rPr>
                        <a:t>G15</a:t>
                      </a:r>
                      <a:endParaRPr lang="ko-KR" altLang="en-US" sz="800" b="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139" name="표 138"/>
          <p:cNvGraphicFramePr>
            <a:graphicFrameLocks noGrp="1"/>
          </p:cNvGraphicFramePr>
          <p:nvPr>
            <p:extLst>
              <p:ext uri="{D42A27DB-BD31-4B8C-83A1-F6EECF244321}">
                <p14:modId xmlns:p14="http://schemas.microsoft.com/office/powerpoint/2010/main" val="3023921842"/>
              </p:ext>
            </p:extLst>
          </p:nvPr>
        </p:nvGraphicFramePr>
        <p:xfrm>
          <a:off x="834126" y="1671411"/>
          <a:ext cx="188579" cy="1376190"/>
        </p:xfrm>
        <a:graphic>
          <a:graphicData uri="http://schemas.openxmlformats.org/drawingml/2006/table">
            <a:tbl>
              <a:tblPr firstRow="1" bandRow="1">
                <a:tableStyleId>{2D5ABB26-0587-4C30-8999-92F81FD0307C}</a:tableStyleId>
              </a:tblPr>
              <a:tblGrid>
                <a:gridCol w="188579"/>
              </a:tblGrid>
              <a:tr h="458730">
                <a:tc>
                  <a:txBody>
                    <a:bodyPr/>
                    <a:lstStyle/>
                    <a:p>
                      <a:pPr algn="r" latinLnBrk="1"/>
                      <a:r>
                        <a:rPr lang="en-US" altLang="ko-KR" sz="800" dirty="0" smtClean="0">
                          <a:latin typeface="Arial" panose="020B0604020202020204" pitchFamily="34" charset="0"/>
                          <a:cs typeface="Arial" panose="020B0604020202020204" pitchFamily="34" charset="0"/>
                        </a:rPr>
                        <a:t>10</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5</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140" name="표 139"/>
          <p:cNvGraphicFramePr>
            <a:graphicFrameLocks noGrp="1"/>
          </p:cNvGraphicFramePr>
          <p:nvPr>
            <p:extLst>
              <p:ext uri="{D42A27DB-BD31-4B8C-83A1-F6EECF244321}">
                <p14:modId xmlns:p14="http://schemas.microsoft.com/office/powerpoint/2010/main" val="126273608"/>
              </p:ext>
            </p:extLst>
          </p:nvPr>
        </p:nvGraphicFramePr>
        <p:xfrm>
          <a:off x="836031" y="2758487"/>
          <a:ext cx="188579" cy="1376190"/>
        </p:xfrm>
        <a:graphic>
          <a:graphicData uri="http://schemas.openxmlformats.org/drawingml/2006/table">
            <a:tbl>
              <a:tblPr firstRow="1" bandRow="1">
                <a:tableStyleId>{2D5ABB26-0587-4C30-8999-92F81FD0307C}</a:tableStyleId>
              </a:tblPr>
              <a:tblGrid>
                <a:gridCol w="188579"/>
              </a:tblGrid>
              <a:tr h="458730">
                <a:tc>
                  <a:txBody>
                    <a:bodyPr/>
                    <a:lstStyle/>
                    <a:p>
                      <a:pPr algn="r" latinLnBrk="1"/>
                      <a:r>
                        <a:rPr lang="en-US" altLang="ko-KR" sz="800" dirty="0" smtClean="0">
                          <a:latin typeface="Arial" panose="020B0604020202020204" pitchFamily="34" charset="0"/>
                          <a:cs typeface="Arial" panose="020B0604020202020204" pitchFamily="34" charset="0"/>
                        </a:rPr>
                        <a:t>40</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20</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141" name="표 140"/>
          <p:cNvGraphicFramePr>
            <a:graphicFrameLocks noGrp="1"/>
          </p:cNvGraphicFramePr>
          <p:nvPr>
            <p:extLst>
              <p:ext uri="{D42A27DB-BD31-4B8C-83A1-F6EECF244321}">
                <p14:modId xmlns:p14="http://schemas.microsoft.com/office/powerpoint/2010/main" val="3280667352"/>
              </p:ext>
            </p:extLst>
          </p:nvPr>
        </p:nvGraphicFramePr>
        <p:xfrm>
          <a:off x="836031" y="3838607"/>
          <a:ext cx="188579" cy="1376190"/>
        </p:xfrm>
        <a:graphic>
          <a:graphicData uri="http://schemas.openxmlformats.org/drawingml/2006/table">
            <a:tbl>
              <a:tblPr firstRow="1" bandRow="1">
                <a:tableStyleId>{2D5ABB26-0587-4C30-8999-92F81FD0307C}</a:tableStyleId>
              </a:tblPr>
              <a:tblGrid>
                <a:gridCol w="188579"/>
              </a:tblGrid>
              <a:tr h="458730">
                <a:tc>
                  <a:txBody>
                    <a:bodyPr/>
                    <a:lstStyle/>
                    <a:p>
                      <a:pPr algn="r" latinLnBrk="1"/>
                      <a:r>
                        <a:rPr lang="en-US" altLang="ko-KR" sz="800" dirty="0" smtClean="0">
                          <a:latin typeface="Arial" panose="020B0604020202020204" pitchFamily="34" charset="0"/>
                          <a:cs typeface="Arial" panose="020B0604020202020204" pitchFamily="34" charset="0"/>
                        </a:rPr>
                        <a:t>40</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20</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142" name="표 141"/>
          <p:cNvGraphicFramePr>
            <a:graphicFrameLocks noGrp="1"/>
          </p:cNvGraphicFramePr>
          <p:nvPr>
            <p:extLst>
              <p:ext uri="{D42A27DB-BD31-4B8C-83A1-F6EECF244321}">
                <p14:modId xmlns:p14="http://schemas.microsoft.com/office/powerpoint/2010/main" val="2694928376"/>
              </p:ext>
            </p:extLst>
          </p:nvPr>
        </p:nvGraphicFramePr>
        <p:xfrm>
          <a:off x="836031" y="4906915"/>
          <a:ext cx="188579" cy="1376190"/>
        </p:xfrm>
        <a:graphic>
          <a:graphicData uri="http://schemas.openxmlformats.org/drawingml/2006/table">
            <a:tbl>
              <a:tblPr firstRow="1" bandRow="1">
                <a:tableStyleId>{2D5ABB26-0587-4C30-8999-92F81FD0307C}</a:tableStyleId>
              </a:tblPr>
              <a:tblGrid>
                <a:gridCol w="188579"/>
              </a:tblGrid>
              <a:tr h="458730">
                <a:tc>
                  <a:txBody>
                    <a:bodyPr/>
                    <a:lstStyle/>
                    <a:p>
                      <a:pPr algn="r" latinLnBrk="1"/>
                      <a:r>
                        <a:rPr lang="en-US" altLang="ko-KR" sz="800" dirty="0" smtClean="0">
                          <a:latin typeface="Arial" panose="020B0604020202020204" pitchFamily="34" charset="0"/>
                          <a:cs typeface="Arial" panose="020B0604020202020204" pitchFamily="34" charset="0"/>
                        </a:rPr>
                        <a:t>6</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3</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143" name="표 142"/>
          <p:cNvGraphicFramePr>
            <a:graphicFrameLocks noGrp="1"/>
          </p:cNvGraphicFramePr>
          <p:nvPr>
            <p:extLst>
              <p:ext uri="{D42A27DB-BD31-4B8C-83A1-F6EECF244321}">
                <p14:modId xmlns:p14="http://schemas.microsoft.com/office/powerpoint/2010/main" val="2665550958"/>
              </p:ext>
            </p:extLst>
          </p:nvPr>
        </p:nvGraphicFramePr>
        <p:xfrm>
          <a:off x="836031" y="5991227"/>
          <a:ext cx="188579" cy="1376190"/>
        </p:xfrm>
        <a:graphic>
          <a:graphicData uri="http://schemas.openxmlformats.org/drawingml/2006/table">
            <a:tbl>
              <a:tblPr firstRow="1" bandRow="1">
                <a:tableStyleId>{2D5ABB26-0587-4C30-8999-92F81FD0307C}</a:tableStyleId>
              </a:tblPr>
              <a:tblGrid>
                <a:gridCol w="188579"/>
              </a:tblGrid>
              <a:tr h="458730">
                <a:tc>
                  <a:txBody>
                    <a:bodyPr/>
                    <a:lstStyle/>
                    <a:p>
                      <a:pPr algn="r" latinLnBrk="1"/>
                      <a:r>
                        <a:rPr lang="en-US" altLang="ko-KR" sz="800" dirty="0" smtClean="0">
                          <a:latin typeface="Arial" panose="020B0604020202020204" pitchFamily="34" charset="0"/>
                          <a:cs typeface="Arial" panose="020B0604020202020204" pitchFamily="34" charset="0"/>
                        </a:rPr>
                        <a:t>6</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3</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144" name="표 143"/>
          <p:cNvGraphicFramePr>
            <a:graphicFrameLocks noGrp="1"/>
          </p:cNvGraphicFramePr>
          <p:nvPr>
            <p:extLst>
              <p:ext uri="{D42A27DB-BD31-4B8C-83A1-F6EECF244321}">
                <p14:modId xmlns:p14="http://schemas.microsoft.com/office/powerpoint/2010/main" val="1809941847"/>
              </p:ext>
            </p:extLst>
          </p:nvPr>
        </p:nvGraphicFramePr>
        <p:xfrm>
          <a:off x="1043172" y="568852"/>
          <a:ext cx="5315105" cy="6435972"/>
        </p:xfrm>
        <a:graphic>
          <a:graphicData uri="http://schemas.openxmlformats.org/drawingml/2006/table">
            <a:tbl>
              <a:tblPr>
                <a:tableStyleId>{2D5ABB26-0587-4C30-8999-92F81FD0307C}</a:tableStyleId>
              </a:tblPr>
              <a:tblGrid>
                <a:gridCol w="1063021"/>
                <a:gridCol w="1063021"/>
                <a:gridCol w="1063021"/>
                <a:gridCol w="1063021"/>
                <a:gridCol w="1063021"/>
              </a:tblGrid>
              <a:tr h="1072662">
                <a:tc>
                  <a:txBody>
                    <a:bodyPr/>
                    <a:lstStyle/>
                    <a:p>
                      <a:pPr algn="ctr" fontAlgn="ctr"/>
                      <a:r>
                        <a:rPr lang="en-US" sz="800" b="0" u="none" strike="noStrike" dirty="0" smtClean="0">
                          <a:effectLst/>
                          <a:latin typeface="Arial" panose="020B0604020202020204" pitchFamily="34" charset="0"/>
                          <a:cs typeface="Arial" panose="020B0604020202020204" pitchFamily="34" charset="0"/>
                        </a:rPr>
                        <a:t>y=0.17x </a:t>
                      </a:r>
                      <a:r>
                        <a:rPr lang="en-US" sz="800" b="0" u="none" strike="noStrike" dirty="0">
                          <a:effectLst/>
                          <a:latin typeface="Arial" panose="020B0604020202020204" pitchFamily="34" charset="0"/>
                          <a:cs typeface="Arial" panose="020B0604020202020204" pitchFamily="34" charset="0"/>
                        </a:rPr>
                        <a:t>+ </a:t>
                      </a:r>
                      <a:r>
                        <a:rPr lang="en-US" sz="800" b="0" u="none" strike="noStrike" dirty="0" smtClean="0">
                          <a:effectLst/>
                          <a:latin typeface="Arial" panose="020B0604020202020204" pitchFamily="34" charset="0"/>
                          <a:cs typeface="Arial" panose="020B0604020202020204" pitchFamily="34" charset="0"/>
                        </a:rPr>
                        <a:t>1.03</a:t>
                      </a:r>
                    </a:p>
                    <a:p>
                      <a:pPr algn="ctr" fontAlgn="ctr"/>
                      <a:r>
                        <a:rPr lang="en-US" altLang="ko-KR" sz="800" b="0" u="none" strike="noStrike" dirty="0" smtClean="0">
                          <a:effectLst/>
                          <a:latin typeface="Arial" panose="020B0604020202020204" pitchFamily="34" charset="0"/>
                          <a:cs typeface="Arial" panose="020B0604020202020204" pitchFamily="34" charset="0"/>
                        </a:rPr>
                        <a:t>R</a:t>
                      </a:r>
                      <a:r>
                        <a:rPr lang="en-US" altLang="ko-KR" sz="800" b="0" u="none" strike="noStrike" baseline="30000" dirty="0" smtClean="0">
                          <a:effectLst/>
                          <a:latin typeface="Arial" panose="020B0604020202020204" pitchFamily="34" charset="0"/>
                          <a:cs typeface="Arial" panose="020B0604020202020204" pitchFamily="34" charset="0"/>
                        </a:rPr>
                        <a:t>2</a:t>
                      </a:r>
                      <a:r>
                        <a:rPr lang="en-US" sz="800" b="0" u="none" strike="noStrike" dirty="0" smtClean="0">
                          <a:effectLst/>
                          <a:latin typeface="Arial" panose="020B0604020202020204" pitchFamily="34" charset="0"/>
                          <a:cs typeface="Arial" panose="020B0604020202020204" pitchFamily="34" charset="0"/>
                        </a:rPr>
                        <a:t> </a:t>
                      </a:r>
                      <a:r>
                        <a:rPr lang="en-US" sz="800" b="0" u="none" strike="noStrike" dirty="0">
                          <a:effectLst/>
                          <a:latin typeface="Arial" panose="020B0604020202020204" pitchFamily="34" charset="0"/>
                          <a:cs typeface="Arial" panose="020B0604020202020204" pitchFamily="34" charset="0"/>
                        </a:rPr>
                        <a:t>= </a:t>
                      </a:r>
                      <a:r>
                        <a:rPr lang="en-US" sz="800" b="0" u="none" strike="noStrike" dirty="0" smtClean="0">
                          <a:effectLst/>
                          <a:latin typeface="Arial" panose="020B0604020202020204" pitchFamily="34" charset="0"/>
                          <a:cs typeface="Arial" panose="020B0604020202020204" pitchFamily="34" charset="0"/>
                        </a:rPr>
                        <a:t>0.75</a:t>
                      </a:r>
                    </a:p>
                    <a:p>
                      <a:pPr algn="ctr" fontAlgn="ctr"/>
                      <a:endParaRPr lang="en-US" sz="8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p>
                      <a:pPr algn="ctr" fontAlgn="ctr"/>
                      <a:endParaRPr lang="en-US" sz="8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p>
                      <a:pPr algn="ctr" fontAlgn="ctr"/>
                      <a:endParaRPr lang="en-US" sz="8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p>
                      <a:pPr algn="ctr" fontAlgn="ctr"/>
                      <a:endParaRPr lang="en-US" sz="8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p>
                      <a:pPr algn="ctr" fontAlgn="ct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r>
              <a:tr h="1072662">
                <a:tc>
                  <a:txBody>
                    <a:bodyPr/>
                    <a:lstStyle/>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r>
                        <a:rPr lang="en-US" sz="800" b="0" u="none" strike="noStrike" dirty="0" smtClean="0">
                          <a:effectLst/>
                          <a:latin typeface="Arial" panose="020B0604020202020204" pitchFamily="34" charset="0"/>
                          <a:cs typeface="Arial" panose="020B0604020202020204" pitchFamily="34" charset="0"/>
                        </a:rPr>
                        <a:t>y=0.12x </a:t>
                      </a:r>
                      <a:r>
                        <a:rPr lang="en-US" sz="800" b="0" u="none" strike="noStrike" dirty="0">
                          <a:effectLst/>
                          <a:latin typeface="Arial" panose="020B0604020202020204" pitchFamily="34" charset="0"/>
                          <a:cs typeface="Arial" panose="020B0604020202020204" pitchFamily="34" charset="0"/>
                        </a:rPr>
                        <a:t>+ </a:t>
                      </a:r>
                      <a:r>
                        <a:rPr lang="en-US" sz="800" b="0" u="none" strike="noStrike" dirty="0" smtClean="0">
                          <a:effectLst/>
                          <a:latin typeface="Arial" panose="020B0604020202020204" pitchFamily="34" charset="0"/>
                          <a:cs typeface="Arial" panose="020B0604020202020204" pitchFamily="34" charset="0"/>
                        </a:rPr>
                        <a:t>5.46</a:t>
                      </a:r>
                    </a:p>
                    <a:p>
                      <a:pPr algn="ctr" fontAlgn="ctr"/>
                      <a:r>
                        <a:rPr lang="en-US" altLang="ko-KR" sz="800" b="0" u="none" strike="noStrike" dirty="0" smtClean="0">
                          <a:effectLst/>
                          <a:latin typeface="Arial" panose="020B0604020202020204" pitchFamily="34" charset="0"/>
                          <a:cs typeface="Arial" panose="020B0604020202020204" pitchFamily="34" charset="0"/>
                        </a:rPr>
                        <a:t>R</a:t>
                      </a:r>
                      <a:r>
                        <a:rPr lang="en-US" altLang="ko-KR" sz="800" b="0" u="none" strike="noStrike" baseline="30000" dirty="0" smtClean="0">
                          <a:effectLst/>
                          <a:latin typeface="Arial" panose="020B0604020202020204" pitchFamily="34" charset="0"/>
                          <a:cs typeface="Arial" panose="020B0604020202020204" pitchFamily="34" charset="0"/>
                        </a:rPr>
                        <a:t>2</a:t>
                      </a:r>
                      <a:r>
                        <a:rPr lang="en-US" sz="800" b="0" u="none" strike="noStrike" dirty="0" smtClean="0">
                          <a:effectLst/>
                          <a:latin typeface="Arial" panose="020B0604020202020204" pitchFamily="34" charset="0"/>
                          <a:cs typeface="Arial" panose="020B0604020202020204" pitchFamily="34" charset="0"/>
                        </a:rPr>
                        <a:t> </a:t>
                      </a:r>
                      <a:r>
                        <a:rPr lang="en-US" sz="800" b="0" u="none" strike="noStrike" dirty="0">
                          <a:effectLst/>
                          <a:latin typeface="Arial" panose="020B0604020202020204" pitchFamily="34" charset="0"/>
                          <a:cs typeface="Arial" panose="020B0604020202020204" pitchFamily="34" charset="0"/>
                        </a:rPr>
                        <a:t>= </a:t>
                      </a:r>
                      <a:r>
                        <a:rPr lang="en-US" sz="800" b="0" u="none" strike="noStrike" dirty="0" smtClean="0">
                          <a:effectLst/>
                          <a:latin typeface="Arial" panose="020B0604020202020204" pitchFamily="34" charset="0"/>
                          <a:cs typeface="Arial" panose="020B0604020202020204" pitchFamily="34" charset="0"/>
                        </a:rPr>
                        <a:t>0.28</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r>
              <a:tr h="1072662">
                <a:tc>
                  <a:txBody>
                    <a:bodyPr/>
                    <a:lstStyle/>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r>
                        <a:rPr lang="en-US" sz="800" b="0" u="none" strike="noStrike" dirty="0" smtClean="0">
                          <a:effectLst/>
                          <a:latin typeface="Arial" panose="020B0604020202020204" pitchFamily="34" charset="0"/>
                          <a:cs typeface="Arial" panose="020B0604020202020204" pitchFamily="34" charset="0"/>
                        </a:rPr>
                        <a:t>y=1.21x </a:t>
                      </a:r>
                      <a:r>
                        <a:rPr lang="en-US" sz="800" b="0" u="none" strike="noStrike" dirty="0">
                          <a:effectLst/>
                          <a:latin typeface="Arial" panose="020B0604020202020204" pitchFamily="34" charset="0"/>
                          <a:cs typeface="Arial" panose="020B0604020202020204" pitchFamily="34" charset="0"/>
                        </a:rPr>
                        <a:t>+ </a:t>
                      </a:r>
                      <a:r>
                        <a:rPr lang="en-US" sz="800" b="0" u="none" strike="noStrike" dirty="0" smtClean="0">
                          <a:effectLst/>
                          <a:latin typeface="Arial" panose="020B0604020202020204" pitchFamily="34" charset="0"/>
                          <a:cs typeface="Arial" panose="020B0604020202020204" pitchFamily="34" charset="0"/>
                        </a:rPr>
                        <a:t>14.06</a:t>
                      </a:r>
                    </a:p>
                    <a:p>
                      <a:pPr algn="ctr" fontAlgn="ctr"/>
                      <a:r>
                        <a:rPr lang="en-US" sz="800" b="0" u="none" strike="noStrike" dirty="0" smtClean="0">
                          <a:effectLst/>
                          <a:latin typeface="Arial" panose="020B0604020202020204" pitchFamily="34" charset="0"/>
                          <a:cs typeface="Arial" panose="020B0604020202020204" pitchFamily="34" charset="0"/>
                        </a:rPr>
                        <a:t>R</a:t>
                      </a:r>
                      <a:r>
                        <a:rPr lang="en-US" sz="800" b="0" u="none" strike="noStrike" baseline="30000" dirty="0" smtClean="0">
                          <a:effectLst/>
                          <a:latin typeface="Arial" panose="020B0604020202020204" pitchFamily="34" charset="0"/>
                          <a:cs typeface="Arial" panose="020B0604020202020204" pitchFamily="34" charset="0"/>
                        </a:rPr>
                        <a:t>2</a:t>
                      </a:r>
                      <a:r>
                        <a:rPr lang="en-US" sz="800" b="0" u="none" strike="noStrike" dirty="0" smtClean="0">
                          <a:effectLst/>
                          <a:latin typeface="Arial" panose="020B0604020202020204" pitchFamily="34" charset="0"/>
                          <a:cs typeface="Arial" panose="020B0604020202020204" pitchFamily="34" charset="0"/>
                        </a:rPr>
                        <a:t> </a:t>
                      </a:r>
                      <a:r>
                        <a:rPr lang="en-US" sz="800" b="0" u="none" strike="noStrike" dirty="0">
                          <a:effectLst/>
                          <a:latin typeface="Arial" panose="020B0604020202020204" pitchFamily="34" charset="0"/>
                          <a:cs typeface="Arial" panose="020B0604020202020204" pitchFamily="34" charset="0"/>
                        </a:rPr>
                        <a:t>= </a:t>
                      </a:r>
                      <a:r>
                        <a:rPr lang="en-US" sz="800" b="0" u="none" strike="noStrike" dirty="0" smtClean="0">
                          <a:effectLst/>
                          <a:latin typeface="Arial" panose="020B0604020202020204" pitchFamily="34" charset="0"/>
                          <a:cs typeface="Arial" panose="020B0604020202020204" pitchFamily="34" charset="0"/>
                        </a:rPr>
                        <a:t>0.63</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dirty="0"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r>
              <a:tr h="1072662">
                <a:tc>
                  <a:txBody>
                    <a:bodyPr/>
                    <a:lstStyle/>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r>
                        <a:rPr lang="en-US" sz="800" b="0" u="none" strike="noStrike" dirty="0" smtClean="0">
                          <a:effectLst/>
                          <a:latin typeface="Arial" panose="020B0604020202020204" pitchFamily="34" charset="0"/>
                          <a:cs typeface="Arial" panose="020B0604020202020204" pitchFamily="34" charset="0"/>
                        </a:rPr>
                        <a:t>y=1.10x </a:t>
                      </a:r>
                      <a:r>
                        <a:rPr lang="en-US" sz="800" b="0" u="none" strike="noStrike" dirty="0">
                          <a:effectLst/>
                          <a:latin typeface="Arial" panose="020B0604020202020204" pitchFamily="34" charset="0"/>
                          <a:cs typeface="Arial" panose="020B0604020202020204" pitchFamily="34" charset="0"/>
                        </a:rPr>
                        <a:t>+ </a:t>
                      </a:r>
                      <a:r>
                        <a:rPr lang="en-US" sz="800" b="0" u="none" strike="noStrike" dirty="0" smtClean="0">
                          <a:effectLst/>
                          <a:latin typeface="Arial" panose="020B0604020202020204" pitchFamily="34" charset="0"/>
                          <a:cs typeface="Arial" panose="020B0604020202020204" pitchFamily="34" charset="0"/>
                        </a:rPr>
                        <a:t>4.77</a:t>
                      </a:r>
                    </a:p>
                    <a:p>
                      <a:pPr algn="ctr" fontAlgn="ctr"/>
                      <a:r>
                        <a:rPr lang="en-US" altLang="ko-KR" sz="800" b="0" u="none" strike="noStrike" dirty="0" smtClean="0">
                          <a:effectLst/>
                          <a:latin typeface="Arial" panose="020B0604020202020204" pitchFamily="34" charset="0"/>
                          <a:cs typeface="Arial" panose="020B0604020202020204" pitchFamily="34" charset="0"/>
                        </a:rPr>
                        <a:t>R</a:t>
                      </a:r>
                      <a:r>
                        <a:rPr lang="en-US" altLang="ko-KR" sz="800" b="0" u="none" strike="noStrike" baseline="30000" dirty="0" smtClean="0">
                          <a:effectLst/>
                          <a:latin typeface="Arial" panose="020B0604020202020204" pitchFamily="34" charset="0"/>
                          <a:cs typeface="Arial" panose="020B0604020202020204" pitchFamily="34" charset="0"/>
                        </a:rPr>
                        <a:t>2</a:t>
                      </a:r>
                      <a:r>
                        <a:rPr lang="en-US" sz="800" b="0" u="none" strike="noStrike" dirty="0" smtClean="0">
                          <a:effectLst/>
                          <a:latin typeface="Arial" panose="020B0604020202020204" pitchFamily="34" charset="0"/>
                          <a:cs typeface="Arial" panose="020B0604020202020204" pitchFamily="34" charset="0"/>
                        </a:rPr>
                        <a:t> </a:t>
                      </a:r>
                      <a:r>
                        <a:rPr lang="en-US" sz="800" b="0" u="none" strike="noStrike" dirty="0">
                          <a:effectLst/>
                          <a:latin typeface="Arial" panose="020B0604020202020204" pitchFamily="34" charset="0"/>
                          <a:cs typeface="Arial" panose="020B0604020202020204" pitchFamily="34" charset="0"/>
                        </a:rPr>
                        <a:t>= </a:t>
                      </a:r>
                      <a:r>
                        <a:rPr lang="en-US" sz="800" b="0" u="none" strike="noStrike" dirty="0" smtClean="0">
                          <a:effectLst/>
                          <a:latin typeface="Arial" panose="020B0604020202020204" pitchFamily="34" charset="0"/>
                          <a:cs typeface="Arial" panose="020B0604020202020204" pitchFamily="34" charset="0"/>
                        </a:rPr>
                        <a:t>0.61</a:t>
                      </a:r>
                    </a:p>
                    <a:p>
                      <a:pPr algn="ctr" fontAlgn="ctr"/>
                      <a:endParaRPr lang="en-US" sz="8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p>
                      <a:pPr algn="ctr" fontAlgn="ctr"/>
                      <a:endParaRPr lang="en-US" sz="8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p>
                      <a:pPr algn="ctr" fontAlgn="ctr"/>
                      <a:endParaRPr lang="en-US" sz="8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p>
                      <a:pPr algn="ctr" fontAlgn="ctr"/>
                      <a:endParaRPr lang="en-US" sz="8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p>
                      <a:pPr algn="ctr" fontAlgn="ct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r>
              <a:tr h="1072662">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r>
              <a:tr h="1072662">
                <a:tc>
                  <a:txBody>
                    <a:bodyPr/>
                    <a:lstStyle/>
                    <a:p>
                      <a:pPr algn="ctr" fontAlgn="ctr"/>
                      <a:r>
                        <a:rPr lang="en-US" sz="800" b="0" u="none" strike="noStrike" dirty="0"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dirty="0"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2" name="직사각형 1"/>
          <p:cNvSpPr/>
          <p:nvPr/>
        </p:nvSpPr>
        <p:spPr>
          <a:xfrm>
            <a:off x="44624" y="7512605"/>
            <a:ext cx="6760586" cy="1615827"/>
          </a:xfrm>
          <a:prstGeom prst="rect">
            <a:avLst/>
          </a:prstGeom>
        </p:spPr>
        <p:txBody>
          <a:bodyPr wrap="square">
            <a:spAutoFit/>
          </a:bodyPr>
          <a:lstStyle/>
          <a:p>
            <a:r>
              <a:rPr lang="en-US" sz="1100" b="1" dirty="0">
                <a:latin typeface="Times New Roman" panose="02020603050405020304" pitchFamily="18" charset="0"/>
                <a:ea typeface="맑은 고딕" panose="020B0503020000020004" pitchFamily="50" charset="-127"/>
              </a:rPr>
              <a:t>Figure S10.</a:t>
            </a:r>
            <a:r>
              <a:rPr lang="en-US" sz="1100" dirty="0">
                <a:latin typeface="Times New Roman" panose="02020603050405020304" pitchFamily="18" charset="0"/>
                <a:ea typeface="맑은 고딕" panose="020B0503020000020004" pitchFamily="50" charset="-127"/>
              </a:rPr>
              <a:t> Excluding spillover of signals s from the promoter. (A) The top panel illustrates spillover definition. Briefly, the sizes of the signal proportions are ranked among promoter, exon, and first intron in a transcript. For example, a transcript with the highest proportion of a signal in the promoter, the next lower proportion in the first exon, and the smallest proportion in the first intron is defined as a ‘P123’ set, and a transcript with the same levels of the proportions in all the three different structures is defined as a ‘P111 set’. A total of 14 different sets are defined by this ranking strategy, and five sets, i.e., P111, P112, P212, P122, and P123 are considered as spillovers. The bottom table shows the numbers of transcripts corresponding to each pattern where the sets colored red indicate spillovers. (B) Rebuilt Figure S1 after removing the introns with potential spillover, (C) Rebuilt Figure S4 after excluding potential spillover cases, and (D) Rebuilt Figure S5 after excluding potential spillover cases.</a:t>
            </a:r>
            <a:endParaRPr lang="en-US" sz="1100" dirty="0"/>
          </a:p>
        </p:txBody>
      </p:sp>
    </p:spTree>
    <p:extLst>
      <p:ext uri="{BB962C8B-B14F-4D97-AF65-F5344CB8AC3E}">
        <p14:creationId xmlns:p14="http://schemas.microsoft.com/office/powerpoint/2010/main" val="23321307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 name="그림 98"/>
          <p:cNvPicPr>
            <a:picLocks noChangeAspect="1"/>
          </p:cNvPicPr>
          <p:nvPr/>
        </p:nvPicPr>
        <p:blipFill>
          <a:blip r:embed="rId2"/>
          <a:stretch>
            <a:fillRect/>
          </a:stretch>
        </p:blipFill>
        <p:spPr>
          <a:xfrm>
            <a:off x="1020568" y="6402499"/>
            <a:ext cx="5623299" cy="2249642"/>
          </a:xfrm>
          <a:prstGeom prst="rect">
            <a:avLst/>
          </a:prstGeom>
        </p:spPr>
      </p:pic>
      <p:pic>
        <p:nvPicPr>
          <p:cNvPr id="4" name="그림 3"/>
          <p:cNvPicPr>
            <a:picLocks noChangeAspect="1"/>
          </p:cNvPicPr>
          <p:nvPr/>
        </p:nvPicPr>
        <p:blipFill>
          <a:blip r:embed="rId3"/>
          <a:stretch>
            <a:fillRect/>
          </a:stretch>
        </p:blipFill>
        <p:spPr>
          <a:xfrm>
            <a:off x="942812" y="3776843"/>
            <a:ext cx="5173508" cy="1626283"/>
          </a:xfrm>
          <a:prstGeom prst="rect">
            <a:avLst/>
          </a:prstGeom>
        </p:spPr>
      </p:pic>
      <p:sp>
        <p:nvSpPr>
          <p:cNvPr id="12" name="TextBox 11"/>
          <p:cNvSpPr txBox="1"/>
          <p:nvPr/>
        </p:nvSpPr>
        <p:spPr>
          <a:xfrm>
            <a:off x="0" y="-4260"/>
            <a:ext cx="6858000" cy="204501"/>
          </a:xfrm>
          <a:prstGeom prst="rect">
            <a:avLst/>
          </a:prstGeom>
          <a:solidFill>
            <a:schemeClr val="accent1">
              <a:lumMod val="60000"/>
              <a:lumOff val="40000"/>
            </a:schemeClr>
          </a:solidFill>
        </p:spPr>
        <p:txBody>
          <a:bodyPr wrap="none" rtlCol="0" anchor="ctr" anchorCtr="0">
            <a:noAutofit/>
          </a:bodyPr>
          <a:lstStyle/>
          <a:p>
            <a:pPr marL="257175" indent="-257175"/>
            <a:r>
              <a:rPr lang="en-US" altLang="ko-KR" sz="1400" b="1" dirty="0">
                <a:solidFill>
                  <a:schemeClr val="tx1">
                    <a:lumMod val="85000"/>
                    <a:lumOff val="15000"/>
                  </a:schemeClr>
                </a:solidFill>
                <a:latin typeface="Arial" pitchFamily="34" charset="0"/>
                <a:cs typeface="Arial" pitchFamily="34" charset="0"/>
              </a:rPr>
              <a:t>Supplementary Figure </a:t>
            </a:r>
            <a:r>
              <a:rPr lang="en-US" altLang="ko-KR" sz="1400" b="1" dirty="0" smtClean="0">
                <a:solidFill>
                  <a:schemeClr val="tx1">
                    <a:lumMod val="85000"/>
                    <a:lumOff val="15000"/>
                  </a:schemeClr>
                </a:solidFill>
                <a:latin typeface="Arial" pitchFamily="34" charset="0"/>
                <a:cs typeface="Arial" pitchFamily="34" charset="0"/>
              </a:rPr>
              <a:t>11</a:t>
            </a:r>
            <a:endParaRPr lang="ko-KR" altLang="en-US" sz="1400" b="1" dirty="0">
              <a:solidFill>
                <a:schemeClr val="tx1">
                  <a:lumMod val="85000"/>
                  <a:lumOff val="15000"/>
                </a:schemeClr>
              </a:solidFill>
              <a:latin typeface="Arial" pitchFamily="34" charset="0"/>
              <a:cs typeface="Arial" pitchFamily="34" charset="0"/>
            </a:endParaRPr>
          </a:p>
        </p:txBody>
      </p:sp>
      <p:sp>
        <p:nvSpPr>
          <p:cNvPr id="14" name="TextBox 13"/>
          <p:cNvSpPr txBox="1"/>
          <p:nvPr/>
        </p:nvSpPr>
        <p:spPr>
          <a:xfrm>
            <a:off x="116632" y="251520"/>
            <a:ext cx="2610010" cy="369332"/>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(A)</a:t>
            </a:r>
            <a:endParaRPr lang="en-US" b="1" dirty="0">
              <a:latin typeface="Arial" panose="020B0604020202020204" pitchFamily="34" charset="0"/>
              <a:cs typeface="Arial" panose="020B0604020202020204" pitchFamily="34" charset="0"/>
            </a:endParaRPr>
          </a:p>
        </p:txBody>
      </p:sp>
      <p:sp>
        <p:nvSpPr>
          <p:cNvPr id="21" name="오른쪽 화살표 20"/>
          <p:cNvSpPr/>
          <p:nvPr/>
        </p:nvSpPr>
        <p:spPr>
          <a:xfrm flipH="1">
            <a:off x="185116" y="539552"/>
            <a:ext cx="6223595" cy="1388206"/>
          </a:xfrm>
          <a:prstGeom prst="rightArrow">
            <a:avLst>
              <a:gd name="adj1" fmla="val 70672"/>
              <a:gd name="adj2" fmla="val 28036"/>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en-US" altLang="ko-KR" sz="4800" dirty="0" smtClean="0">
                <a:latin typeface="Arial" panose="020B0604020202020204" pitchFamily="34" charset="0"/>
                <a:cs typeface="Arial" panose="020B0604020202020204" pitchFamily="34" charset="0"/>
              </a:rPr>
              <a:t>3’                           5’</a:t>
            </a:r>
            <a:endParaRPr lang="ko-KR" altLang="en-US" sz="4800" dirty="0">
              <a:latin typeface="Arial" panose="020B0604020202020204" pitchFamily="34" charset="0"/>
              <a:cs typeface="Arial" panose="020B0604020202020204" pitchFamily="34" charset="0"/>
            </a:endParaRPr>
          </a:p>
        </p:txBody>
      </p:sp>
      <p:sp>
        <p:nvSpPr>
          <p:cNvPr id="22" name="오른쪽 화살표 21"/>
          <p:cNvSpPr/>
          <p:nvPr/>
        </p:nvSpPr>
        <p:spPr>
          <a:xfrm>
            <a:off x="576063" y="1856130"/>
            <a:ext cx="6238453" cy="1474490"/>
          </a:xfrm>
          <a:prstGeom prst="rightArrow">
            <a:avLst>
              <a:gd name="adj1" fmla="val 70672"/>
              <a:gd name="adj2" fmla="val 28036"/>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a:r>
              <a:rPr lang="en-US" altLang="ko-KR" sz="4800" dirty="0" smtClean="0">
                <a:latin typeface="Arial" panose="020B0604020202020204" pitchFamily="34" charset="0"/>
                <a:cs typeface="Arial" panose="020B0604020202020204" pitchFamily="34" charset="0"/>
              </a:rPr>
              <a:t>  5’                            3’</a:t>
            </a:r>
            <a:endParaRPr lang="ko-KR" altLang="en-US" sz="4800" dirty="0">
              <a:latin typeface="Arial" panose="020B0604020202020204" pitchFamily="34" charset="0"/>
              <a:cs typeface="Arial" panose="020B0604020202020204" pitchFamily="34" charset="0"/>
            </a:endParaRPr>
          </a:p>
        </p:txBody>
      </p:sp>
      <p:grpSp>
        <p:nvGrpSpPr>
          <p:cNvPr id="23" name="그룹 22"/>
          <p:cNvGrpSpPr/>
          <p:nvPr/>
        </p:nvGrpSpPr>
        <p:grpSpPr>
          <a:xfrm>
            <a:off x="1150952" y="2793171"/>
            <a:ext cx="4466485" cy="259237"/>
            <a:chOff x="1501140" y="1461838"/>
            <a:chExt cx="5955313" cy="298382"/>
          </a:xfrm>
        </p:grpSpPr>
        <p:sp>
          <p:nvSpPr>
            <p:cNvPr id="24" name="직사각형 23"/>
            <p:cNvSpPr/>
            <p:nvPr/>
          </p:nvSpPr>
          <p:spPr>
            <a:xfrm>
              <a:off x="1501140" y="1461838"/>
              <a:ext cx="1191063" cy="29838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5’FR</a:t>
              </a:r>
              <a:endParaRPr lang="ko-KR" altLang="en-US" sz="1100">
                <a:latin typeface="Arial" panose="020B0604020202020204" pitchFamily="34" charset="0"/>
                <a:cs typeface="Arial" panose="020B0604020202020204" pitchFamily="34" charset="0"/>
              </a:endParaRPr>
            </a:p>
          </p:txBody>
        </p:sp>
        <p:sp>
          <p:nvSpPr>
            <p:cNvPr id="25" name="직사각형 24"/>
            <p:cNvSpPr/>
            <p:nvPr/>
          </p:nvSpPr>
          <p:spPr>
            <a:xfrm>
              <a:off x="2692203" y="1461838"/>
              <a:ext cx="1191063" cy="298382"/>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1</a:t>
              </a:r>
              <a:r>
                <a:rPr lang="en-US" altLang="ko-KR" sz="1100" baseline="30000">
                  <a:latin typeface="Arial" panose="020B0604020202020204" pitchFamily="34" charset="0"/>
                  <a:cs typeface="Arial" panose="020B0604020202020204" pitchFamily="34" charset="0"/>
                </a:rPr>
                <a:t>st</a:t>
              </a:r>
              <a:r>
                <a:rPr lang="en-US" altLang="ko-KR" sz="1100">
                  <a:latin typeface="Arial" panose="020B0604020202020204" pitchFamily="34" charset="0"/>
                  <a:cs typeface="Arial" panose="020B0604020202020204" pitchFamily="34" charset="0"/>
                </a:rPr>
                <a:t> Exon</a:t>
              </a:r>
              <a:endParaRPr lang="ko-KR" altLang="en-US" sz="1100">
                <a:latin typeface="Arial" panose="020B0604020202020204" pitchFamily="34" charset="0"/>
                <a:cs typeface="Arial" panose="020B0604020202020204" pitchFamily="34" charset="0"/>
              </a:endParaRPr>
            </a:p>
          </p:txBody>
        </p:sp>
        <p:sp>
          <p:nvSpPr>
            <p:cNvPr id="26" name="직사각형 25"/>
            <p:cNvSpPr/>
            <p:nvPr/>
          </p:nvSpPr>
          <p:spPr>
            <a:xfrm>
              <a:off x="3883265" y="1461838"/>
              <a:ext cx="1191063" cy="29838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1</a:t>
              </a:r>
              <a:r>
                <a:rPr lang="en-US" altLang="ko-KR" sz="1100" baseline="30000">
                  <a:latin typeface="Arial" panose="020B0604020202020204" pitchFamily="34" charset="0"/>
                  <a:cs typeface="Arial" panose="020B0604020202020204" pitchFamily="34" charset="0"/>
                </a:rPr>
                <a:t>st</a:t>
              </a:r>
              <a:r>
                <a:rPr lang="en-US" altLang="ko-KR" sz="1100">
                  <a:latin typeface="Arial" panose="020B0604020202020204" pitchFamily="34" charset="0"/>
                  <a:cs typeface="Arial" panose="020B0604020202020204" pitchFamily="34" charset="0"/>
                </a:rPr>
                <a:t> Intron</a:t>
              </a:r>
              <a:endParaRPr lang="ko-KR" altLang="en-US" sz="1100">
                <a:latin typeface="Arial" panose="020B0604020202020204" pitchFamily="34" charset="0"/>
                <a:cs typeface="Arial" panose="020B0604020202020204" pitchFamily="34" charset="0"/>
              </a:endParaRPr>
            </a:p>
          </p:txBody>
        </p:sp>
        <p:sp>
          <p:nvSpPr>
            <p:cNvPr id="27" name="직사각형 26"/>
            <p:cNvSpPr/>
            <p:nvPr/>
          </p:nvSpPr>
          <p:spPr>
            <a:xfrm>
              <a:off x="5074328" y="1461838"/>
              <a:ext cx="1191063" cy="298382"/>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smtClean="0">
                  <a:latin typeface="Arial" panose="020B0604020202020204" pitchFamily="34" charset="0"/>
                  <a:cs typeface="Arial" panose="020B0604020202020204" pitchFamily="34" charset="0"/>
                </a:rPr>
                <a:t>2</a:t>
              </a:r>
              <a:r>
                <a:rPr lang="en-US" altLang="ko-KR" sz="1100" baseline="30000" smtClean="0">
                  <a:latin typeface="Arial" panose="020B0604020202020204" pitchFamily="34" charset="0"/>
                  <a:cs typeface="Arial" panose="020B0604020202020204" pitchFamily="34" charset="0"/>
                </a:rPr>
                <a:t>nd</a:t>
              </a:r>
              <a:r>
                <a:rPr lang="en-US" altLang="ko-KR" sz="1100" smtClean="0">
                  <a:latin typeface="Arial" panose="020B0604020202020204" pitchFamily="34" charset="0"/>
                  <a:cs typeface="Arial" panose="020B0604020202020204" pitchFamily="34" charset="0"/>
                </a:rPr>
                <a:t> Exon</a:t>
              </a:r>
              <a:endParaRPr lang="ko-KR" altLang="en-US" sz="1100">
                <a:latin typeface="Arial" panose="020B0604020202020204" pitchFamily="34" charset="0"/>
                <a:cs typeface="Arial" panose="020B0604020202020204" pitchFamily="34" charset="0"/>
              </a:endParaRPr>
            </a:p>
          </p:txBody>
        </p:sp>
        <p:sp>
          <p:nvSpPr>
            <p:cNvPr id="28" name="직사각형 27"/>
            <p:cNvSpPr/>
            <p:nvPr/>
          </p:nvSpPr>
          <p:spPr>
            <a:xfrm>
              <a:off x="6265390" y="1461838"/>
              <a:ext cx="1191063" cy="29838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smtClean="0">
                  <a:latin typeface="Arial" panose="020B0604020202020204" pitchFamily="34" charset="0"/>
                  <a:cs typeface="Arial" panose="020B0604020202020204" pitchFamily="34" charset="0"/>
                </a:rPr>
                <a:t>2</a:t>
              </a:r>
              <a:r>
                <a:rPr lang="en-US" altLang="ko-KR" sz="1100" baseline="30000" smtClean="0">
                  <a:latin typeface="Arial" panose="020B0604020202020204" pitchFamily="34" charset="0"/>
                  <a:cs typeface="Arial" panose="020B0604020202020204" pitchFamily="34" charset="0"/>
                </a:rPr>
                <a:t>nd</a:t>
              </a:r>
              <a:r>
                <a:rPr lang="en-US" altLang="ko-KR" sz="1100" smtClean="0">
                  <a:latin typeface="Arial" panose="020B0604020202020204" pitchFamily="34" charset="0"/>
                  <a:cs typeface="Arial" panose="020B0604020202020204" pitchFamily="34" charset="0"/>
                </a:rPr>
                <a:t> Intron</a:t>
              </a:r>
              <a:endParaRPr lang="ko-KR" altLang="en-US" sz="1100">
                <a:latin typeface="Arial" panose="020B0604020202020204" pitchFamily="34" charset="0"/>
                <a:cs typeface="Arial" panose="020B0604020202020204" pitchFamily="34" charset="0"/>
              </a:endParaRPr>
            </a:p>
          </p:txBody>
        </p:sp>
      </p:grpSp>
      <p:sp>
        <p:nvSpPr>
          <p:cNvPr id="29" name="직사각형 28"/>
          <p:cNvSpPr/>
          <p:nvPr/>
        </p:nvSpPr>
        <p:spPr>
          <a:xfrm>
            <a:off x="2928317" y="2561981"/>
            <a:ext cx="893297" cy="153438"/>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00">
                <a:latin typeface="Arial" panose="020B0604020202020204" pitchFamily="34" charset="0"/>
                <a:cs typeface="Arial" panose="020B0604020202020204" pitchFamily="34" charset="0"/>
              </a:rPr>
              <a:t>5’FR</a:t>
            </a:r>
            <a:endParaRPr lang="ko-KR" altLang="en-US" sz="1000">
              <a:latin typeface="Arial" panose="020B0604020202020204" pitchFamily="34" charset="0"/>
              <a:cs typeface="Arial" panose="020B0604020202020204" pitchFamily="34" charset="0"/>
            </a:endParaRPr>
          </a:p>
        </p:txBody>
      </p:sp>
      <p:sp>
        <p:nvSpPr>
          <p:cNvPr id="30" name="직사각형 29"/>
          <p:cNvSpPr/>
          <p:nvPr/>
        </p:nvSpPr>
        <p:spPr>
          <a:xfrm>
            <a:off x="3821614" y="2561981"/>
            <a:ext cx="893297" cy="15343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00" smtClean="0">
                <a:latin typeface="Arial" panose="020B0604020202020204" pitchFamily="34" charset="0"/>
                <a:cs typeface="Arial" panose="020B0604020202020204" pitchFamily="34" charset="0"/>
              </a:rPr>
              <a:t>Exons</a:t>
            </a:r>
            <a:endParaRPr lang="ko-KR" altLang="en-US" sz="1000">
              <a:latin typeface="Arial" panose="020B0604020202020204" pitchFamily="34" charset="0"/>
              <a:cs typeface="Arial" panose="020B0604020202020204" pitchFamily="34" charset="0"/>
            </a:endParaRPr>
          </a:p>
        </p:txBody>
      </p:sp>
      <p:sp>
        <p:nvSpPr>
          <p:cNvPr id="31" name="직사각형 30"/>
          <p:cNvSpPr/>
          <p:nvPr/>
        </p:nvSpPr>
        <p:spPr>
          <a:xfrm>
            <a:off x="4714911" y="2561981"/>
            <a:ext cx="893297" cy="153438"/>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00" smtClean="0">
                <a:latin typeface="Arial" panose="020B0604020202020204" pitchFamily="34" charset="0"/>
                <a:cs typeface="Arial" panose="020B0604020202020204" pitchFamily="34" charset="0"/>
              </a:rPr>
              <a:t>3’FR</a:t>
            </a:r>
            <a:endParaRPr lang="ko-KR" altLang="en-US" sz="1000">
              <a:latin typeface="Arial" panose="020B0604020202020204" pitchFamily="34" charset="0"/>
              <a:cs typeface="Arial" panose="020B0604020202020204" pitchFamily="34" charset="0"/>
            </a:endParaRPr>
          </a:p>
        </p:txBody>
      </p:sp>
      <p:grpSp>
        <p:nvGrpSpPr>
          <p:cNvPr id="32" name="그룹 31"/>
          <p:cNvGrpSpPr/>
          <p:nvPr/>
        </p:nvGrpSpPr>
        <p:grpSpPr>
          <a:xfrm flipH="1">
            <a:off x="2081010" y="1121122"/>
            <a:ext cx="2587910" cy="153438"/>
            <a:chOff x="2217420" y="1666977"/>
            <a:chExt cx="3573188" cy="298382"/>
          </a:xfrm>
        </p:grpSpPr>
        <p:sp>
          <p:nvSpPr>
            <p:cNvPr id="33" name="직사각형 32"/>
            <p:cNvSpPr/>
            <p:nvPr/>
          </p:nvSpPr>
          <p:spPr>
            <a:xfrm>
              <a:off x="2217420" y="1666977"/>
              <a:ext cx="1191063" cy="298382"/>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00">
                  <a:latin typeface="Arial" panose="020B0604020202020204" pitchFamily="34" charset="0"/>
                  <a:cs typeface="Arial" panose="020B0604020202020204" pitchFamily="34" charset="0"/>
                </a:rPr>
                <a:t>5’FR</a:t>
              </a:r>
              <a:endParaRPr lang="ko-KR" altLang="en-US" sz="1000">
                <a:latin typeface="Arial" panose="020B0604020202020204" pitchFamily="34" charset="0"/>
                <a:cs typeface="Arial" panose="020B0604020202020204" pitchFamily="34" charset="0"/>
              </a:endParaRPr>
            </a:p>
          </p:txBody>
        </p:sp>
        <p:sp>
          <p:nvSpPr>
            <p:cNvPr id="34" name="직사각형 33"/>
            <p:cNvSpPr/>
            <p:nvPr/>
          </p:nvSpPr>
          <p:spPr>
            <a:xfrm>
              <a:off x="3408483" y="1666977"/>
              <a:ext cx="1191063" cy="298382"/>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00" smtClean="0">
                  <a:latin typeface="Arial" panose="020B0604020202020204" pitchFamily="34" charset="0"/>
                  <a:cs typeface="Arial" panose="020B0604020202020204" pitchFamily="34" charset="0"/>
                </a:rPr>
                <a:t>Exons</a:t>
              </a:r>
              <a:endParaRPr lang="ko-KR" altLang="en-US" sz="1000">
                <a:latin typeface="Arial" panose="020B0604020202020204" pitchFamily="34" charset="0"/>
                <a:cs typeface="Arial" panose="020B0604020202020204" pitchFamily="34" charset="0"/>
              </a:endParaRPr>
            </a:p>
          </p:txBody>
        </p:sp>
        <p:sp>
          <p:nvSpPr>
            <p:cNvPr id="35" name="직사각형 34"/>
            <p:cNvSpPr/>
            <p:nvPr/>
          </p:nvSpPr>
          <p:spPr>
            <a:xfrm>
              <a:off x="4599545" y="1666977"/>
              <a:ext cx="1191063" cy="29838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00" smtClean="0">
                  <a:latin typeface="Arial" panose="020B0604020202020204" pitchFamily="34" charset="0"/>
                  <a:cs typeface="Arial" panose="020B0604020202020204" pitchFamily="34" charset="0"/>
                </a:rPr>
                <a:t>3’FR</a:t>
              </a:r>
              <a:endParaRPr lang="ko-KR" altLang="en-US" sz="1000">
                <a:latin typeface="Arial" panose="020B0604020202020204" pitchFamily="34" charset="0"/>
                <a:cs typeface="Arial" panose="020B0604020202020204" pitchFamily="34" charset="0"/>
              </a:endParaRPr>
            </a:p>
          </p:txBody>
        </p:sp>
      </p:grpSp>
      <p:grpSp>
        <p:nvGrpSpPr>
          <p:cNvPr id="36" name="그룹 35"/>
          <p:cNvGrpSpPr/>
          <p:nvPr/>
        </p:nvGrpSpPr>
        <p:grpSpPr>
          <a:xfrm flipH="1">
            <a:off x="2938260" y="1383659"/>
            <a:ext cx="2587910" cy="153438"/>
            <a:chOff x="2217420" y="1666977"/>
            <a:chExt cx="3573188" cy="298382"/>
          </a:xfrm>
        </p:grpSpPr>
        <p:sp>
          <p:nvSpPr>
            <p:cNvPr id="37" name="직사각형 36"/>
            <p:cNvSpPr/>
            <p:nvPr/>
          </p:nvSpPr>
          <p:spPr>
            <a:xfrm>
              <a:off x="2217420" y="1666977"/>
              <a:ext cx="1191063" cy="298382"/>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00">
                  <a:latin typeface="Arial" panose="020B0604020202020204" pitchFamily="34" charset="0"/>
                  <a:cs typeface="Arial" panose="020B0604020202020204" pitchFamily="34" charset="0"/>
                </a:rPr>
                <a:t>5’FR</a:t>
              </a:r>
              <a:endParaRPr lang="ko-KR" altLang="en-US" sz="1000">
                <a:latin typeface="Arial" panose="020B0604020202020204" pitchFamily="34" charset="0"/>
                <a:cs typeface="Arial" panose="020B0604020202020204" pitchFamily="34" charset="0"/>
              </a:endParaRPr>
            </a:p>
          </p:txBody>
        </p:sp>
        <p:sp>
          <p:nvSpPr>
            <p:cNvPr id="38" name="직사각형 37"/>
            <p:cNvSpPr/>
            <p:nvPr/>
          </p:nvSpPr>
          <p:spPr>
            <a:xfrm>
              <a:off x="3408483" y="1666977"/>
              <a:ext cx="1191063" cy="298382"/>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00" smtClean="0">
                  <a:latin typeface="Arial" panose="020B0604020202020204" pitchFamily="34" charset="0"/>
                  <a:cs typeface="Arial" panose="020B0604020202020204" pitchFamily="34" charset="0"/>
                </a:rPr>
                <a:t>Exons</a:t>
              </a:r>
              <a:endParaRPr lang="ko-KR" altLang="en-US" sz="1000">
                <a:latin typeface="Arial" panose="020B0604020202020204" pitchFamily="34" charset="0"/>
                <a:cs typeface="Arial" panose="020B0604020202020204" pitchFamily="34" charset="0"/>
              </a:endParaRPr>
            </a:p>
          </p:txBody>
        </p:sp>
        <p:sp>
          <p:nvSpPr>
            <p:cNvPr id="39" name="직사각형 38"/>
            <p:cNvSpPr/>
            <p:nvPr/>
          </p:nvSpPr>
          <p:spPr>
            <a:xfrm>
              <a:off x="4599545" y="1666977"/>
              <a:ext cx="1191063" cy="29838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00" smtClean="0">
                  <a:latin typeface="Arial" panose="020B0604020202020204" pitchFamily="34" charset="0"/>
                  <a:cs typeface="Arial" panose="020B0604020202020204" pitchFamily="34" charset="0"/>
                </a:rPr>
                <a:t>3’FR</a:t>
              </a:r>
              <a:endParaRPr lang="ko-KR" altLang="en-US" sz="1000">
                <a:latin typeface="Arial" panose="020B0604020202020204" pitchFamily="34" charset="0"/>
                <a:cs typeface="Arial" panose="020B0604020202020204" pitchFamily="34" charset="0"/>
              </a:endParaRPr>
            </a:p>
          </p:txBody>
        </p:sp>
      </p:grpSp>
      <p:grpSp>
        <p:nvGrpSpPr>
          <p:cNvPr id="40" name="그룹 39"/>
          <p:cNvGrpSpPr/>
          <p:nvPr/>
        </p:nvGrpSpPr>
        <p:grpSpPr>
          <a:xfrm flipH="1">
            <a:off x="1212330" y="846829"/>
            <a:ext cx="2587910" cy="153438"/>
            <a:chOff x="2217420" y="1666977"/>
            <a:chExt cx="3573188" cy="298382"/>
          </a:xfrm>
        </p:grpSpPr>
        <p:sp>
          <p:nvSpPr>
            <p:cNvPr id="41" name="직사각형 40"/>
            <p:cNvSpPr/>
            <p:nvPr/>
          </p:nvSpPr>
          <p:spPr>
            <a:xfrm>
              <a:off x="2217420" y="1666977"/>
              <a:ext cx="1191063" cy="298382"/>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00">
                  <a:latin typeface="Arial" panose="020B0604020202020204" pitchFamily="34" charset="0"/>
                  <a:cs typeface="Arial" panose="020B0604020202020204" pitchFamily="34" charset="0"/>
                </a:rPr>
                <a:t>5’FR</a:t>
              </a:r>
              <a:endParaRPr lang="ko-KR" altLang="en-US" sz="1000">
                <a:latin typeface="Arial" panose="020B0604020202020204" pitchFamily="34" charset="0"/>
                <a:cs typeface="Arial" panose="020B0604020202020204" pitchFamily="34" charset="0"/>
              </a:endParaRPr>
            </a:p>
          </p:txBody>
        </p:sp>
        <p:sp>
          <p:nvSpPr>
            <p:cNvPr id="42" name="직사각형 41"/>
            <p:cNvSpPr/>
            <p:nvPr/>
          </p:nvSpPr>
          <p:spPr>
            <a:xfrm>
              <a:off x="3408483" y="1666977"/>
              <a:ext cx="1191063" cy="298382"/>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00" smtClean="0">
                  <a:latin typeface="Arial" panose="020B0604020202020204" pitchFamily="34" charset="0"/>
                  <a:cs typeface="Arial" panose="020B0604020202020204" pitchFamily="34" charset="0"/>
                </a:rPr>
                <a:t>Exons</a:t>
              </a:r>
              <a:endParaRPr lang="ko-KR" altLang="en-US" sz="1000">
                <a:latin typeface="Arial" panose="020B0604020202020204" pitchFamily="34" charset="0"/>
                <a:cs typeface="Arial" panose="020B0604020202020204" pitchFamily="34" charset="0"/>
              </a:endParaRPr>
            </a:p>
          </p:txBody>
        </p:sp>
        <p:sp>
          <p:nvSpPr>
            <p:cNvPr id="43" name="직사각형 42"/>
            <p:cNvSpPr/>
            <p:nvPr/>
          </p:nvSpPr>
          <p:spPr>
            <a:xfrm>
              <a:off x="4599545" y="1666977"/>
              <a:ext cx="1191063" cy="29838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00" smtClean="0">
                  <a:latin typeface="Arial" panose="020B0604020202020204" pitchFamily="34" charset="0"/>
                  <a:cs typeface="Arial" panose="020B0604020202020204" pitchFamily="34" charset="0"/>
                </a:rPr>
                <a:t>3’FR</a:t>
              </a:r>
              <a:endParaRPr lang="ko-KR" altLang="en-US" sz="1000">
                <a:latin typeface="Arial" panose="020B0604020202020204" pitchFamily="34" charset="0"/>
                <a:cs typeface="Arial" panose="020B0604020202020204" pitchFamily="34" charset="0"/>
              </a:endParaRPr>
            </a:p>
          </p:txBody>
        </p:sp>
      </p:grpSp>
      <p:sp>
        <p:nvSpPr>
          <p:cNvPr id="44" name="직사각형 43"/>
          <p:cNvSpPr/>
          <p:nvPr/>
        </p:nvSpPr>
        <p:spPr>
          <a:xfrm>
            <a:off x="2036777" y="2334710"/>
            <a:ext cx="893297" cy="153438"/>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00">
                <a:latin typeface="Arial" panose="020B0604020202020204" pitchFamily="34" charset="0"/>
                <a:cs typeface="Arial" panose="020B0604020202020204" pitchFamily="34" charset="0"/>
              </a:rPr>
              <a:t>5’FR</a:t>
            </a:r>
            <a:endParaRPr lang="ko-KR" altLang="en-US" sz="1000">
              <a:latin typeface="Arial" panose="020B0604020202020204" pitchFamily="34" charset="0"/>
              <a:cs typeface="Arial" panose="020B0604020202020204" pitchFamily="34" charset="0"/>
            </a:endParaRPr>
          </a:p>
        </p:txBody>
      </p:sp>
      <p:sp>
        <p:nvSpPr>
          <p:cNvPr id="45" name="직사각형 44"/>
          <p:cNvSpPr/>
          <p:nvPr/>
        </p:nvSpPr>
        <p:spPr>
          <a:xfrm>
            <a:off x="2930074" y="2334710"/>
            <a:ext cx="893297" cy="15343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00" smtClean="0">
                <a:latin typeface="Arial" panose="020B0604020202020204" pitchFamily="34" charset="0"/>
                <a:cs typeface="Arial" panose="020B0604020202020204" pitchFamily="34" charset="0"/>
              </a:rPr>
              <a:t>Exons</a:t>
            </a:r>
            <a:endParaRPr lang="ko-KR" altLang="en-US" sz="1000">
              <a:latin typeface="Arial" panose="020B0604020202020204" pitchFamily="34" charset="0"/>
              <a:cs typeface="Arial" panose="020B0604020202020204" pitchFamily="34" charset="0"/>
            </a:endParaRPr>
          </a:p>
        </p:txBody>
      </p:sp>
      <p:sp>
        <p:nvSpPr>
          <p:cNvPr id="46" name="직사각형 45"/>
          <p:cNvSpPr/>
          <p:nvPr/>
        </p:nvSpPr>
        <p:spPr>
          <a:xfrm>
            <a:off x="3823371" y="2334710"/>
            <a:ext cx="893297" cy="153438"/>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00" smtClean="0">
                <a:latin typeface="Arial" panose="020B0604020202020204" pitchFamily="34" charset="0"/>
                <a:cs typeface="Arial" panose="020B0604020202020204" pitchFamily="34" charset="0"/>
              </a:rPr>
              <a:t>3’FR</a:t>
            </a:r>
            <a:endParaRPr lang="ko-KR" altLang="en-US" sz="1000">
              <a:latin typeface="Arial" panose="020B0604020202020204" pitchFamily="34" charset="0"/>
              <a:cs typeface="Arial" panose="020B0604020202020204" pitchFamily="34" charset="0"/>
            </a:endParaRPr>
          </a:p>
        </p:txBody>
      </p:sp>
      <p:sp>
        <p:nvSpPr>
          <p:cNvPr id="47" name="직사각형 46"/>
          <p:cNvSpPr/>
          <p:nvPr/>
        </p:nvSpPr>
        <p:spPr>
          <a:xfrm>
            <a:off x="1139522" y="2111357"/>
            <a:ext cx="893297" cy="153438"/>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00">
                <a:latin typeface="Arial" panose="020B0604020202020204" pitchFamily="34" charset="0"/>
                <a:cs typeface="Arial" panose="020B0604020202020204" pitchFamily="34" charset="0"/>
              </a:rPr>
              <a:t>5’FR</a:t>
            </a:r>
            <a:endParaRPr lang="ko-KR" altLang="en-US" sz="1000">
              <a:latin typeface="Arial" panose="020B0604020202020204" pitchFamily="34" charset="0"/>
              <a:cs typeface="Arial" panose="020B0604020202020204" pitchFamily="34" charset="0"/>
            </a:endParaRPr>
          </a:p>
        </p:txBody>
      </p:sp>
      <p:sp>
        <p:nvSpPr>
          <p:cNvPr id="48" name="직사각형 47"/>
          <p:cNvSpPr/>
          <p:nvPr/>
        </p:nvSpPr>
        <p:spPr>
          <a:xfrm>
            <a:off x="2032819" y="2111357"/>
            <a:ext cx="893297" cy="15343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00" smtClean="0">
                <a:latin typeface="Arial" panose="020B0604020202020204" pitchFamily="34" charset="0"/>
                <a:cs typeface="Arial" panose="020B0604020202020204" pitchFamily="34" charset="0"/>
              </a:rPr>
              <a:t>Exons</a:t>
            </a:r>
            <a:endParaRPr lang="ko-KR" altLang="en-US" sz="1000">
              <a:latin typeface="Arial" panose="020B0604020202020204" pitchFamily="34" charset="0"/>
              <a:cs typeface="Arial" panose="020B0604020202020204" pitchFamily="34" charset="0"/>
            </a:endParaRPr>
          </a:p>
        </p:txBody>
      </p:sp>
      <p:sp>
        <p:nvSpPr>
          <p:cNvPr id="49" name="직사각형 48"/>
          <p:cNvSpPr/>
          <p:nvPr/>
        </p:nvSpPr>
        <p:spPr>
          <a:xfrm>
            <a:off x="2926116" y="2111357"/>
            <a:ext cx="893297" cy="153438"/>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00" smtClean="0">
                <a:latin typeface="Arial" panose="020B0604020202020204" pitchFamily="34" charset="0"/>
                <a:cs typeface="Arial" panose="020B0604020202020204" pitchFamily="34" charset="0"/>
              </a:rPr>
              <a:t>3’FR</a:t>
            </a:r>
            <a:endParaRPr lang="ko-KR" altLang="en-US" sz="1000">
              <a:latin typeface="Arial" panose="020B0604020202020204" pitchFamily="34" charset="0"/>
              <a:cs typeface="Arial" panose="020B0604020202020204" pitchFamily="34" charset="0"/>
            </a:endParaRPr>
          </a:p>
        </p:txBody>
      </p:sp>
      <p:sp>
        <p:nvSpPr>
          <p:cNvPr id="50" name="TextBox 49"/>
          <p:cNvSpPr txBox="1"/>
          <p:nvPr/>
        </p:nvSpPr>
        <p:spPr>
          <a:xfrm>
            <a:off x="1169115" y="3122941"/>
            <a:ext cx="4663533" cy="277594"/>
          </a:xfrm>
          <a:prstGeom prst="rect">
            <a:avLst/>
          </a:prstGeom>
          <a:noFill/>
        </p:spPr>
        <p:txBody>
          <a:bodyPr wrap="square" rtlCol="0">
            <a:spAutoFit/>
          </a:bodyPr>
          <a:lstStyle/>
          <a:p>
            <a:pPr algn="ctr"/>
            <a:r>
              <a:rPr lang="en-US" altLang="ko-KR" sz="1200" dirty="0" smtClean="0">
                <a:latin typeface="Arial" panose="020B0604020202020204" pitchFamily="34" charset="0"/>
                <a:cs typeface="Arial" panose="020B0604020202020204" pitchFamily="34" charset="0"/>
              </a:rPr>
              <a:t>Sense strand</a:t>
            </a:r>
            <a:endParaRPr lang="ko-KR" altLang="en-US" sz="1200" dirty="0" smtClean="0">
              <a:latin typeface="Arial" panose="020B0604020202020204" pitchFamily="34" charset="0"/>
              <a:cs typeface="Arial" panose="020B0604020202020204" pitchFamily="34" charset="0"/>
            </a:endParaRPr>
          </a:p>
        </p:txBody>
      </p:sp>
      <p:sp>
        <p:nvSpPr>
          <p:cNvPr id="51" name="TextBox 50"/>
          <p:cNvSpPr txBox="1"/>
          <p:nvPr/>
        </p:nvSpPr>
        <p:spPr>
          <a:xfrm>
            <a:off x="99392" y="1705216"/>
            <a:ext cx="6858000" cy="276999"/>
          </a:xfrm>
          <a:prstGeom prst="rect">
            <a:avLst/>
          </a:prstGeom>
          <a:noFill/>
        </p:spPr>
        <p:txBody>
          <a:bodyPr wrap="square" rtlCol="0">
            <a:spAutoFit/>
          </a:bodyPr>
          <a:lstStyle/>
          <a:p>
            <a:pPr algn="ctr"/>
            <a:r>
              <a:rPr lang="en-US" altLang="ko-KR" sz="1200" smtClean="0">
                <a:latin typeface="Arial" panose="020B0604020202020204" pitchFamily="34" charset="0"/>
                <a:cs typeface="Arial" panose="020B0604020202020204" pitchFamily="34" charset="0"/>
              </a:rPr>
              <a:t>Antisense strand</a:t>
            </a:r>
            <a:endParaRPr lang="ko-KR" altLang="en-US" sz="1200" smtClean="0">
              <a:latin typeface="Arial" panose="020B0604020202020204" pitchFamily="34" charset="0"/>
              <a:cs typeface="Arial" panose="020B0604020202020204" pitchFamily="34" charset="0"/>
            </a:endParaRPr>
          </a:p>
        </p:txBody>
      </p:sp>
      <p:sp>
        <p:nvSpPr>
          <p:cNvPr id="52" name="직사각형 51"/>
          <p:cNvSpPr/>
          <p:nvPr/>
        </p:nvSpPr>
        <p:spPr>
          <a:xfrm>
            <a:off x="2842591" y="591609"/>
            <a:ext cx="1051561" cy="2574435"/>
          </a:xfrm>
          <a:prstGeom prst="rect">
            <a:avLst/>
          </a:prstGeom>
          <a:noFill/>
          <a:ln w="571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53" name="타원 52"/>
          <p:cNvSpPr/>
          <p:nvPr/>
        </p:nvSpPr>
        <p:spPr>
          <a:xfrm>
            <a:off x="5688632" y="2883321"/>
            <a:ext cx="54006" cy="72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1" smtClean="0">
              <a:solidFill>
                <a:schemeClr val="tx1"/>
              </a:solidFill>
              <a:latin typeface="Arial" panose="020B0604020202020204" pitchFamily="34" charset="0"/>
              <a:cs typeface="Arial" panose="020B0604020202020204" pitchFamily="34" charset="0"/>
            </a:endParaRPr>
          </a:p>
        </p:txBody>
      </p:sp>
      <p:sp>
        <p:nvSpPr>
          <p:cNvPr id="54" name="타원 53"/>
          <p:cNvSpPr/>
          <p:nvPr/>
        </p:nvSpPr>
        <p:spPr>
          <a:xfrm>
            <a:off x="5753290" y="2883321"/>
            <a:ext cx="54006" cy="72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1" smtClean="0">
              <a:solidFill>
                <a:schemeClr val="tx1"/>
              </a:solidFill>
              <a:latin typeface="Arial" panose="020B0604020202020204" pitchFamily="34" charset="0"/>
              <a:cs typeface="Arial" panose="020B0604020202020204" pitchFamily="34" charset="0"/>
            </a:endParaRPr>
          </a:p>
        </p:txBody>
      </p:sp>
      <p:sp>
        <p:nvSpPr>
          <p:cNvPr id="55" name="타원 54"/>
          <p:cNvSpPr/>
          <p:nvPr/>
        </p:nvSpPr>
        <p:spPr>
          <a:xfrm>
            <a:off x="5618861" y="2883321"/>
            <a:ext cx="54006" cy="72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1" smtClean="0">
              <a:solidFill>
                <a:schemeClr val="tx1"/>
              </a:solidFill>
              <a:latin typeface="Arial" panose="020B0604020202020204" pitchFamily="34" charset="0"/>
              <a:cs typeface="Arial" panose="020B0604020202020204" pitchFamily="34" charset="0"/>
            </a:endParaRPr>
          </a:p>
        </p:txBody>
      </p:sp>
      <p:sp>
        <p:nvSpPr>
          <p:cNvPr id="59" name="TextBox 58"/>
          <p:cNvSpPr txBox="1"/>
          <p:nvPr/>
        </p:nvSpPr>
        <p:spPr>
          <a:xfrm>
            <a:off x="44624" y="3338572"/>
            <a:ext cx="2610010" cy="369332"/>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(B)</a:t>
            </a:r>
            <a:endParaRPr lang="en-US" b="1" dirty="0">
              <a:latin typeface="Arial" panose="020B0604020202020204" pitchFamily="34" charset="0"/>
              <a:cs typeface="Arial" panose="020B0604020202020204" pitchFamily="34" charset="0"/>
            </a:endParaRPr>
          </a:p>
        </p:txBody>
      </p:sp>
      <p:graphicFrame>
        <p:nvGraphicFramePr>
          <p:cNvPr id="60" name="표 59"/>
          <p:cNvGraphicFramePr>
            <a:graphicFrameLocks noGrp="1"/>
          </p:cNvGraphicFramePr>
          <p:nvPr>
            <p:extLst>
              <p:ext uri="{D42A27DB-BD31-4B8C-83A1-F6EECF244321}">
                <p14:modId xmlns:p14="http://schemas.microsoft.com/office/powerpoint/2010/main" val="3565723515"/>
              </p:ext>
            </p:extLst>
          </p:nvPr>
        </p:nvGraphicFramePr>
        <p:xfrm>
          <a:off x="1198180" y="5423397"/>
          <a:ext cx="4684340" cy="479882"/>
        </p:xfrm>
        <a:graphic>
          <a:graphicData uri="http://schemas.openxmlformats.org/drawingml/2006/table">
            <a:tbl>
              <a:tblPr firstRow="1" bandRow="1">
                <a:tableStyleId>{2D5ABB26-0587-4C30-8999-92F81FD0307C}</a:tableStyleId>
              </a:tblPr>
              <a:tblGrid>
                <a:gridCol w="234217"/>
                <a:gridCol w="234217"/>
                <a:gridCol w="234217"/>
                <a:gridCol w="234217"/>
                <a:gridCol w="234217"/>
                <a:gridCol w="234217"/>
                <a:gridCol w="234217"/>
                <a:gridCol w="234217"/>
                <a:gridCol w="234217"/>
                <a:gridCol w="234217"/>
                <a:gridCol w="234217"/>
                <a:gridCol w="234217"/>
                <a:gridCol w="234217"/>
                <a:gridCol w="234217"/>
                <a:gridCol w="234217"/>
                <a:gridCol w="234217"/>
                <a:gridCol w="234217"/>
                <a:gridCol w="234217"/>
                <a:gridCol w="234217"/>
                <a:gridCol w="234217"/>
              </a:tblGrid>
              <a:tr h="243582">
                <a:tc>
                  <a:txBody>
                    <a:bodyPr/>
                    <a:lstStyle/>
                    <a:p>
                      <a:pPr algn="r" latinLnBrk="1"/>
                      <a:r>
                        <a:rPr lang="en-US" altLang="ko-KR" sz="800" dirty="0" smtClean="0">
                          <a:latin typeface="Arial" pitchFamily="34" charset="0"/>
                          <a:cs typeface="Arial" pitchFamily="34" charset="0"/>
                        </a:rPr>
                        <a:t>1</a:t>
                      </a:r>
                      <a:r>
                        <a:rPr lang="en-US" altLang="ko-KR" sz="800" baseline="30000" dirty="0" smtClean="0">
                          <a:latin typeface="Arial" pitchFamily="34" charset="0"/>
                          <a:cs typeface="Arial" pitchFamily="34" charset="0"/>
                        </a:rPr>
                        <a:t>st</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2</a:t>
                      </a:r>
                      <a:r>
                        <a:rPr lang="en-US" altLang="ko-KR" sz="800" baseline="30000" dirty="0" smtClean="0">
                          <a:latin typeface="Arial" pitchFamily="34" charset="0"/>
                          <a:cs typeface="Arial" pitchFamily="34" charset="0"/>
                        </a:rPr>
                        <a:t>nd</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3</a:t>
                      </a:r>
                      <a:r>
                        <a:rPr lang="en-US" altLang="ko-KR" sz="800" baseline="30000" dirty="0" smtClean="0">
                          <a:latin typeface="Arial" pitchFamily="34" charset="0"/>
                          <a:cs typeface="Arial" pitchFamily="34" charset="0"/>
                        </a:rPr>
                        <a:t>rd</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4</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5</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6</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7</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8</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9</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10</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11</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12</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13</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14</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15</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16</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17</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18</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19</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c>
                  <a:txBody>
                    <a:bodyPr/>
                    <a:lstStyle/>
                    <a:p>
                      <a:pPr algn="r" latinLnBrk="1"/>
                      <a:r>
                        <a:rPr lang="en-US" altLang="ko-KR" sz="800" dirty="0" smtClean="0">
                          <a:latin typeface="Arial" pitchFamily="34" charset="0"/>
                          <a:cs typeface="Arial" pitchFamily="34" charset="0"/>
                        </a:rPr>
                        <a:t>20</a:t>
                      </a:r>
                      <a:r>
                        <a:rPr lang="en-US" altLang="ko-KR" sz="800" baseline="30000" dirty="0" smtClean="0">
                          <a:latin typeface="Arial" pitchFamily="34" charset="0"/>
                          <a:cs typeface="Arial" pitchFamily="34" charset="0"/>
                        </a:rPr>
                        <a:t>th</a:t>
                      </a:r>
                      <a:endParaRPr lang="ko-KR" altLang="en-US" sz="800" dirty="0">
                        <a:latin typeface="Arial" pitchFamily="34" charset="0"/>
                        <a:cs typeface="Arial" pitchFamily="34" charset="0"/>
                      </a:endParaRPr>
                    </a:p>
                  </a:txBody>
                  <a:tcPr marL="0" marR="0" marT="36000" marB="0" vert="vert270" anchor="ctr">
                    <a:noFill/>
                  </a:tcPr>
                </a:tc>
              </a:tr>
              <a:tr h="236300">
                <a:tc gridSpan="20">
                  <a:txBody>
                    <a:bodyPr/>
                    <a:lstStyle/>
                    <a:p>
                      <a:pPr algn="ctr" latinLnBrk="1"/>
                      <a:r>
                        <a:rPr lang="en-US" altLang="ko-KR" sz="900" b="1" dirty="0" smtClean="0">
                          <a:latin typeface="Arial" pitchFamily="34" charset="0"/>
                          <a:cs typeface="Arial" pitchFamily="34" charset="0"/>
                        </a:rPr>
                        <a:t>Introns grouped</a:t>
                      </a:r>
                      <a:r>
                        <a:rPr lang="en-US" altLang="ko-KR" sz="900" b="1" baseline="0" dirty="0" smtClean="0">
                          <a:latin typeface="Arial" pitchFamily="34" charset="0"/>
                          <a:cs typeface="Arial" pitchFamily="34" charset="0"/>
                        </a:rPr>
                        <a:t> by their ordinal positions</a:t>
                      </a:r>
                      <a:endParaRPr lang="ko-KR" altLang="en-US" sz="900" b="1" dirty="0">
                        <a:latin typeface="Arial" pitchFamily="34" charset="0"/>
                        <a:cs typeface="Arial" pitchFamily="34" charset="0"/>
                      </a:endParaRPr>
                    </a:p>
                  </a:txBody>
                  <a:tcPr marL="0" marR="0" marT="36000" marB="0" anchor="ctr">
                    <a:noFill/>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r>
            </a:tbl>
          </a:graphicData>
        </a:graphic>
      </p:graphicFrame>
      <p:graphicFrame>
        <p:nvGraphicFramePr>
          <p:cNvPr id="61" name="표 60"/>
          <p:cNvGraphicFramePr>
            <a:graphicFrameLocks noGrp="1"/>
          </p:cNvGraphicFramePr>
          <p:nvPr>
            <p:extLst>
              <p:ext uri="{D42A27DB-BD31-4B8C-83A1-F6EECF244321}">
                <p14:modId xmlns:p14="http://schemas.microsoft.com/office/powerpoint/2010/main" val="3488863597"/>
              </p:ext>
            </p:extLst>
          </p:nvPr>
        </p:nvGraphicFramePr>
        <p:xfrm>
          <a:off x="507326" y="3689809"/>
          <a:ext cx="416808" cy="1830500"/>
        </p:xfrm>
        <a:graphic>
          <a:graphicData uri="http://schemas.openxmlformats.org/drawingml/2006/table">
            <a:tbl>
              <a:tblPr firstRow="1" bandRow="1">
                <a:tableStyleId>{2D5ABB26-0587-4C30-8999-92F81FD0307C}</a:tableStyleId>
              </a:tblPr>
              <a:tblGrid>
                <a:gridCol w="242866"/>
                <a:gridCol w="173942"/>
              </a:tblGrid>
              <a:tr h="457625">
                <a:tc rowSpan="4">
                  <a:txBody>
                    <a:bodyPr/>
                    <a:lstStyle/>
                    <a:p>
                      <a:pPr algn="ctr" latinLnBrk="1"/>
                      <a:r>
                        <a:rPr lang="en-US" altLang="ko-KR" sz="900" b="1" dirty="0" smtClean="0">
                          <a:latin typeface="Arial" pitchFamily="34" charset="0"/>
                          <a:cs typeface="Arial" pitchFamily="34" charset="0"/>
                        </a:rPr>
                        <a:t>%Conserved</a:t>
                      </a:r>
                      <a:r>
                        <a:rPr lang="en-US" altLang="ko-KR" sz="900" b="1" baseline="0" dirty="0" smtClean="0">
                          <a:latin typeface="Arial" pitchFamily="34" charset="0"/>
                          <a:cs typeface="Arial" pitchFamily="34" charset="0"/>
                        </a:rPr>
                        <a:t> sites</a:t>
                      </a:r>
                      <a:endParaRPr lang="ko-KR" altLang="en-US" sz="900" b="1" dirty="0">
                        <a:latin typeface="Arial" pitchFamily="34" charset="0"/>
                        <a:cs typeface="Arial" pitchFamily="34" charset="0"/>
                      </a:endParaRPr>
                    </a:p>
                  </a:txBody>
                  <a:tcPr vert="vert27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c>
                  <a:txBody>
                    <a:bodyPr/>
                    <a:lstStyle/>
                    <a:p>
                      <a:pPr algn="r" latinLnBrk="1"/>
                      <a:r>
                        <a:rPr lang="en-US" altLang="ko-KR" sz="800" dirty="0" smtClean="0">
                          <a:latin typeface="Arial" pitchFamily="34" charset="0"/>
                          <a:cs typeface="Arial" pitchFamily="34" charset="0"/>
                        </a:rPr>
                        <a:t>15</a:t>
                      </a:r>
                      <a:endParaRPr lang="ko-KR" altLang="en-US" sz="800" dirty="0">
                        <a:latin typeface="Arial" pitchFamily="34" charset="0"/>
                        <a:cs typeface="Arial" pitchFamily="34" charset="0"/>
                      </a:endParaRPr>
                    </a:p>
                  </a:txBody>
                  <a:tcPr marL="0" marR="0" marT="0" marB="0" anchor="ctr">
                    <a:lnL w="12700" cap="flat" cmpd="sng" algn="ctr">
                      <a:noFill/>
                      <a:prstDash val="solid"/>
                      <a:round/>
                      <a:headEnd type="none" w="med" len="med"/>
                      <a:tailEnd type="none" w="med" len="med"/>
                    </a:lnL>
                    <a:noFill/>
                  </a:tcPr>
                </a:tc>
              </a:tr>
              <a:tr h="457625">
                <a:tc vMerge="1">
                  <a:txBody>
                    <a:bodyPr/>
                    <a:lstStyle/>
                    <a:p>
                      <a:pPr algn="r" latinLnBrk="1"/>
                      <a:endParaRPr lang="ko-KR" altLang="en-US" sz="1000">
                        <a:latin typeface="Arial" pitchFamily="34" charset="0"/>
                        <a:cs typeface="Arial" pitchFamily="34" charset="0"/>
                      </a:endParaRPr>
                    </a:p>
                  </a:txBody>
                  <a:tcPr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latinLnBrk="1"/>
                      <a:r>
                        <a:rPr lang="en-US" altLang="ko-KR" sz="800" dirty="0" smtClean="0">
                          <a:latin typeface="Arial" pitchFamily="34" charset="0"/>
                          <a:cs typeface="Arial" pitchFamily="34" charset="0"/>
                        </a:rPr>
                        <a:t>10</a:t>
                      </a:r>
                      <a:endParaRPr lang="ko-KR" altLang="en-US" sz="800" dirty="0">
                        <a:latin typeface="Arial" pitchFamily="34" charset="0"/>
                        <a:cs typeface="Arial" pitchFamily="34" charset="0"/>
                      </a:endParaRPr>
                    </a:p>
                  </a:txBody>
                  <a:tcPr marL="0" marR="0" marT="0" marB="0" anchor="ctr">
                    <a:lnL w="12700" cap="flat" cmpd="sng" algn="ctr">
                      <a:noFill/>
                      <a:prstDash val="solid"/>
                      <a:round/>
                      <a:headEnd type="none" w="med" len="med"/>
                      <a:tailEnd type="none" w="med" len="med"/>
                    </a:lnL>
                    <a:noFill/>
                  </a:tcPr>
                </a:tc>
              </a:tr>
              <a:tr h="457625">
                <a:tc vMerge="1">
                  <a:txBody>
                    <a:bodyPr/>
                    <a:lstStyle/>
                    <a:p>
                      <a:pPr algn="r" latinLnBrk="1"/>
                      <a:endParaRPr lang="ko-KR" altLang="en-US" sz="1000">
                        <a:latin typeface="Arial" pitchFamily="34" charset="0"/>
                        <a:cs typeface="Arial" pitchFamily="34" charset="0"/>
                      </a:endParaRPr>
                    </a:p>
                  </a:txBody>
                  <a:tcPr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latinLnBrk="1"/>
                      <a:r>
                        <a:rPr lang="en-US" altLang="ko-KR" sz="800" dirty="0" smtClean="0">
                          <a:latin typeface="Arial" pitchFamily="34" charset="0"/>
                          <a:cs typeface="Arial" pitchFamily="34" charset="0"/>
                        </a:rPr>
                        <a:t>5</a:t>
                      </a:r>
                      <a:endParaRPr lang="ko-KR" altLang="en-US" sz="800" dirty="0">
                        <a:latin typeface="Arial" pitchFamily="34" charset="0"/>
                        <a:cs typeface="Arial" pitchFamily="34" charset="0"/>
                      </a:endParaRPr>
                    </a:p>
                  </a:txBody>
                  <a:tcPr marL="0" marR="0" marT="0" marB="0" anchor="ctr">
                    <a:lnL w="12700" cap="flat" cmpd="sng" algn="ctr">
                      <a:noFill/>
                      <a:prstDash val="solid"/>
                      <a:round/>
                      <a:headEnd type="none" w="med" len="med"/>
                      <a:tailEnd type="none" w="med" len="med"/>
                    </a:lnL>
                    <a:noFill/>
                  </a:tcPr>
                </a:tc>
              </a:tr>
              <a:tr h="457625">
                <a:tc vMerge="1">
                  <a:txBody>
                    <a:bodyPr/>
                    <a:lstStyle/>
                    <a:p>
                      <a:pPr algn="r" latinLnBrk="1"/>
                      <a:endParaRPr lang="ko-KR" altLang="en-US" sz="1000">
                        <a:latin typeface="Arial" pitchFamily="34" charset="0"/>
                        <a:cs typeface="Arial" pitchFamily="34" charset="0"/>
                      </a:endParaRPr>
                    </a:p>
                  </a:txBody>
                  <a:tcPr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r" latinLnBrk="1"/>
                      <a:r>
                        <a:rPr lang="en-US" altLang="ko-KR" sz="800" dirty="0" smtClean="0">
                          <a:latin typeface="Arial" pitchFamily="34" charset="0"/>
                          <a:cs typeface="Arial" pitchFamily="34" charset="0"/>
                        </a:rPr>
                        <a:t>0</a:t>
                      </a:r>
                      <a:endParaRPr lang="ko-KR" altLang="en-US" sz="800" dirty="0">
                        <a:latin typeface="Arial" pitchFamily="34" charset="0"/>
                        <a:cs typeface="Arial" pitchFamily="34" charset="0"/>
                      </a:endParaRPr>
                    </a:p>
                  </a:txBody>
                  <a:tcPr marL="0" marR="0" marT="0" marB="0" anchor="ctr">
                    <a:lnL w="12700" cap="flat" cmpd="sng" algn="ctr">
                      <a:noFill/>
                      <a:prstDash val="solid"/>
                      <a:round/>
                      <a:headEnd type="none" w="med" len="med"/>
                      <a:tailEnd type="none" w="med" len="med"/>
                    </a:lnL>
                    <a:noFill/>
                  </a:tcPr>
                </a:tc>
              </a:tr>
            </a:tbl>
          </a:graphicData>
        </a:graphic>
      </p:graphicFrame>
      <p:sp>
        <p:nvSpPr>
          <p:cNvPr id="62" name="TextBox 61"/>
          <p:cNvSpPr txBox="1"/>
          <p:nvPr/>
        </p:nvSpPr>
        <p:spPr>
          <a:xfrm>
            <a:off x="44624" y="6023193"/>
            <a:ext cx="2610010" cy="369332"/>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(C)</a:t>
            </a:r>
            <a:endParaRPr lang="en-US" b="1" dirty="0">
              <a:latin typeface="Arial" panose="020B0604020202020204" pitchFamily="34" charset="0"/>
              <a:cs typeface="Arial" panose="020B0604020202020204" pitchFamily="34" charset="0"/>
            </a:endParaRPr>
          </a:p>
        </p:txBody>
      </p:sp>
      <p:graphicFrame>
        <p:nvGraphicFramePr>
          <p:cNvPr id="88" name="표 87"/>
          <p:cNvGraphicFramePr>
            <a:graphicFrameLocks noGrp="1"/>
          </p:cNvGraphicFramePr>
          <p:nvPr>
            <p:extLst>
              <p:ext uri="{D42A27DB-BD31-4B8C-83A1-F6EECF244321}">
                <p14:modId xmlns:p14="http://schemas.microsoft.com/office/powerpoint/2010/main" val="1041804750"/>
              </p:ext>
            </p:extLst>
          </p:nvPr>
        </p:nvGraphicFramePr>
        <p:xfrm>
          <a:off x="1020566" y="6402498"/>
          <a:ext cx="5623300" cy="2174026"/>
        </p:xfrm>
        <a:graphic>
          <a:graphicData uri="http://schemas.openxmlformats.org/drawingml/2006/table">
            <a:tbl>
              <a:tblPr>
                <a:tableStyleId>{2D5ABB26-0587-4C30-8999-92F81FD0307C}</a:tableStyleId>
              </a:tblPr>
              <a:tblGrid>
                <a:gridCol w="1124660"/>
                <a:gridCol w="1124660"/>
                <a:gridCol w="1124660"/>
                <a:gridCol w="1124660"/>
                <a:gridCol w="1124660"/>
              </a:tblGrid>
              <a:tr h="1121830">
                <a:tc>
                  <a:txBody>
                    <a:bodyPr/>
                    <a:lstStyle/>
                    <a:p>
                      <a:pPr algn="ctr" fontAlgn="ctr"/>
                      <a:endParaRPr lang="en-US" sz="1000" b="0" u="none" strike="noStrike" dirty="0" smtClean="0">
                        <a:effectLst/>
                        <a:latin typeface="Arial" pitchFamily="34" charset="0"/>
                        <a:cs typeface="Arial" pitchFamily="34" charset="0"/>
                      </a:endParaRPr>
                    </a:p>
                    <a:p>
                      <a:pPr algn="ctr" fontAlgn="ctr"/>
                      <a:endParaRPr lang="en-US" altLang="ko-KR" sz="1000" b="0" u="none" strike="noStrike" dirty="0" smtClean="0">
                        <a:effectLst/>
                        <a:latin typeface="Arial" panose="020B0604020202020204" pitchFamily="34" charset="0"/>
                        <a:cs typeface="Arial" panose="020B0604020202020204" pitchFamily="34" charset="0"/>
                      </a:endParaRPr>
                    </a:p>
                    <a:p>
                      <a:pPr algn="ctr" fontAlgn="ctr"/>
                      <a:endParaRPr lang="en-US" altLang="ko-KR" sz="1000" b="0" u="none" strike="noStrike" dirty="0" smtClean="0">
                        <a:effectLst/>
                        <a:latin typeface="Arial" panose="020B0604020202020204" pitchFamily="34" charset="0"/>
                        <a:cs typeface="Arial" panose="020B0604020202020204" pitchFamily="34" charset="0"/>
                      </a:endParaRPr>
                    </a:p>
                    <a:p>
                      <a:pPr algn="ctr" fontAlgn="ctr"/>
                      <a:endParaRPr lang="en-US" altLang="ko-KR" sz="1000" b="0" u="none" strike="noStrike" dirty="0" smtClean="0">
                        <a:effectLst/>
                        <a:latin typeface="Arial" panose="020B0604020202020204" pitchFamily="34" charset="0"/>
                        <a:cs typeface="Arial" panose="020B0604020202020204" pitchFamily="34" charset="0"/>
                      </a:endParaRPr>
                    </a:p>
                    <a:p>
                      <a:pPr algn="ctr" fontAlgn="ctr"/>
                      <a:endParaRPr lang="en-US" altLang="ko-KR" sz="1000" b="0" u="none" strike="noStrike" dirty="0" smtClean="0">
                        <a:effectLst/>
                        <a:latin typeface="Arial" panose="020B0604020202020204" pitchFamily="34" charset="0"/>
                        <a:cs typeface="Arial" panose="020B0604020202020204" pitchFamily="34" charset="0"/>
                      </a:endParaRPr>
                    </a:p>
                    <a:p>
                      <a:pPr algn="ctr" fontAlgn="ctr"/>
                      <a:r>
                        <a:rPr lang="en-US" altLang="ko-KR" sz="1000" b="0" u="none" strike="noStrike" dirty="0" smtClean="0">
                          <a:effectLst/>
                          <a:latin typeface="Arial" panose="020B0604020202020204" pitchFamily="34" charset="0"/>
                          <a:cs typeface="Arial" panose="020B0604020202020204" pitchFamily="34" charset="0"/>
                        </a:rPr>
                        <a:t>y=</a:t>
                      </a:r>
                      <a:r>
                        <a:rPr lang="en-US" altLang="ko-KR" sz="1000" b="1" u="none" strike="noStrike" dirty="0" smtClean="0">
                          <a:effectLst/>
                          <a:latin typeface="Arial" panose="020B0604020202020204" pitchFamily="34" charset="0"/>
                          <a:cs typeface="Arial" panose="020B0604020202020204" pitchFamily="34" charset="0"/>
                        </a:rPr>
                        <a:t>0.07</a:t>
                      </a:r>
                      <a:r>
                        <a:rPr lang="en-US" altLang="ko-KR" sz="1000" b="0" u="none" strike="noStrike" dirty="0" smtClean="0">
                          <a:effectLst/>
                          <a:latin typeface="Arial" panose="020B0604020202020204" pitchFamily="34" charset="0"/>
                          <a:cs typeface="Arial" panose="020B0604020202020204" pitchFamily="34" charset="0"/>
                        </a:rPr>
                        <a:t>x + 2.26</a:t>
                      </a:r>
                    </a:p>
                    <a:p>
                      <a:pPr algn="ctr" fontAlgn="ctr"/>
                      <a:r>
                        <a:rPr lang="en-US" altLang="ko-KR" sz="1000" b="0" u="none" strike="noStrike" dirty="0" smtClean="0">
                          <a:effectLst/>
                          <a:latin typeface="Arial" panose="020B0604020202020204" pitchFamily="34" charset="0"/>
                          <a:cs typeface="Arial" panose="020B0604020202020204" pitchFamily="34" charset="0"/>
                        </a:rPr>
                        <a:t>R</a:t>
                      </a:r>
                      <a:r>
                        <a:rPr lang="en-US" altLang="ko-KR" sz="1000" b="0" u="none" strike="noStrike" baseline="30000" dirty="0" smtClean="0">
                          <a:effectLst/>
                          <a:latin typeface="Arial" panose="020B0604020202020204" pitchFamily="34" charset="0"/>
                          <a:cs typeface="Arial" panose="020B0604020202020204" pitchFamily="34" charset="0"/>
                        </a:rPr>
                        <a:t>2</a:t>
                      </a:r>
                      <a:r>
                        <a:rPr lang="en-US" altLang="ko-KR" sz="1000" b="0" u="none" strike="noStrike" dirty="0" smtClean="0">
                          <a:effectLst/>
                          <a:latin typeface="Arial" panose="020B0604020202020204" pitchFamily="34" charset="0"/>
                          <a:cs typeface="Arial" panose="020B0604020202020204" pitchFamily="34" charset="0"/>
                        </a:rPr>
                        <a:t> = </a:t>
                      </a:r>
                      <a:r>
                        <a:rPr lang="en-US" altLang="ko-KR" sz="1000" b="1" u="none" strike="noStrike" dirty="0" smtClean="0">
                          <a:effectLst/>
                          <a:latin typeface="Arial" panose="020B0604020202020204" pitchFamily="34" charset="0"/>
                          <a:cs typeface="Arial" panose="020B0604020202020204" pitchFamily="34" charset="0"/>
                        </a:rPr>
                        <a:t>0.37</a:t>
                      </a:r>
                      <a:endParaRPr lang="en-US" altLang="ko-KR" sz="1000" b="1" i="0" u="none" strike="noStrike" dirty="0">
                        <a:solidFill>
                          <a:srgbClr val="000000"/>
                        </a:solidFill>
                        <a:effectLst/>
                        <a:latin typeface="Arial" panose="020B0604020202020204" pitchFamily="34" charset="0"/>
                        <a:ea typeface="+mn-ea"/>
                        <a:cs typeface="Arial" panose="020B0604020202020204" pitchFamily="34" charset="0"/>
                      </a:endParaRP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1000" b="0" u="none" strike="noStrike" dirty="0" smtClean="0">
                        <a:effectLst/>
                        <a:latin typeface="Arial" panose="020B0604020202020204" pitchFamily="34" charset="0"/>
                        <a:cs typeface="Arial" panose="020B0604020202020204" pitchFamily="34" charset="0"/>
                      </a:endParaRPr>
                    </a:p>
                    <a:p>
                      <a:pPr algn="ctr" fontAlgn="ctr"/>
                      <a:endParaRPr lang="en-US" altLang="ko-KR" sz="1000" b="0" u="none" strike="noStrike" dirty="0" smtClean="0">
                        <a:effectLst/>
                        <a:latin typeface="Arial" panose="020B0604020202020204" pitchFamily="34" charset="0"/>
                        <a:cs typeface="Arial" panose="020B0604020202020204" pitchFamily="34" charset="0"/>
                      </a:endParaRPr>
                    </a:p>
                    <a:p>
                      <a:pPr algn="ctr" fontAlgn="ctr"/>
                      <a:r>
                        <a:rPr lang="en-US" altLang="ko-KR" sz="1000" b="0" u="none" strike="noStrike" dirty="0" smtClean="0">
                          <a:effectLst/>
                          <a:latin typeface="Arial" panose="020B0604020202020204" pitchFamily="34" charset="0"/>
                          <a:cs typeface="Arial" panose="020B0604020202020204" pitchFamily="34" charset="0"/>
                        </a:rPr>
                        <a:t>y=</a:t>
                      </a:r>
                      <a:r>
                        <a:rPr lang="en-US" altLang="ko-KR" sz="1000" b="1" u="none" strike="noStrike" dirty="0" smtClean="0">
                          <a:effectLst/>
                          <a:latin typeface="Arial" panose="020B0604020202020204" pitchFamily="34" charset="0"/>
                          <a:cs typeface="Arial" panose="020B0604020202020204" pitchFamily="34" charset="0"/>
                        </a:rPr>
                        <a:t>0.04</a:t>
                      </a:r>
                      <a:r>
                        <a:rPr lang="en-US" altLang="ko-KR" sz="1000" b="0" u="none" strike="noStrike" dirty="0" smtClean="0">
                          <a:effectLst/>
                          <a:latin typeface="Arial" panose="020B0604020202020204" pitchFamily="34" charset="0"/>
                          <a:cs typeface="Arial" panose="020B0604020202020204" pitchFamily="34" charset="0"/>
                        </a:rPr>
                        <a:t>x + 1.44</a:t>
                      </a:r>
                    </a:p>
                    <a:p>
                      <a:pPr algn="ctr" fontAlgn="ctr"/>
                      <a:r>
                        <a:rPr lang="en-US" altLang="ko-KR" sz="1000" b="0" u="none" strike="noStrike" dirty="0" smtClean="0">
                          <a:effectLst/>
                          <a:latin typeface="Arial" panose="020B0604020202020204" pitchFamily="34" charset="0"/>
                          <a:cs typeface="Arial" panose="020B0604020202020204" pitchFamily="34" charset="0"/>
                        </a:rPr>
                        <a:t>R</a:t>
                      </a:r>
                      <a:r>
                        <a:rPr lang="en-US" altLang="ko-KR" sz="1000" b="0" u="none" strike="noStrike" baseline="30000" dirty="0" smtClean="0">
                          <a:effectLst/>
                          <a:latin typeface="Arial" panose="020B0604020202020204" pitchFamily="34" charset="0"/>
                          <a:cs typeface="Arial" panose="020B0604020202020204" pitchFamily="34" charset="0"/>
                        </a:rPr>
                        <a:t>2</a:t>
                      </a:r>
                      <a:r>
                        <a:rPr lang="en-US" altLang="ko-KR" sz="1000" b="0" u="none" strike="noStrike" dirty="0" smtClean="0">
                          <a:effectLst/>
                          <a:latin typeface="Arial" panose="020B0604020202020204" pitchFamily="34" charset="0"/>
                          <a:cs typeface="Arial" panose="020B0604020202020204" pitchFamily="34" charset="0"/>
                        </a:rPr>
                        <a:t> = </a:t>
                      </a:r>
                      <a:r>
                        <a:rPr lang="en-US" altLang="ko-KR" sz="1000" b="1" u="none" strike="noStrike" dirty="0" smtClean="0">
                          <a:effectLst/>
                          <a:latin typeface="Arial" panose="020B0604020202020204" pitchFamily="34" charset="0"/>
                          <a:cs typeface="Arial" panose="020B0604020202020204" pitchFamily="34" charset="0"/>
                        </a:rPr>
                        <a:t>0.65</a:t>
                      </a:r>
                      <a:endParaRPr lang="en-US" altLang="ko-KR" sz="1000" b="1" i="0" u="none" strike="noStrike" dirty="0" smtClean="0">
                        <a:solidFill>
                          <a:srgbClr val="000000"/>
                        </a:solidFill>
                        <a:effectLst/>
                        <a:latin typeface="Arial" panose="020B0604020202020204" pitchFamily="34" charset="0"/>
                        <a:ea typeface="+mn-ea"/>
                        <a:cs typeface="Arial" panose="020B0604020202020204" pitchFamily="34" charset="0"/>
                      </a:endParaRP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1000" b="0" u="none" strike="noStrike" dirty="0" smtClean="0">
                        <a:effectLst/>
                        <a:latin typeface="Arial" panose="020B0604020202020204" pitchFamily="34" charset="0"/>
                        <a:cs typeface="Arial" panose="020B0604020202020204" pitchFamily="34" charset="0"/>
                      </a:endParaRPr>
                    </a:p>
                    <a:p>
                      <a:pPr algn="ctr" fontAlgn="ctr"/>
                      <a:endParaRPr lang="en-US" altLang="ko-KR" sz="1000" b="0" u="none" strike="noStrike" dirty="0" smtClean="0">
                        <a:effectLst/>
                        <a:latin typeface="Arial" panose="020B0604020202020204" pitchFamily="34" charset="0"/>
                        <a:cs typeface="Arial" panose="020B0604020202020204" pitchFamily="34" charset="0"/>
                      </a:endParaRPr>
                    </a:p>
                    <a:p>
                      <a:pPr algn="ctr" fontAlgn="ctr"/>
                      <a:r>
                        <a:rPr lang="en-US" altLang="ko-KR" sz="1000" b="0" u="none" strike="noStrike" dirty="0" smtClean="0">
                          <a:effectLst/>
                          <a:latin typeface="Arial" panose="020B0604020202020204" pitchFamily="34" charset="0"/>
                          <a:cs typeface="Arial" panose="020B0604020202020204" pitchFamily="34" charset="0"/>
                        </a:rPr>
                        <a:t>y=</a:t>
                      </a:r>
                      <a:r>
                        <a:rPr lang="en-US" altLang="ko-KR" sz="1000" b="1" u="none" strike="noStrike" dirty="0" smtClean="0">
                          <a:effectLst/>
                          <a:latin typeface="Arial" panose="020B0604020202020204" pitchFamily="34" charset="0"/>
                          <a:cs typeface="Arial" panose="020B0604020202020204" pitchFamily="34" charset="0"/>
                        </a:rPr>
                        <a:t>0.03</a:t>
                      </a:r>
                      <a:r>
                        <a:rPr lang="en-US" altLang="ko-KR" sz="1000" b="0" u="none" strike="noStrike" dirty="0" smtClean="0">
                          <a:effectLst/>
                          <a:latin typeface="Arial" panose="020B0604020202020204" pitchFamily="34" charset="0"/>
                          <a:cs typeface="Arial" panose="020B0604020202020204" pitchFamily="34" charset="0"/>
                        </a:rPr>
                        <a:t>x + 1.3</a:t>
                      </a:r>
                    </a:p>
                    <a:p>
                      <a:pPr algn="ctr" fontAlgn="ctr"/>
                      <a:r>
                        <a:rPr lang="en-US" altLang="ko-KR" sz="1000" b="0" u="none" strike="noStrike" dirty="0" smtClean="0">
                          <a:effectLst/>
                          <a:latin typeface="Arial" panose="020B0604020202020204" pitchFamily="34" charset="0"/>
                          <a:cs typeface="Arial" panose="020B0604020202020204" pitchFamily="34" charset="0"/>
                        </a:rPr>
                        <a:t>R</a:t>
                      </a:r>
                      <a:r>
                        <a:rPr lang="en-US" altLang="ko-KR" sz="1000" b="0" u="none" strike="noStrike" baseline="30000" dirty="0" smtClean="0">
                          <a:effectLst/>
                          <a:latin typeface="Arial" panose="020B0604020202020204" pitchFamily="34" charset="0"/>
                          <a:cs typeface="Arial" panose="020B0604020202020204" pitchFamily="34" charset="0"/>
                        </a:rPr>
                        <a:t>2</a:t>
                      </a:r>
                      <a:r>
                        <a:rPr lang="en-US" altLang="ko-KR" sz="1000" b="0" u="none" strike="noStrike" dirty="0" smtClean="0">
                          <a:effectLst/>
                          <a:latin typeface="Arial" panose="020B0604020202020204" pitchFamily="34" charset="0"/>
                          <a:cs typeface="Arial" panose="020B0604020202020204" pitchFamily="34" charset="0"/>
                        </a:rPr>
                        <a:t> = </a:t>
                      </a:r>
                      <a:r>
                        <a:rPr lang="en-US" altLang="ko-KR" sz="1000" b="1" u="none" strike="noStrike" dirty="0" smtClean="0">
                          <a:effectLst/>
                          <a:latin typeface="Arial" panose="020B0604020202020204" pitchFamily="34" charset="0"/>
                          <a:cs typeface="Arial" panose="020B0604020202020204" pitchFamily="34" charset="0"/>
                        </a:rPr>
                        <a:t>0.24</a:t>
                      </a:r>
                      <a:endParaRPr lang="en-US" altLang="ko-KR" sz="1000" b="1" i="0" u="none" strike="noStrike" dirty="0" smtClean="0">
                        <a:solidFill>
                          <a:srgbClr val="000000"/>
                        </a:solidFill>
                        <a:effectLst/>
                        <a:latin typeface="Arial" panose="020B0604020202020204" pitchFamily="34" charset="0"/>
                        <a:ea typeface="+mn-ea"/>
                        <a:cs typeface="Arial" panose="020B0604020202020204" pitchFamily="34" charset="0"/>
                      </a:endParaRP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1000" b="0" u="none" strike="noStrike" dirty="0" smtClean="0">
                        <a:effectLst/>
                        <a:latin typeface="Arial" panose="020B0604020202020204" pitchFamily="34" charset="0"/>
                        <a:cs typeface="Arial" panose="020B0604020202020204" pitchFamily="34" charset="0"/>
                      </a:endParaRPr>
                    </a:p>
                    <a:p>
                      <a:pPr algn="ctr" fontAlgn="ctr"/>
                      <a:endParaRPr lang="en-US" altLang="ko-KR" sz="1000" b="0" u="none" strike="noStrike" dirty="0" smtClean="0">
                        <a:effectLst/>
                        <a:latin typeface="Arial" panose="020B0604020202020204" pitchFamily="34" charset="0"/>
                        <a:cs typeface="Arial" panose="020B0604020202020204" pitchFamily="34" charset="0"/>
                      </a:endParaRPr>
                    </a:p>
                    <a:p>
                      <a:pPr algn="ctr" fontAlgn="ctr"/>
                      <a:r>
                        <a:rPr lang="en-US" altLang="ko-KR" sz="1000" b="0" u="none" strike="noStrike" smtClean="0">
                          <a:effectLst/>
                          <a:latin typeface="Arial" panose="020B0604020202020204" pitchFamily="34" charset="0"/>
                          <a:cs typeface="Arial" panose="020B0604020202020204" pitchFamily="34" charset="0"/>
                        </a:rPr>
                        <a:t>y=</a:t>
                      </a:r>
                      <a:r>
                        <a:rPr lang="en-US" altLang="ko-KR" sz="1000" b="1" u="none" strike="noStrike" smtClean="0">
                          <a:effectLst/>
                          <a:latin typeface="Arial" panose="020B0604020202020204" pitchFamily="34" charset="0"/>
                          <a:cs typeface="Arial" panose="020B0604020202020204" pitchFamily="34" charset="0"/>
                        </a:rPr>
                        <a:t>0.02</a:t>
                      </a:r>
                      <a:r>
                        <a:rPr lang="en-US" altLang="ko-KR" sz="1000" b="0" u="none" strike="noStrike" smtClean="0">
                          <a:effectLst/>
                          <a:latin typeface="Arial" panose="020B0604020202020204" pitchFamily="34" charset="0"/>
                          <a:cs typeface="Arial" panose="020B0604020202020204" pitchFamily="34" charset="0"/>
                        </a:rPr>
                        <a:t>x + 1.11</a:t>
                      </a:r>
                      <a:endParaRPr lang="en-US" altLang="ko-KR" sz="1000" b="0" u="none" strike="noStrike" dirty="0" smtClean="0">
                        <a:effectLst/>
                        <a:latin typeface="Arial" panose="020B0604020202020204" pitchFamily="34" charset="0"/>
                        <a:cs typeface="Arial" panose="020B0604020202020204" pitchFamily="34" charset="0"/>
                      </a:endParaRPr>
                    </a:p>
                    <a:p>
                      <a:pPr algn="ctr" fontAlgn="ctr"/>
                      <a:r>
                        <a:rPr lang="en-US" altLang="ko-KR" sz="1000" b="0" u="none" strike="noStrike" dirty="0" smtClean="0">
                          <a:effectLst/>
                          <a:latin typeface="Arial" panose="020B0604020202020204" pitchFamily="34" charset="0"/>
                          <a:cs typeface="Arial" panose="020B0604020202020204" pitchFamily="34" charset="0"/>
                        </a:rPr>
                        <a:t>R</a:t>
                      </a:r>
                      <a:r>
                        <a:rPr lang="en-US" altLang="ko-KR" sz="1000" b="0" u="none" strike="noStrike" baseline="30000" dirty="0" smtClean="0">
                          <a:effectLst/>
                          <a:latin typeface="Arial" panose="020B0604020202020204" pitchFamily="34" charset="0"/>
                          <a:cs typeface="Arial" panose="020B0604020202020204" pitchFamily="34" charset="0"/>
                        </a:rPr>
                        <a:t>2</a:t>
                      </a:r>
                      <a:r>
                        <a:rPr lang="en-US" altLang="ko-KR" sz="1000" b="0" u="none" strike="noStrike" dirty="0" smtClean="0">
                          <a:effectLst/>
                          <a:latin typeface="Arial" panose="020B0604020202020204" pitchFamily="34" charset="0"/>
                          <a:cs typeface="Arial" panose="020B0604020202020204" pitchFamily="34" charset="0"/>
                        </a:rPr>
                        <a:t> </a:t>
                      </a:r>
                      <a:r>
                        <a:rPr lang="en-US" altLang="ko-KR" sz="1000" b="0" u="none" strike="noStrike" smtClean="0">
                          <a:effectLst/>
                          <a:latin typeface="Arial" panose="020B0604020202020204" pitchFamily="34" charset="0"/>
                          <a:cs typeface="Arial" panose="020B0604020202020204" pitchFamily="34" charset="0"/>
                        </a:rPr>
                        <a:t>= </a:t>
                      </a:r>
                      <a:r>
                        <a:rPr lang="en-US" altLang="ko-KR" sz="1000" b="1" u="none" strike="noStrike" smtClean="0">
                          <a:effectLst/>
                          <a:latin typeface="Arial" panose="020B0604020202020204" pitchFamily="34" charset="0"/>
                          <a:cs typeface="Arial" panose="020B0604020202020204" pitchFamily="34" charset="0"/>
                        </a:rPr>
                        <a:t>0.12</a:t>
                      </a:r>
                      <a:endParaRPr lang="en-US" altLang="ko-KR" sz="1000" b="1" i="0" u="none" strike="noStrike" dirty="0" smtClean="0">
                        <a:solidFill>
                          <a:srgbClr val="000000"/>
                        </a:solidFill>
                        <a:effectLst/>
                        <a:latin typeface="Arial" panose="020B0604020202020204" pitchFamily="34" charset="0"/>
                        <a:ea typeface="+mn-ea"/>
                        <a:cs typeface="Arial" panose="020B0604020202020204" pitchFamily="34" charset="0"/>
                      </a:endParaRP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1000" b="0" u="none" strike="noStrike" dirty="0" smtClean="0">
                        <a:effectLst/>
                        <a:latin typeface="Arial" panose="020B0604020202020204" pitchFamily="34" charset="0"/>
                        <a:cs typeface="Arial" panose="020B0604020202020204" pitchFamily="34" charset="0"/>
                      </a:endParaRPr>
                    </a:p>
                    <a:p>
                      <a:pPr algn="ctr" fontAlgn="ctr"/>
                      <a:endParaRPr lang="en-US" altLang="ko-KR" sz="1000" b="0" u="none" strike="noStrike" dirty="0" smtClean="0">
                        <a:effectLst/>
                        <a:latin typeface="Arial" panose="020B0604020202020204" pitchFamily="34" charset="0"/>
                        <a:cs typeface="Arial" panose="020B0604020202020204" pitchFamily="34" charset="0"/>
                      </a:endParaRPr>
                    </a:p>
                    <a:p>
                      <a:pPr algn="ctr" fontAlgn="ctr"/>
                      <a:r>
                        <a:rPr lang="en-US" altLang="ko-KR" sz="1000" b="0" u="none" strike="noStrike" dirty="0" smtClean="0">
                          <a:effectLst/>
                          <a:latin typeface="Arial" panose="020B0604020202020204" pitchFamily="34" charset="0"/>
                          <a:cs typeface="Arial" panose="020B0604020202020204" pitchFamily="34" charset="0"/>
                        </a:rPr>
                        <a:t>y=</a:t>
                      </a:r>
                      <a:r>
                        <a:rPr lang="en-US" altLang="ko-KR" sz="1000" b="1" u="none" strike="noStrike" dirty="0" smtClean="0">
                          <a:effectLst/>
                          <a:latin typeface="Arial" panose="020B0604020202020204" pitchFamily="34" charset="0"/>
                          <a:cs typeface="Arial" panose="020B0604020202020204" pitchFamily="34" charset="0"/>
                        </a:rPr>
                        <a:t>0.02</a:t>
                      </a:r>
                      <a:r>
                        <a:rPr lang="en-US" altLang="ko-KR" sz="1000" b="0" u="none" strike="noStrike" dirty="0" smtClean="0">
                          <a:effectLst/>
                          <a:latin typeface="Arial" panose="020B0604020202020204" pitchFamily="34" charset="0"/>
                          <a:cs typeface="Arial" panose="020B0604020202020204" pitchFamily="34" charset="0"/>
                        </a:rPr>
                        <a:t>x </a:t>
                      </a:r>
                      <a:r>
                        <a:rPr lang="en-US" altLang="ko-KR" sz="1000" b="0" u="none" strike="noStrike" smtClean="0">
                          <a:effectLst/>
                          <a:latin typeface="Arial" panose="020B0604020202020204" pitchFamily="34" charset="0"/>
                          <a:cs typeface="Arial" panose="020B0604020202020204" pitchFamily="34" charset="0"/>
                        </a:rPr>
                        <a:t>+ 1.05</a:t>
                      </a:r>
                      <a:endParaRPr lang="en-US" altLang="ko-KR" sz="1000" b="0" u="none" strike="noStrike" dirty="0" smtClean="0">
                        <a:effectLst/>
                        <a:latin typeface="Arial" panose="020B0604020202020204" pitchFamily="34" charset="0"/>
                        <a:cs typeface="Arial" panose="020B0604020202020204" pitchFamily="34" charset="0"/>
                      </a:endParaRPr>
                    </a:p>
                    <a:p>
                      <a:pPr algn="ctr" fontAlgn="ctr"/>
                      <a:r>
                        <a:rPr lang="en-US" altLang="ko-KR" sz="1000" b="0" u="none" strike="noStrike" dirty="0" smtClean="0">
                          <a:effectLst/>
                          <a:latin typeface="Arial" panose="020B0604020202020204" pitchFamily="34" charset="0"/>
                          <a:cs typeface="Arial" panose="020B0604020202020204" pitchFamily="34" charset="0"/>
                        </a:rPr>
                        <a:t>R</a:t>
                      </a:r>
                      <a:r>
                        <a:rPr lang="en-US" altLang="ko-KR" sz="1000" b="0" u="none" strike="noStrike" baseline="30000" dirty="0" smtClean="0">
                          <a:effectLst/>
                          <a:latin typeface="Arial" panose="020B0604020202020204" pitchFamily="34" charset="0"/>
                          <a:cs typeface="Arial" panose="020B0604020202020204" pitchFamily="34" charset="0"/>
                        </a:rPr>
                        <a:t>2</a:t>
                      </a:r>
                      <a:r>
                        <a:rPr lang="en-US" altLang="ko-KR" sz="1000" b="0" u="none" strike="noStrike" dirty="0" smtClean="0">
                          <a:effectLst/>
                          <a:latin typeface="Arial" panose="020B0604020202020204" pitchFamily="34" charset="0"/>
                          <a:cs typeface="Arial" panose="020B0604020202020204" pitchFamily="34" charset="0"/>
                        </a:rPr>
                        <a:t> = </a:t>
                      </a:r>
                      <a:r>
                        <a:rPr lang="en-US" altLang="ko-KR" sz="1000" b="1" u="none" strike="noStrike" dirty="0" smtClean="0">
                          <a:effectLst/>
                          <a:latin typeface="Arial" panose="020B0604020202020204" pitchFamily="34" charset="0"/>
                          <a:cs typeface="Arial" panose="020B0604020202020204" pitchFamily="34" charset="0"/>
                        </a:rPr>
                        <a:t>0.17</a:t>
                      </a:r>
                      <a:endParaRPr lang="en-US" altLang="ko-KR" sz="1000" b="1" i="0" u="none" strike="noStrike" dirty="0" smtClean="0">
                        <a:solidFill>
                          <a:srgbClr val="000000"/>
                        </a:solidFill>
                        <a:effectLst/>
                        <a:latin typeface="Arial" panose="020B0604020202020204" pitchFamily="34" charset="0"/>
                        <a:ea typeface="+mn-ea"/>
                        <a:cs typeface="Arial" panose="020B0604020202020204" pitchFamily="34" charset="0"/>
                      </a:endParaRP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1052196">
                <a:tc>
                  <a:txBody>
                    <a:bodyPr/>
                    <a:lstStyle/>
                    <a:p>
                      <a:pPr algn="ctr" fontAlgn="ctr"/>
                      <a:endParaRPr lang="en-US" altLang="ko-KR" sz="1000" b="0" u="none" strike="noStrike" dirty="0" smtClean="0">
                        <a:effectLst/>
                        <a:latin typeface="Arial" panose="020B0604020202020204" pitchFamily="34" charset="0"/>
                        <a:cs typeface="Arial" panose="020B0604020202020204" pitchFamily="34" charset="0"/>
                      </a:endParaRPr>
                    </a:p>
                    <a:p>
                      <a:pPr algn="ctr" fontAlgn="ctr"/>
                      <a:r>
                        <a:rPr lang="en-US" altLang="ko-KR" sz="1000" b="0" u="none" strike="noStrike" dirty="0" smtClean="0">
                          <a:effectLst/>
                          <a:latin typeface="Arial" panose="020B0604020202020204" pitchFamily="34" charset="0"/>
                          <a:cs typeface="Arial" panose="020B0604020202020204" pitchFamily="34" charset="0"/>
                        </a:rPr>
                        <a:t>y=</a:t>
                      </a:r>
                      <a:r>
                        <a:rPr lang="en-US" altLang="ko-KR" sz="1000" b="1" u="none" strike="noStrike" dirty="0" smtClean="0">
                          <a:effectLst/>
                          <a:latin typeface="Arial" panose="020B0604020202020204" pitchFamily="34" charset="0"/>
                          <a:cs typeface="Arial" panose="020B0604020202020204" pitchFamily="34" charset="0"/>
                        </a:rPr>
                        <a:t>0.05</a:t>
                      </a:r>
                      <a:r>
                        <a:rPr lang="en-US" altLang="ko-KR" sz="1000" b="0" u="none" strike="noStrike" dirty="0" smtClean="0">
                          <a:effectLst/>
                          <a:latin typeface="Arial" panose="020B0604020202020204" pitchFamily="34" charset="0"/>
                          <a:cs typeface="Arial" panose="020B0604020202020204" pitchFamily="34" charset="0"/>
                        </a:rPr>
                        <a:t>x + 0.77</a:t>
                      </a:r>
                    </a:p>
                    <a:p>
                      <a:pPr algn="ctr" fontAlgn="ctr"/>
                      <a:r>
                        <a:rPr lang="en-US" altLang="ko-KR" sz="1000" b="0" u="none" strike="noStrike" dirty="0" smtClean="0">
                          <a:effectLst/>
                          <a:latin typeface="Arial" panose="020B0604020202020204" pitchFamily="34" charset="0"/>
                          <a:cs typeface="Arial" panose="020B0604020202020204" pitchFamily="34" charset="0"/>
                        </a:rPr>
                        <a:t>R</a:t>
                      </a:r>
                      <a:r>
                        <a:rPr lang="en-US" altLang="ko-KR" sz="1000" b="0" u="none" strike="noStrike" baseline="30000" dirty="0" smtClean="0">
                          <a:effectLst/>
                          <a:latin typeface="Arial" panose="020B0604020202020204" pitchFamily="34" charset="0"/>
                          <a:cs typeface="Arial" panose="020B0604020202020204" pitchFamily="34" charset="0"/>
                        </a:rPr>
                        <a:t>2</a:t>
                      </a:r>
                      <a:r>
                        <a:rPr lang="en-US" altLang="ko-KR" sz="1000" b="0" u="none" strike="noStrike" dirty="0" smtClean="0">
                          <a:effectLst/>
                          <a:latin typeface="Arial" panose="020B0604020202020204" pitchFamily="34" charset="0"/>
                          <a:cs typeface="Arial" panose="020B0604020202020204" pitchFamily="34" charset="0"/>
                        </a:rPr>
                        <a:t> = </a:t>
                      </a:r>
                      <a:r>
                        <a:rPr lang="en-US" altLang="ko-KR" sz="1000" b="1" u="none" strike="noStrike" dirty="0" smtClean="0">
                          <a:effectLst/>
                          <a:latin typeface="Arial" panose="020B0604020202020204" pitchFamily="34" charset="0"/>
                          <a:cs typeface="Arial" panose="020B0604020202020204" pitchFamily="34" charset="0"/>
                        </a:rPr>
                        <a:t>0.29</a:t>
                      </a:r>
                      <a:endParaRPr lang="en-US" altLang="ko-KR" sz="10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1000" b="0" u="none" strike="noStrike" dirty="0" smtClean="0">
                        <a:effectLst/>
                        <a:latin typeface="Arial" panose="020B0604020202020204" pitchFamily="34" charset="0"/>
                        <a:cs typeface="Arial" panose="020B0604020202020204" pitchFamily="34" charset="0"/>
                      </a:endParaRPr>
                    </a:p>
                    <a:p>
                      <a:pPr algn="ctr" fontAlgn="ctr"/>
                      <a:r>
                        <a:rPr lang="en-US" altLang="ko-KR" sz="1000" b="0" u="none" strike="noStrike" smtClean="0">
                          <a:effectLst/>
                          <a:latin typeface="Arial" panose="020B0604020202020204" pitchFamily="34" charset="0"/>
                          <a:cs typeface="Arial" panose="020B0604020202020204" pitchFamily="34" charset="0"/>
                        </a:rPr>
                        <a:t>y=</a:t>
                      </a:r>
                      <a:r>
                        <a:rPr lang="en-US" altLang="ko-KR" sz="1000" b="1" u="none" strike="noStrike" smtClean="0">
                          <a:effectLst/>
                          <a:latin typeface="Arial" panose="020B0604020202020204" pitchFamily="34" charset="0"/>
                          <a:cs typeface="Arial" panose="020B0604020202020204" pitchFamily="34" charset="0"/>
                        </a:rPr>
                        <a:t>0.04</a:t>
                      </a:r>
                      <a:r>
                        <a:rPr lang="en-US" altLang="ko-KR" sz="1000" b="0" u="none" strike="noStrike" smtClean="0">
                          <a:effectLst/>
                          <a:latin typeface="Arial" panose="020B0604020202020204" pitchFamily="34" charset="0"/>
                          <a:cs typeface="Arial" panose="020B0604020202020204" pitchFamily="34" charset="0"/>
                        </a:rPr>
                        <a:t>x + 0.67</a:t>
                      </a:r>
                      <a:endParaRPr lang="en-US" altLang="ko-KR" sz="1000" b="0" u="none" strike="noStrike" dirty="0" smtClean="0">
                        <a:effectLst/>
                        <a:latin typeface="Arial" panose="020B0604020202020204" pitchFamily="34" charset="0"/>
                        <a:cs typeface="Arial" panose="020B0604020202020204" pitchFamily="34" charset="0"/>
                      </a:endParaRPr>
                    </a:p>
                    <a:p>
                      <a:pPr algn="ctr" fontAlgn="ctr"/>
                      <a:r>
                        <a:rPr lang="en-US" altLang="ko-KR" sz="1000" b="0" u="none" strike="noStrike" dirty="0" smtClean="0">
                          <a:effectLst/>
                          <a:latin typeface="Arial" panose="020B0604020202020204" pitchFamily="34" charset="0"/>
                          <a:cs typeface="Arial" panose="020B0604020202020204" pitchFamily="34" charset="0"/>
                        </a:rPr>
                        <a:t>R</a:t>
                      </a:r>
                      <a:r>
                        <a:rPr lang="en-US" altLang="ko-KR" sz="1000" b="0" u="none" strike="noStrike" baseline="30000" dirty="0" smtClean="0">
                          <a:effectLst/>
                          <a:latin typeface="Arial" panose="020B0604020202020204" pitchFamily="34" charset="0"/>
                          <a:cs typeface="Arial" panose="020B0604020202020204" pitchFamily="34" charset="0"/>
                        </a:rPr>
                        <a:t>2</a:t>
                      </a:r>
                      <a:r>
                        <a:rPr lang="en-US" altLang="ko-KR" sz="1000" b="0" u="none" strike="noStrike" dirty="0" smtClean="0">
                          <a:effectLst/>
                          <a:latin typeface="Arial" panose="020B0604020202020204" pitchFamily="34" charset="0"/>
                          <a:cs typeface="Arial" panose="020B0604020202020204" pitchFamily="34" charset="0"/>
                        </a:rPr>
                        <a:t> </a:t>
                      </a:r>
                      <a:r>
                        <a:rPr lang="en-US" altLang="ko-KR" sz="1000" b="0" u="none" strike="noStrike" smtClean="0">
                          <a:effectLst/>
                          <a:latin typeface="Arial" panose="020B0604020202020204" pitchFamily="34" charset="0"/>
                          <a:cs typeface="Arial" panose="020B0604020202020204" pitchFamily="34" charset="0"/>
                        </a:rPr>
                        <a:t>= </a:t>
                      </a:r>
                      <a:r>
                        <a:rPr lang="en-US" altLang="ko-KR" sz="1000" b="1" u="none" strike="noStrike" smtClean="0">
                          <a:effectLst/>
                          <a:latin typeface="Arial" panose="020B0604020202020204" pitchFamily="34" charset="0"/>
                          <a:cs typeface="Arial" panose="020B0604020202020204" pitchFamily="34" charset="0"/>
                        </a:rPr>
                        <a:t>0.38</a:t>
                      </a:r>
                      <a:endParaRPr lang="en-US" altLang="ko-KR" sz="10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1000" b="0" u="none" strike="noStrike" dirty="0" smtClean="0">
                        <a:effectLst/>
                        <a:latin typeface="Arial" panose="020B0604020202020204" pitchFamily="34" charset="0"/>
                        <a:cs typeface="Arial" panose="020B0604020202020204" pitchFamily="34" charset="0"/>
                      </a:endParaRPr>
                    </a:p>
                    <a:p>
                      <a:pPr algn="ctr" fontAlgn="ctr"/>
                      <a:r>
                        <a:rPr lang="en-US" altLang="ko-KR" sz="1000" b="0" u="none" strike="noStrike" dirty="0" smtClean="0">
                          <a:effectLst/>
                          <a:latin typeface="Arial" panose="020B0604020202020204" pitchFamily="34" charset="0"/>
                          <a:cs typeface="Arial" panose="020B0604020202020204" pitchFamily="34" charset="0"/>
                        </a:rPr>
                        <a:t>y=</a:t>
                      </a:r>
                      <a:r>
                        <a:rPr lang="en-US" altLang="ko-KR" sz="1000" b="1" u="none" strike="noStrike" dirty="0" smtClean="0">
                          <a:effectLst/>
                          <a:latin typeface="Arial" panose="020B0604020202020204" pitchFamily="34" charset="0"/>
                          <a:cs typeface="Arial" panose="020B0604020202020204" pitchFamily="34" charset="0"/>
                        </a:rPr>
                        <a:t>0.05</a:t>
                      </a:r>
                      <a:r>
                        <a:rPr lang="en-US" altLang="ko-KR" sz="1000" b="0" u="none" strike="noStrike" dirty="0" smtClean="0">
                          <a:effectLst/>
                          <a:latin typeface="Arial" panose="020B0604020202020204" pitchFamily="34" charset="0"/>
                          <a:cs typeface="Arial" panose="020B0604020202020204" pitchFamily="34" charset="0"/>
                        </a:rPr>
                        <a:t>x + 0.63</a:t>
                      </a:r>
                    </a:p>
                    <a:p>
                      <a:pPr algn="ctr" fontAlgn="ctr"/>
                      <a:r>
                        <a:rPr lang="en-US" altLang="ko-KR" sz="1000" b="0" u="none" strike="noStrike" dirty="0" smtClean="0">
                          <a:effectLst/>
                          <a:latin typeface="Arial" panose="020B0604020202020204" pitchFamily="34" charset="0"/>
                          <a:cs typeface="Arial" panose="020B0604020202020204" pitchFamily="34" charset="0"/>
                        </a:rPr>
                        <a:t>R</a:t>
                      </a:r>
                      <a:r>
                        <a:rPr lang="en-US" altLang="ko-KR" sz="1000" b="0" u="none" strike="noStrike" baseline="30000" dirty="0" smtClean="0">
                          <a:effectLst/>
                          <a:latin typeface="Arial" panose="020B0604020202020204" pitchFamily="34" charset="0"/>
                          <a:cs typeface="Arial" panose="020B0604020202020204" pitchFamily="34" charset="0"/>
                        </a:rPr>
                        <a:t>2</a:t>
                      </a:r>
                      <a:r>
                        <a:rPr lang="en-US" altLang="ko-KR" sz="1000" b="0" u="none" strike="noStrike" dirty="0" smtClean="0">
                          <a:effectLst/>
                          <a:latin typeface="Arial" panose="020B0604020202020204" pitchFamily="34" charset="0"/>
                          <a:cs typeface="Arial" panose="020B0604020202020204" pitchFamily="34" charset="0"/>
                        </a:rPr>
                        <a:t> = </a:t>
                      </a:r>
                      <a:r>
                        <a:rPr lang="en-US" altLang="ko-KR" sz="1000" b="1" u="none" strike="noStrike" dirty="0" smtClean="0">
                          <a:effectLst/>
                          <a:latin typeface="Arial" panose="020B0604020202020204" pitchFamily="34" charset="0"/>
                          <a:cs typeface="Arial" panose="020B0604020202020204" pitchFamily="34" charset="0"/>
                        </a:rPr>
                        <a:t>0.27</a:t>
                      </a:r>
                      <a:endParaRPr lang="en-US" altLang="ko-KR" sz="10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1000" b="0" u="none" strike="noStrike" dirty="0" smtClean="0">
                        <a:effectLst/>
                        <a:latin typeface="Arial" panose="020B0604020202020204" pitchFamily="34" charset="0"/>
                        <a:cs typeface="Arial" panose="020B0604020202020204" pitchFamily="34" charset="0"/>
                      </a:endParaRPr>
                    </a:p>
                    <a:p>
                      <a:pPr algn="ctr" fontAlgn="ctr"/>
                      <a:r>
                        <a:rPr lang="en-US" altLang="ko-KR" sz="1000" b="0" u="none" strike="noStrike" dirty="0" smtClean="0">
                          <a:effectLst/>
                          <a:latin typeface="Arial" panose="020B0604020202020204" pitchFamily="34" charset="0"/>
                          <a:cs typeface="Arial" panose="020B0604020202020204" pitchFamily="34" charset="0"/>
                        </a:rPr>
                        <a:t>y=</a:t>
                      </a:r>
                      <a:r>
                        <a:rPr lang="en-US" altLang="ko-KR" sz="1000" b="1" u="none" strike="noStrike" dirty="0" smtClean="0">
                          <a:effectLst/>
                          <a:latin typeface="Arial" panose="020B0604020202020204" pitchFamily="34" charset="0"/>
                          <a:cs typeface="Arial" panose="020B0604020202020204" pitchFamily="34" charset="0"/>
                        </a:rPr>
                        <a:t>0.01</a:t>
                      </a:r>
                      <a:r>
                        <a:rPr lang="en-US" altLang="ko-KR" sz="1000" b="0" u="none" strike="noStrike" dirty="0" smtClean="0">
                          <a:effectLst/>
                          <a:latin typeface="Arial" panose="020B0604020202020204" pitchFamily="34" charset="0"/>
                          <a:cs typeface="Arial" panose="020B0604020202020204" pitchFamily="34" charset="0"/>
                        </a:rPr>
                        <a:t>x + 1.11</a:t>
                      </a:r>
                    </a:p>
                    <a:p>
                      <a:pPr algn="ctr" fontAlgn="ctr"/>
                      <a:r>
                        <a:rPr lang="en-US" altLang="ko-KR" sz="1000" b="0" u="none" strike="noStrike" dirty="0" smtClean="0">
                          <a:effectLst/>
                          <a:latin typeface="Arial" panose="020B0604020202020204" pitchFamily="34" charset="0"/>
                          <a:cs typeface="Arial" panose="020B0604020202020204" pitchFamily="34" charset="0"/>
                        </a:rPr>
                        <a:t>R</a:t>
                      </a:r>
                      <a:r>
                        <a:rPr lang="en-US" altLang="ko-KR" sz="1000" b="0" u="none" strike="noStrike" baseline="30000" dirty="0" smtClean="0">
                          <a:effectLst/>
                          <a:latin typeface="Arial" panose="020B0604020202020204" pitchFamily="34" charset="0"/>
                          <a:cs typeface="Arial" panose="020B0604020202020204" pitchFamily="34" charset="0"/>
                        </a:rPr>
                        <a:t>2</a:t>
                      </a:r>
                      <a:r>
                        <a:rPr lang="en-US" altLang="ko-KR" sz="1000" b="0" u="none" strike="noStrike" dirty="0" smtClean="0">
                          <a:effectLst/>
                          <a:latin typeface="Arial" panose="020B0604020202020204" pitchFamily="34" charset="0"/>
                          <a:cs typeface="Arial" panose="020B0604020202020204" pitchFamily="34" charset="0"/>
                        </a:rPr>
                        <a:t> = </a:t>
                      </a:r>
                      <a:r>
                        <a:rPr lang="en-US" altLang="ko-KR" sz="1000" b="1" u="none" strike="noStrike" dirty="0" smtClean="0">
                          <a:effectLst/>
                          <a:latin typeface="Arial" panose="020B0604020202020204" pitchFamily="34" charset="0"/>
                          <a:cs typeface="Arial" panose="020B0604020202020204" pitchFamily="34" charset="0"/>
                        </a:rPr>
                        <a:t>0.01</a:t>
                      </a:r>
                      <a:endParaRPr lang="en-US" altLang="ko-KR" sz="10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1000" b="0" u="none" strike="noStrike" dirty="0" smtClean="0">
                        <a:effectLst/>
                        <a:latin typeface="Arial" panose="020B0604020202020204" pitchFamily="34" charset="0"/>
                        <a:cs typeface="Arial" panose="020B0604020202020204" pitchFamily="34" charset="0"/>
                      </a:endParaRPr>
                    </a:p>
                    <a:p>
                      <a:pPr algn="ctr" fontAlgn="ctr"/>
                      <a:r>
                        <a:rPr lang="en-US" altLang="ko-KR" sz="1000" b="0" u="none" strike="noStrike" dirty="0" smtClean="0">
                          <a:effectLst/>
                          <a:latin typeface="Arial" panose="020B0604020202020204" pitchFamily="34" charset="0"/>
                          <a:cs typeface="Arial" panose="020B0604020202020204" pitchFamily="34" charset="0"/>
                        </a:rPr>
                        <a:t>y= </a:t>
                      </a:r>
                      <a:r>
                        <a:rPr lang="en-US" altLang="ko-KR" sz="1000" b="1" u="none" strike="noStrike" dirty="0" smtClean="0">
                          <a:effectLst/>
                          <a:latin typeface="Arial" panose="020B0604020202020204" pitchFamily="34" charset="0"/>
                          <a:cs typeface="Arial" panose="020B0604020202020204" pitchFamily="34" charset="0"/>
                        </a:rPr>
                        <a:t>0.00</a:t>
                      </a:r>
                      <a:r>
                        <a:rPr lang="en-US" altLang="ko-KR" sz="1000" b="0" u="none" strike="noStrike" dirty="0" smtClean="0">
                          <a:effectLst/>
                          <a:latin typeface="Arial" panose="020B0604020202020204" pitchFamily="34" charset="0"/>
                          <a:cs typeface="Arial" panose="020B0604020202020204" pitchFamily="34" charset="0"/>
                        </a:rPr>
                        <a:t>x + 1.20</a:t>
                      </a:r>
                    </a:p>
                    <a:p>
                      <a:pPr algn="ctr" fontAlgn="ctr"/>
                      <a:r>
                        <a:rPr lang="en-US" altLang="ko-KR" sz="1000" b="0" u="none" strike="noStrike" dirty="0" smtClean="0">
                          <a:effectLst/>
                          <a:latin typeface="Arial" panose="020B0604020202020204" pitchFamily="34" charset="0"/>
                          <a:cs typeface="Arial" panose="020B0604020202020204" pitchFamily="34" charset="0"/>
                        </a:rPr>
                        <a:t>R</a:t>
                      </a:r>
                      <a:r>
                        <a:rPr lang="en-US" altLang="ko-KR" sz="1000" b="0" u="none" strike="noStrike" baseline="30000" dirty="0" smtClean="0">
                          <a:effectLst/>
                          <a:latin typeface="Arial" panose="020B0604020202020204" pitchFamily="34" charset="0"/>
                          <a:cs typeface="Arial" panose="020B0604020202020204" pitchFamily="34" charset="0"/>
                        </a:rPr>
                        <a:t>2</a:t>
                      </a:r>
                      <a:r>
                        <a:rPr lang="en-US" altLang="ko-KR" sz="1000" b="0" u="none" strike="noStrike" dirty="0" smtClean="0">
                          <a:effectLst/>
                          <a:latin typeface="Arial" panose="020B0604020202020204" pitchFamily="34" charset="0"/>
                          <a:cs typeface="Arial" panose="020B0604020202020204" pitchFamily="34" charset="0"/>
                        </a:rPr>
                        <a:t> = </a:t>
                      </a:r>
                      <a:r>
                        <a:rPr lang="en-US" altLang="ko-KR" sz="1000" b="1" u="none" strike="noStrike" dirty="0" smtClean="0">
                          <a:effectLst/>
                          <a:latin typeface="Arial" panose="020B0604020202020204" pitchFamily="34" charset="0"/>
                          <a:cs typeface="Arial" panose="020B0604020202020204" pitchFamily="34" charset="0"/>
                        </a:rPr>
                        <a:t>0.00</a:t>
                      </a:r>
                      <a:endParaRPr lang="en-US" altLang="ko-KR" sz="10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graphicFrame>
        <p:nvGraphicFramePr>
          <p:cNvPr id="89" name="표 88"/>
          <p:cNvGraphicFramePr>
            <a:graphicFrameLocks noGrp="1"/>
          </p:cNvGraphicFramePr>
          <p:nvPr>
            <p:extLst>
              <p:ext uri="{D42A27DB-BD31-4B8C-83A1-F6EECF244321}">
                <p14:modId xmlns:p14="http://schemas.microsoft.com/office/powerpoint/2010/main" val="3751904437"/>
              </p:ext>
            </p:extLst>
          </p:nvPr>
        </p:nvGraphicFramePr>
        <p:xfrm>
          <a:off x="1094460" y="6402499"/>
          <a:ext cx="5472765" cy="2249644"/>
        </p:xfrm>
        <a:graphic>
          <a:graphicData uri="http://schemas.openxmlformats.org/drawingml/2006/table">
            <a:tbl>
              <a:tblPr>
                <a:tableStyleId>{2D5ABB26-0587-4C30-8999-92F81FD0307C}</a:tableStyleId>
              </a:tblPr>
              <a:tblGrid>
                <a:gridCol w="1094553"/>
                <a:gridCol w="1094553"/>
                <a:gridCol w="1094553"/>
                <a:gridCol w="1094553"/>
                <a:gridCol w="1094553"/>
              </a:tblGrid>
              <a:tr h="1124822">
                <a:tc>
                  <a:txBody>
                    <a:bodyPr/>
                    <a:lstStyle/>
                    <a:p>
                      <a:pPr algn="ctr" fontAlgn="ctr"/>
                      <a:endParaRPr lang="en-US" altLang="ko-KR" sz="700" b="1" i="0" u="none" strike="noStrike" dirty="0" smtClean="0">
                        <a:solidFill>
                          <a:srgbClr val="00B0F0"/>
                        </a:solidFill>
                        <a:effectLst/>
                        <a:latin typeface="Arial" pitchFamily="34" charset="0"/>
                        <a:cs typeface="Arial" pitchFamily="34" charset="0"/>
                      </a:endParaRPr>
                    </a:p>
                    <a:p>
                      <a:pPr algn="ctr" fontAlgn="ctr"/>
                      <a:r>
                        <a:rPr lang="en-US" altLang="ko-KR" sz="1300" b="1" i="0" u="none" strike="noStrike" dirty="0" smtClean="0">
                          <a:solidFill>
                            <a:srgbClr val="00B0F0"/>
                          </a:solidFill>
                          <a:effectLst/>
                          <a:latin typeface="Arial" pitchFamily="34" charset="0"/>
                          <a:cs typeface="Arial" pitchFamily="34" charset="0"/>
                        </a:rPr>
                        <a:t>1</a:t>
                      </a:r>
                      <a:r>
                        <a:rPr lang="en-US" altLang="ko-KR" sz="1300" b="1" i="0" u="none" strike="noStrike" baseline="30000" dirty="0" smtClean="0">
                          <a:solidFill>
                            <a:srgbClr val="00B0F0"/>
                          </a:solidFill>
                          <a:effectLst/>
                          <a:latin typeface="Arial" pitchFamily="34" charset="0"/>
                          <a:cs typeface="Arial" pitchFamily="34" charset="0"/>
                        </a:rPr>
                        <a:t>st</a:t>
                      </a:r>
                      <a:endParaRPr lang="en-US" altLang="ko-KR" sz="1300" b="1" i="0" u="none" strike="noStrike" dirty="0" smtClean="0">
                        <a:solidFill>
                          <a:srgbClr val="00B0F0"/>
                        </a:solidFill>
                        <a:effectLst/>
                        <a:latin typeface="Arial" pitchFamily="34" charset="0"/>
                        <a:cs typeface="Arial" pitchFamily="34" charset="0"/>
                      </a:endParaRPr>
                    </a:p>
                  </a:txBody>
                  <a:tcPr marL="7040" marR="7040" marT="704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600" u="none" strike="noStrike" dirty="0" smtClean="0">
                        <a:solidFill>
                          <a:srgbClr val="00B0F0"/>
                        </a:solidFill>
                        <a:effectLst/>
                        <a:latin typeface="Arial" pitchFamily="34" charset="0"/>
                        <a:cs typeface="Arial" pitchFamily="34" charset="0"/>
                      </a:endParaRPr>
                    </a:p>
                    <a:p>
                      <a:pPr algn="ctr" fontAlgn="ctr"/>
                      <a:r>
                        <a:rPr lang="en-US" altLang="ko-KR" sz="1300" b="1" i="0" u="none" strike="noStrike" dirty="0" smtClean="0">
                          <a:solidFill>
                            <a:srgbClr val="00B0F0"/>
                          </a:solidFill>
                          <a:effectLst/>
                          <a:latin typeface="Arial" pitchFamily="34" charset="0"/>
                          <a:cs typeface="Arial" pitchFamily="34" charset="0"/>
                        </a:rPr>
                        <a:t>2</a:t>
                      </a:r>
                      <a:r>
                        <a:rPr lang="en-US" altLang="ko-KR" sz="1300" b="1" i="0" u="none" strike="noStrike" baseline="30000" dirty="0" smtClean="0">
                          <a:solidFill>
                            <a:srgbClr val="00B0F0"/>
                          </a:solidFill>
                          <a:effectLst/>
                          <a:latin typeface="Arial" pitchFamily="34" charset="0"/>
                          <a:cs typeface="Arial" pitchFamily="34" charset="0"/>
                        </a:rPr>
                        <a:t>nd</a:t>
                      </a:r>
                      <a:endParaRPr lang="en-US" altLang="ko-KR" sz="1300" b="1" i="0" u="none" strike="noStrike" dirty="0">
                        <a:solidFill>
                          <a:srgbClr val="00B0F0"/>
                        </a:solidFill>
                        <a:effectLst/>
                        <a:latin typeface="Arial" pitchFamily="34" charset="0"/>
                        <a:cs typeface="Arial" pitchFamily="34" charset="0"/>
                      </a:endParaRPr>
                    </a:p>
                  </a:txBody>
                  <a:tcPr marL="7040" marR="7040" marT="704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600" u="none" strike="noStrike" dirty="0" smtClean="0">
                        <a:solidFill>
                          <a:srgbClr val="00B0F0"/>
                        </a:solidFill>
                        <a:effectLst/>
                        <a:latin typeface="Arial" pitchFamily="34" charset="0"/>
                        <a:cs typeface="Arial" pitchFamily="34" charset="0"/>
                      </a:endParaRPr>
                    </a:p>
                    <a:p>
                      <a:pPr algn="ctr" fontAlgn="ctr"/>
                      <a:r>
                        <a:rPr lang="en-US" altLang="ko-KR" sz="1300" b="1" i="0" u="none" strike="noStrike" dirty="0" smtClean="0">
                          <a:solidFill>
                            <a:srgbClr val="00B0F0"/>
                          </a:solidFill>
                          <a:effectLst/>
                          <a:latin typeface="Arial" pitchFamily="34" charset="0"/>
                          <a:cs typeface="Arial" pitchFamily="34" charset="0"/>
                        </a:rPr>
                        <a:t>3</a:t>
                      </a:r>
                      <a:r>
                        <a:rPr lang="en-US" altLang="ko-KR" sz="1300" b="1" i="0" u="none" strike="noStrike" baseline="30000" dirty="0" smtClean="0">
                          <a:solidFill>
                            <a:srgbClr val="00B0F0"/>
                          </a:solidFill>
                          <a:effectLst/>
                          <a:latin typeface="Arial" pitchFamily="34" charset="0"/>
                          <a:cs typeface="Arial" pitchFamily="34" charset="0"/>
                        </a:rPr>
                        <a:t>rd</a:t>
                      </a:r>
                      <a:endParaRPr lang="en-US" altLang="ko-KR" sz="1300" b="1" i="0" u="none" strike="noStrike" dirty="0" smtClean="0">
                        <a:solidFill>
                          <a:srgbClr val="00B0F0"/>
                        </a:solidFill>
                        <a:effectLst/>
                        <a:latin typeface="Arial" pitchFamily="34" charset="0"/>
                        <a:cs typeface="Arial" pitchFamily="34" charset="0"/>
                      </a:endParaRPr>
                    </a:p>
                  </a:txBody>
                  <a:tcPr marL="7040" marR="7040" marT="704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600" u="none" strike="noStrike" dirty="0" smtClean="0">
                        <a:solidFill>
                          <a:srgbClr val="00B0F0"/>
                        </a:solidFill>
                        <a:effectLst/>
                        <a:latin typeface="Arial" pitchFamily="34" charset="0"/>
                        <a:cs typeface="Arial" pitchFamily="34" charset="0"/>
                      </a:endParaRPr>
                    </a:p>
                    <a:p>
                      <a:pPr algn="ctr" fontAlgn="ctr"/>
                      <a:r>
                        <a:rPr lang="en-US" altLang="ko-KR" sz="1300" b="1" i="0" u="none" strike="noStrike" dirty="0" smtClean="0">
                          <a:solidFill>
                            <a:srgbClr val="00B0F0"/>
                          </a:solidFill>
                          <a:effectLst/>
                          <a:latin typeface="Arial" pitchFamily="34" charset="0"/>
                          <a:cs typeface="Arial" pitchFamily="34" charset="0"/>
                        </a:rPr>
                        <a:t>4</a:t>
                      </a:r>
                      <a:r>
                        <a:rPr lang="en-US" altLang="ko-KR" sz="1300" b="1" i="0" u="none" strike="noStrike" baseline="30000" dirty="0" smtClean="0">
                          <a:solidFill>
                            <a:srgbClr val="00B0F0"/>
                          </a:solidFill>
                          <a:effectLst/>
                          <a:latin typeface="Arial" pitchFamily="34" charset="0"/>
                          <a:cs typeface="Arial" pitchFamily="34" charset="0"/>
                        </a:rPr>
                        <a:t>th</a:t>
                      </a:r>
                      <a:endParaRPr lang="en-US" altLang="ko-KR" sz="1300" b="1" i="0" u="none" strike="noStrike" dirty="0" smtClean="0">
                        <a:solidFill>
                          <a:srgbClr val="00B0F0"/>
                        </a:solidFill>
                        <a:effectLst/>
                        <a:latin typeface="Arial" pitchFamily="34" charset="0"/>
                        <a:cs typeface="Arial" pitchFamily="34" charset="0"/>
                      </a:endParaRPr>
                    </a:p>
                  </a:txBody>
                  <a:tcPr marL="7040" marR="7040" marT="704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600" u="none" strike="noStrike" dirty="0" smtClean="0">
                        <a:solidFill>
                          <a:srgbClr val="00B0F0"/>
                        </a:solidFill>
                        <a:effectLst/>
                        <a:latin typeface="Arial" pitchFamily="34" charset="0"/>
                        <a:cs typeface="Arial" pitchFamily="34" charset="0"/>
                      </a:endParaRPr>
                    </a:p>
                    <a:p>
                      <a:pPr algn="ctr" fontAlgn="ctr"/>
                      <a:r>
                        <a:rPr lang="en-US" altLang="ko-KR" sz="1300" b="1" i="0" u="none" strike="noStrike" dirty="0" smtClean="0">
                          <a:solidFill>
                            <a:srgbClr val="00B0F0"/>
                          </a:solidFill>
                          <a:effectLst/>
                          <a:latin typeface="Arial" pitchFamily="34" charset="0"/>
                          <a:cs typeface="Arial" pitchFamily="34" charset="0"/>
                        </a:rPr>
                        <a:t>5</a:t>
                      </a:r>
                      <a:r>
                        <a:rPr lang="en-US" altLang="ko-KR" sz="1300" b="1" i="0" u="none" strike="noStrike" baseline="30000" dirty="0" smtClean="0">
                          <a:solidFill>
                            <a:srgbClr val="00B0F0"/>
                          </a:solidFill>
                          <a:effectLst/>
                          <a:latin typeface="Arial" pitchFamily="34" charset="0"/>
                          <a:cs typeface="Arial" pitchFamily="34" charset="0"/>
                        </a:rPr>
                        <a:t>th</a:t>
                      </a:r>
                      <a:endParaRPr lang="en-US" altLang="ko-KR" sz="1300" b="1" i="0" u="none" strike="noStrike" dirty="0" smtClean="0">
                        <a:solidFill>
                          <a:srgbClr val="00B0F0"/>
                        </a:solidFill>
                        <a:effectLst/>
                        <a:latin typeface="Arial" pitchFamily="34" charset="0"/>
                        <a:cs typeface="Arial" pitchFamily="34" charset="0"/>
                      </a:endParaRPr>
                    </a:p>
                  </a:txBody>
                  <a:tcPr marL="7040" marR="7040" marT="704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1124822">
                <a:tc>
                  <a:txBody>
                    <a:bodyPr/>
                    <a:lstStyle/>
                    <a:p>
                      <a:pPr algn="ctr" fontAlgn="ctr"/>
                      <a:endParaRPr lang="en-US" altLang="ko-KR" sz="700" u="none" strike="noStrike" dirty="0" smtClean="0">
                        <a:solidFill>
                          <a:srgbClr val="00B0F0"/>
                        </a:solidFill>
                        <a:effectLst/>
                        <a:latin typeface="Arial" pitchFamily="34" charset="0"/>
                        <a:cs typeface="Arial" pitchFamily="34" charset="0"/>
                      </a:endParaRPr>
                    </a:p>
                    <a:p>
                      <a:pPr algn="ctr" fontAlgn="ctr"/>
                      <a:r>
                        <a:rPr lang="en-US" altLang="ko-KR" sz="1300" b="1" i="0" u="none" strike="noStrike" dirty="0" smtClean="0">
                          <a:solidFill>
                            <a:srgbClr val="00B0F0"/>
                          </a:solidFill>
                          <a:effectLst/>
                          <a:latin typeface="Arial" pitchFamily="34" charset="0"/>
                          <a:cs typeface="Arial" pitchFamily="34" charset="0"/>
                        </a:rPr>
                        <a:t>6</a:t>
                      </a:r>
                      <a:r>
                        <a:rPr lang="en-US" altLang="ko-KR" sz="1300" b="1" i="0" u="none" strike="noStrike" baseline="30000" dirty="0" smtClean="0">
                          <a:solidFill>
                            <a:srgbClr val="00B0F0"/>
                          </a:solidFill>
                          <a:effectLst/>
                          <a:latin typeface="Arial" pitchFamily="34" charset="0"/>
                          <a:cs typeface="Arial" pitchFamily="34" charset="0"/>
                        </a:rPr>
                        <a:t>th</a:t>
                      </a:r>
                      <a:endParaRPr lang="en-US" altLang="ko-KR" sz="1300" b="1" i="0" u="none" strike="noStrike" dirty="0" smtClean="0">
                        <a:solidFill>
                          <a:srgbClr val="00B0F0"/>
                        </a:solidFill>
                        <a:effectLst/>
                        <a:latin typeface="Arial" pitchFamily="34" charset="0"/>
                        <a:cs typeface="Arial" pitchFamily="34" charset="0"/>
                      </a:endParaRPr>
                    </a:p>
                  </a:txBody>
                  <a:tcPr marL="7040" marR="7040" marT="704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700" u="none" strike="noStrike" dirty="0" smtClean="0">
                        <a:solidFill>
                          <a:srgbClr val="00B0F0"/>
                        </a:solidFill>
                        <a:effectLst/>
                        <a:latin typeface="Arial" pitchFamily="34" charset="0"/>
                        <a:cs typeface="Arial" pitchFamily="34" charset="0"/>
                      </a:endParaRPr>
                    </a:p>
                    <a:p>
                      <a:pPr algn="ctr" fontAlgn="ctr"/>
                      <a:r>
                        <a:rPr lang="en-US" altLang="ko-KR" sz="1300" b="1" i="0" u="none" strike="noStrike" dirty="0" smtClean="0">
                          <a:solidFill>
                            <a:srgbClr val="00B0F0"/>
                          </a:solidFill>
                          <a:effectLst/>
                          <a:latin typeface="Arial" pitchFamily="34" charset="0"/>
                          <a:cs typeface="Arial" pitchFamily="34" charset="0"/>
                        </a:rPr>
                        <a:t>7</a:t>
                      </a:r>
                      <a:r>
                        <a:rPr lang="en-US" altLang="ko-KR" sz="1300" b="1" i="0" u="none" strike="noStrike" baseline="30000" dirty="0" smtClean="0">
                          <a:solidFill>
                            <a:srgbClr val="00B0F0"/>
                          </a:solidFill>
                          <a:effectLst/>
                          <a:latin typeface="Arial" pitchFamily="34" charset="0"/>
                          <a:cs typeface="Arial" pitchFamily="34" charset="0"/>
                        </a:rPr>
                        <a:t>th</a:t>
                      </a:r>
                      <a:endParaRPr lang="en-US" altLang="ko-KR" sz="1300" b="1" i="0" u="none" strike="noStrike" dirty="0" smtClean="0">
                        <a:solidFill>
                          <a:srgbClr val="00B0F0"/>
                        </a:solidFill>
                        <a:effectLst/>
                        <a:latin typeface="Arial" pitchFamily="34" charset="0"/>
                        <a:cs typeface="Arial" pitchFamily="34" charset="0"/>
                      </a:endParaRPr>
                    </a:p>
                  </a:txBody>
                  <a:tcPr marL="7040" marR="7040" marT="704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700" u="none" strike="noStrike" dirty="0" smtClean="0">
                        <a:solidFill>
                          <a:srgbClr val="00B0F0"/>
                        </a:solidFill>
                        <a:effectLst/>
                        <a:latin typeface="Arial" pitchFamily="34" charset="0"/>
                        <a:cs typeface="Arial" pitchFamily="34" charset="0"/>
                      </a:endParaRPr>
                    </a:p>
                    <a:p>
                      <a:pPr algn="ctr" fontAlgn="ctr"/>
                      <a:r>
                        <a:rPr lang="en-US" altLang="ko-KR" sz="1300" b="1" i="0" u="none" strike="noStrike" dirty="0" smtClean="0">
                          <a:solidFill>
                            <a:srgbClr val="00B0F0"/>
                          </a:solidFill>
                          <a:effectLst/>
                          <a:latin typeface="Arial" pitchFamily="34" charset="0"/>
                          <a:cs typeface="Arial" pitchFamily="34" charset="0"/>
                        </a:rPr>
                        <a:t>8</a:t>
                      </a:r>
                      <a:r>
                        <a:rPr lang="en-US" altLang="ko-KR" sz="1300" b="1" i="0" u="none" strike="noStrike" baseline="30000" dirty="0" smtClean="0">
                          <a:solidFill>
                            <a:srgbClr val="00B0F0"/>
                          </a:solidFill>
                          <a:effectLst/>
                          <a:latin typeface="Arial" pitchFamily="34" charset="0"/>
                          <a:cs typeface="Arial" pitchFamily="34" charset="0"/>
                        </a:rPr>
                        <a:t>th</a:t>
                      </a:r>
                      <a:endParaRPr lang="en-US" altLang="ko-KR" sz="1300" b="1" i="0" u="none" strike="noStrike" dirty="0" smtClean="0">
                        <a:solidFill>
                          <a:srgbClr val="00B0F0"/>
                        </a:solidFill>
                        <a:effectLst/>
                        <a:latin typeface="Arial" pitchFamily="34" charset="0"/>
                        <a:cs typeface="Arial" pitchFamily="34" charset="0"/>
                      </a:endParaRPr>
                    </a:p>
                  </a:txBody>
                  <a:tcPr marL="7040" marR="7040" marT="704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700" u="none" strike="noStrike" dirty="0" smtClean="0">
                        <a:solidFill>
                          <a:srgbClr val="00B0F0"/>
                        </a:solidFill>
                        <a:effectLst/>
                        <a:latin typeface="Arial" pitchFamily="34" charset="0"/>
                        <a:cs typeface="Arial" pitchFamily="34" charset="0"/>
                      </a:endParaRPr>
                    </a:p>
                    <a:p>
                      <a:pPr algn="ctr" fontAlgn="ctr"/>
                      <a:r>
                        <a:rPr lang="en-US" altLang="ko-KR" sz="1300" b="1" i="0" u="none" strike="noStrike" dirty="0" smtClean="0">
                          <a:solidFill>
                            <a:srgbClr val="00B0F0"/>
                          </a:solidFill>
                          <a:effectLst/>
                          <a:latin typeface="Arial" pitchFamily="34" charset="0"/>
                          <a:cs typeface="Arial" pitchFamily="34" charset="0"/>
                        </a:rPr>
                        <a:t>9</a:t>
                      </a:r>
                      <a:r>
                        <a:rPr lang="en-US" altLang="ko-KR" sz="1300" b="1" i="0" u="none" strike="noStrike" baseline="30000" dirty="0" smtClean="0">
                          <a:solidFill>
                            <a:srgbClr val="00B0F0"/>
                          </a:solidFill>
                          <a:effectLst/>
                          <a:latin typeface="Arial" pitchFamily="34" charset="0"/>
                          <a:cs typeface="Arial" pitchFamily="34" charset="0"/>
                        </a:rPr>
                        <a:t>th</a:t>
                      </a:r>
                      <a:endParaRPr lang="en-US" altLang="ko-KR" sz="1300" b="1" i="0" u="none" strike="noStrike" dirty="0">
                        <a:solidFill>
                          <a:srgbClr val="00B0F0"/>
                        </a:solidFill>
                        <a:effectLst/>
                        <a:latin typeface="Arial" pitchFamily="34" charset="0"/>
                        <a:cs typeface="Arial" pitchFamily="34" charset="0"/>
                      </a:endParaRPr>
                    </a:p>
                  </a:txBody>
                  <a:tcPr marL="7040" marR="7040" marT="704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en-US" altLang="ko-KR" sz="700" u="none" strike="noStrike" dirty="0" smtClean="0">
                        <a:solidFill>
                          <a:srgbClr val="00B0F0"/>
                        </a:solidFill>
                        <a:effectLst/>
                        <a:latin typeface="Arial" pitchFamily="34" charset="0"/>
                        <a:cs typeface="Arial" pitchFamily="34" charset="0"/>
                      </a:endParaRPr>
                    </a:p>
                    <a:p>
                      <a:pPr algn="ctr" fontAlgn="ctr"/>
                      <a:r>
                        <a:rPr lang="en-US" altLang="ko-KR" sz="1300" b="1" i="0" u="none" strike="noStrike" dirty="0" smtClean="0">
                          <a:solidFill>
                            <a:srgbClr val="00B0F0"/>
                          </a:solidFill>
                          <a:effectLst/>
                          <a:latin typeface="Arial" pitchFamily="34" charset="0"/>
                          <a:cs typeface="Arial" pitchFamily="34" charset="0"/>
                        </a:rPr>
                        <a:t>10</a:t>
                      </a:r>
                      <a:r>
                        <a:rPr lang="en-US" altLang="ko-KR" sz="1300" b="1" i="0" u="none" strike="noStrike" baseline="30000" dirty="0" smtClean="0">
                          <a:solidFill>
                            <a:srgbClr val="00B0F0"/>
                          </a:solidFill>
                          <a:effectLst/>
                          <a:latin typeface="Arial" pitchFamily="34" charset="0"/>
                          <a:cs typeface="Arial" pitchFamily="34" charset="0"/>
                        </a:rPr>
                        <a:t>th</a:t>
                      </a:r>
                      <a:endParaRPr lang="en-US" altLang="ko-KR" sz="1300" b="1" i="0" u="none" strike="noStrike" dirty="0" smtClean="0">
                        <a:solidFill>
                          <a:srgbClr val="00B0F0"/>
                        </a:solidFill>
                        <a:effectLst/>
                        <a:latin typeface="Arial" pitchFamily="34" charset="0"/>
                        <a:cs typeface="Arial" pitchFamily="34" charset="0"/>
                      </a:endParaRPr>
                    </a:p>
                  </a:txBody>
                  <a:tcPr marL="7040" marR="7040" marT="704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graphicFrame>
        <p:nvGraphicFramePr>
          <p:cNvPr id="90" name="표 89"/>
          <p:cNvGraphicFramePr>
            <a:graphicFrameLocks noGrp="1"/>
          </p:cNvGraphicFramePr>
          <p:nvPr>
            <p:extLst>
              <p:ext uri="{D42A27DB-BD31-4B8C-83A1-F6EECF244321}">
                <p14:modId xmlns:p14="http://schemas.microsoft.com/office/powerpoint/2010/main" val="878570538"/>
              </p:ext>
            </p:extLst>
          </p:nvPr>
        </p:nvGraphicFramePr>
        <p:xfrm>
          <a:off x="548680" y="6652098"/>
          <a:ext cx="270323" cy="1825780"/>
        </p:xfrm>
        <a:graphic>
          <a:graphicData uri="http://schemas.openxmlformats.org/drawingml/2006/table">
            <a:tbl>
              <a:tblPr firstRow="1" bandRow="1">
                <a:tableStyleId>{2D5ABB26-0587-4C30-8999-92F81FD0307C}</a:tableStyleId>
              </a:tblPr>
              <a:tblGrid>
                <a:gridCol w="270323"/>
              </a:tblGrid>
              <a:tr h="1825780">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900" b="1" dirty="0" smtClean="0">
                          <a:latin typeface="Arial" pitchFamily="34" charset="0"/>
                          <a:cs typeface="Arial" pitchFamily="34" charset="0"/>
                        </a:rPr>
                        <a:t>%</a:t>
                      </a:r>
                      <a:r>
                        <a:rPr lang="en-US" altLang="ko-KR" sz="900" b="1" baseline="0" dirty="0" smtClean="0">
                          <a:latin typeface="Arial" pitchFamily="34" charset="0"/>
                          <a:cs typeface="Arial" pitchFamily="34" charset="0"/>
                        </a:rPr>
                        <a:t> Conserved sites in introns of each ordinal position</a:t>
                      </a:r>
                      <a:endParaRPr lang="ko-KR" altLang="en-US" sz="900" b="1" dirty="0" smtClean="0">
                        <a:latin typeface="Arial" pitchFamily="34" charset="0"/>
                        <a:cs typeface="Arial" pitchFamily="34" charset="0"/>
                      </a:endParaRPr>
                    </a:p>
                  </a:txBody>
                  <a:tcPr marL="0" marR="0"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91" name="TextBox 90"/>
          <p:cNvSpPr txBox="1"/>
          <p:nvPr/>
        </p:nvSpPr>
        <p:spPr>
          <a:xfrm>
            <a:off x="1186854" y="8903631"/>
            <a:ext cx="5215471" cy="106438"/>
          </a:xfrm>
          <a:prstGeom prst="rect">
            <a:avLst/>
          </a:prstGeom>
          <a:noFill/>
        </p:spPr>
        <p:txBody>
          <a:bodyPr wrap="square" rtlCol="0" anchor="ctr" anchorCtr="0">
            <a:noAutofit/>
          </a:bodyPr>
          <a:lstStyle/>
          <a:p>
            <a:pPr marL="253437" indent="-253437" algn="ctr"/>
            <a:r>
              <a:rPr lang="en-US" altLang="ko-KR" sz="887" b="1" dirty="0">
                <a:solidFill>
                  <a:schemeClr val="tx1">
                    <a:lumMod val="85000"/>
                    <a:lumOff val="15000"/>
                  </a:schemeClr>
                </a:solidFill>
                <a:latin typeface="Arial" pitchFamily="34" charset="0"/>
                <a:cs typeface="Arial" pitchFamily="34" charset="0"/>
              </a:rPr>
              <a:t>Groups of genes containing each number of exons</a:t>
            </a:r>
            <a:endParaRPr lang="ko-KR" altLang="en-US" sz="887" b="1" dirty="0">
              <a:solidFill>
                <a:schemeClr val="tx1">
                  <a:lumMod val="85000"/>
                  <a:lumOff val="15000"/>
                </a:schemeClr>
              </a:solidFill>
              <a:latin typeface="Arial" pitchFamily="34" charset="0"/>
              <a:cs typeface="Arial" pitchFamily="34" charset="0"/>
            </a:endParaRPr>
          </a:p>
        </p:txBody>
      </p:sp>
      <p:graphicFrame>
        <p:nvGraphicFramePr>
          <p:cNvPr id="92" name="표 91"/>
          <p:cNvGraphicFramePr>
            <a:graphicFrameLocks noGrp="1"/>
          </p:cNvGraphicFramePr>
          <p:nvPr>
            <p:extLst>
              <p:ext uri="{D42A27DB-BD31-4B8C-83A1-F6EECF244321}">
                <p14:modId xmlns:p14="http://schemas.microsoft.com/office/powerpoint/2010/main" val="854736055"/>
              </p:ext>
            </p:extLst>
          </p:nvPr>
        </p:nvGraphicFramePr>
        <p:xfrm>
          <a:off x="845885" y="7504131"/>
          <a:ext cx="206479" cy="1192146"/>
        </p:xfrm>
        <a:graphic>
          <a:graphicData uri="http://schemas.openxmlformats.org/drawingml/2006/table">
            <a:tbl>
              <a:tblPr firstRow="1" bandRow="1">
                <a:tableStyleId>{2D5ABB26-0587-4C30-8999-92F81FD0307C}</a:tableStyleId>
              </a:tblPr>
              <a:tblGrid>
                <a:gridCol w="206479"/>
              </a:tblGrid>
              <a:tr h="198691">
                <a:tc>
                  <a:txBody>
                    <a:bodyPr/>
                    <a:lstStyle/>
                    <a:p>
                      <a:pPr algn="r" latinLnBrk="1"/>
                      <a:r>
                        <a:rPr lang="en-US" altLang="ko-KR" sz="800" dirty="0" smtClean="0">
                          <a:latin typeface="Arial" panose="020B0604020202020204" pitchFamily="34" charset="0"/>
                          <a:cs typeface="Arial" panose="020B0604020202020204" pitchFamily="34" charset="0"/>
                        </a:rPr>
                        <a:t>5</a:t>
                      </a:r>
                      <a:endParaRPr lang="ko-KR" altLang="en-US" sz="800" dirty="0">
                        <a:latin typeface="Arial" panose="020B0604020202020204" pitchFamily="34" charset="0"/>
                        <a:cs typeface="Arial" panose="020B0604020202020204" pitchFamily="34" charset="0"/>
                      </a:endParaRPr>
                    </a:p>
                  </a:txBody>
                  <a:tcPr marL="67581" marR="67581" marT="33790" marB="33790"/>
                </a:tc>
              </a:tr>
              <a:tr h="198691">
                <a:tc>
                  <a:txBody>
                    <a:bodyPr/>
                    <a:lstStyle/>
                    <a:p>
                      <a:pPr algn="r" latinLnBrk="1"/>
                      <a:r>
                        <a:rPr lang="en-US" altLang="ko-KR" sz="800" dirty="0" smtClean="0">
                          <a:latin typeface="Arial" panose="020B0604020202020204" pitchFamily="34" charset="0"/>
                          <a:cs typeface="Arial" panose="020B0604020202020204" pitchFamily="34" charset="0"/>
                        </a:rPr>
                        <a:t>4</a:t>
                      </a:r>
                      <a:endParaRPr lang="ko-KR" altLang="en-US" sz="800" dirty="0">
                        <a:latin typeface="Arial" panose="020B0604020202020204" pitchFamily="34" charset="0"/>
                        <a:cs typeface="Arial" panose="020B0604020202020204" pitchFamily="34" charset="0"/>
                      </a:endParaRPr>
                    </a:p>
                  </a:txBody>
                  <a:tcPr marL="67581" marR="67581" marT="33790" marB="33790"/>
                </a:tc>
              </a:tr>
              <a:tr h="198691">
                <a:tc>
                  <a:txBody>
                    <a:bodyPr/>
                    <a:lstStyle/>
                    <a:p>
                      <a:pPr algn="r" latinLnBrk="1"/>
                      <a:r>
                        <a:rPr lang="en-US" altLang="ko-KR" sz="800" dirty="0" smtClean="0">
                          <a:latin typeface="Arial" panose="020B0604020202020204" pitchFamily="34" charset="0"/>
                          <a:cs typeface="Arial" panose="020B0604020202020204" pitchFamily="34" charset="0"/>
                        </a:rPr>
                        <a:t>3</a:t>
                      </a:r>
                      <a:endParaRPr lang="ko-KR" altLang="en-US" sz="800" dirty="0">
                        <a:latin typeface="Arial" panose="020B0604020202020204" pitchFamily="34" charset="0"/>
                        <a:cs typeface="Arial" panose="020B0604020202020204" pitchFamily="34" charset="0"/>
                      </a:endParaRPr>
                    </a:p>
                  </a:txBody>
                  <a:tcPr marL="67581" marR="67581" marT="33790" marB="33790"/>
                </a:tc>
              </a:tr>
              <a:tr h="198691">
                <a:tc>
                  <a:txBody>
                    <a:bodyPr/>
                    <a:lstStyle/>
                    <a:p>
                      <a:pPr algn="r" latinLnBrk="1"/>
                      <a:r>
                        <a:rPr lang="en-US" altLang="ko-KR" sz="800" dirty="0" smtClean="0">
                          <a:latin typeface="Arial" panose="020B0604020202020204" pitchFamily="34" charset="0"/>
                          <a:cs typeface="Arial" panose="020B0604020202020204" pitchFamily="34" charset="0"/>
                        </a:rPr>
                        <a:t>2</a:t>
                      </a:r>
                      <a:endParaRPr lang="ko-KR" altLang="en-US" sz="800" dirty="0">
                        <a:latin typeface="Arial" panose="020B0604020202020204" pitchFamily="34" charset="0"/>
                        <a:cs typeface="Arial" panose="020B0604020202020204" pitchFamily="34" charset="0"/>
                      </a:endParaRPr>
                    </a:p>
                  </a:txBody>
                  <a:tcPr marL="67581" marR="67581" marT="33790" marB="33790"/>
                </a:tc>
              </a:tr>
              <a:tr h="198691">
                <a:tc>
                  <a:txBody>
                    <a:bodyPr/>
                    <a:lstStyle/>
                    <a:p>
                      <a:pPr algn="r" latinLnBrk="1"/>
                      <a:r>
                        <a:rPr lang="en-US" altLang="ko-KR" sz="800" dirty="0" smtClean="0">
                          <a:latin typeface="Arial" panose="020B0604020202020204" pitchFamily="34" charset="0"/>
                          <a:cs typeface="Arial" panose="020B0604020202020204" pitchFamily="34" charset="0"/>
                        </a:rPr>
                        <a:t>1</a:t>
                      </a:r>
                      <a:endParaRPr lang="ko-KR" altLang="en-US" sz="800" dirty="0">
                        <a:latin typeface="Arial" panose="020B0604020202020204" pitchFamily="34" charset="0"/>
                        <a:cs typeface="Arial" panose="020B0604020202020204" pitchFamily="34" charset="0"/>
                      </a:endParaRPr>
                    </a:p>
                  </a:txBody>
                  <a:tcPr marL="67581" marR="67581" marT="33790" marB="33790"/>
                </a:tc>
              </a:tr>
              <a:tr h="198691">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7581" marR="67581" marT="33790" marB="33790"/>
                </a:tc>
              </a:tr>
            </a:tbl>
          </a:graphicData>
        </a:graphic>
      </p:graphicFrame>
      <p:graphicFrame>
        <p:nvGraphicFramePr>
          <p:cNvPr id="93" name="표 92"/>
          <p:cNvGraphicFramePr>
            <a:graphicFrameLocks noGrp="1"/>
          </p:cNvGraphicFramePr>
          <p:nvPr>
            <p:extLst>
              <p:ext uri="{D42A27DB-BD31-4B8C-83A1-F6EECF244321}">
                <p14:modId xmlns:p14="http://schemas.microsoft.com/office/powerpoint/2010/main" val="402033248"/>
              </p:ext>
            </p:extLst>
          </p:nvPr>
        </p:nvGraphicFramePr>
        <p:xfrm>
          <a:off x="845866" y="6372200"/>
          <a:ext cx="206479" cy="1192146"/>
        </p:xfrm>
        <a:graphic>
          <a:graphicData uri="http://schemas.openxmlformats.org/drawingml/2006/table">
            <a:tbl>
              <a:tblPr firstRow="1" bandRow="1">
                <a:tableStyleId>{2D5ABB26-0587-4C30-8999-92F81FD0307C}</a:tableStyleId>
              </a:tblPr>
              <a:tblGrid>
                <a:gridCol w="206479"/>
              </a:tblGrid>
              <a:tr h="198691">
                <a:tc>
                  <a:txBody>
                    <a:bodyPr/>
                    <a:lstStyle/>
                    <a:p>
                      <a:pPr algn="r" latinLnBrk="1"/>
                      <a:r>
                        <a:rPr lang="en-US" altLang="ko-KR" sz="800" dirty="0" smtClean="0">
                          <a:latin typeface="Arial" panose="020B0604020202020204" pitchFamily="34" charset="0"/>
                          <a:cs typeface="Arial" panose="020B0604020202020204" pitchFamily="34" charset="0"/>
                        </a:rPr>
                        <a:t>5</a:t>
                      </a:r>
                      <a:endParaRPr lang="ko-KR" altLang="en-US" sz="800" dirty="0">
                        <a:latin typeface="Arial" panose="020B0604020202020204" pitchFamily="34" charset="0"/>
                        <a:cs typeface="Arial" panose="020B0604020202020204" pitchFamily="34" charset="0"/>
                      </a:endParaRPr>
                    </a:p>
                  </a:txBody>
                  <a:tcPr marL="67581" marR="67581" marT="33790" marB="33790"/>
                </a:tc>
              </a:tr>
              <a:tr h="198691">
                <a:tc>
                  <a:txBody>
                    <a:bodyPr/>
                    <a:lstStyle/>
                    <a:p>
                      <a:pPr algn="r" latinLnBrk="1"/>
                      <a:r>
                        <a:rPr lang="en-US" altLang="ko-KR" sz="800" dirty="0" smtClean="0">
                          <a:latin typeface="Arial" panose="020B0604020202020204" pitchFamily="34" charset="0"/>
                          <a:cs typeface="Arial" panose="020B0604020202020204" pitchFamily="34" charset="0"/>
                        </a:rPr>
                        <a:t>4</a:t>
                      </a:r>
                      <a:endParaRPr lang="ko-KR" altLang="en-US" sz="800" dirty="0">
                        <a:latin typeface="Arial" panose="020B0604020202020204" pitchFamily="34" charset="0"/>
                        <a:cs typeface="Arial" panose="020B0604020202020204" pitchFamily="34" charset="0"/>
                      </a:endParaRPr>
                    </a:p>
                  </a:txBody>
                  <a:tcPr marL="67581" marR="67581" marT="33790" marB="33790"/>
                </a:tc>
              </a:tr>
              <a:tr h="198691">
                <a:tc>
                  <a:txBody>
                    <a:bodyPr/>
                    <a:lstStyle/>
                    <a:p>
                      <a:pPr algn="r" latinLnBrk="1"/>
                      <a:r>
                        <a:rPr lang="en-US" altLang="ko-KR" sz="800" dirty="0" smtClean="0">
                          <a:latin typeface="Arial" panose="020B0604020202020204" pitchFamily="34" charset="0"/>
                          <a:cs typeface="Arial" panose="020B0604020202020204" pitchFamily="34" charset="0"/>
                        </a:rPr>
                        <a:t>3</a:t>
                      </a:r>
                      <a:endParaRPr lang="ko-KR" altLang="en-US" sz="800" dirty="0">
                        <a:latin typeface="Arial" panose="020B0604020202020204" pitchFamily="34" charset="0"/>
                        <a:cs typeface="Arial" panose="020B0604020202020204" pitchFamily="34" charset="0"/>
                      </a:endParaRPr>
                    </a:p>
                  </a:txBody>
                  <a:tcPr marL="67581" marR="67581" marT="33790" marB="33790"/>
                </a:tc>
              </a:tr>
              <a:tr h="198691">
                <a:tc>
                  <a:txBody>
                    <a:bodyPr/>
                    <a:lstStyle/>
                    <a:p>
                      <a:pPr algn="r" latinLnBrk="1"/>
                      <a:r>
                        <a:rPr lang="en-US" altLang="ko-KR" sz="800" dirty="0" smtClean="0">
                          <a:latin typeface="Arial" panose="020B0604020202020204" pitchFamily="34" charset="0"/>
                          <a:cs typeface="Arial" panose="020B0604020202020204" pitchFamily="34" charset="0"/>
                        </a:rPr>
                        <a:t>2</a:t>
                      </a:r>
                      <a:endParaRPr lang="ko-KR" altLang="en-US" sz="800" dirty="0">
                        <a:latin typeface="Arial" panose="020B0604020202020204" pitchFamily="34" charset="0"/>
                        <a:cs typeface="Arial" panose="020B0604020202020204" pitchFamily="34" charset="0"/>
                      </a:endParaRPr>
                    </a:p>
                  </a:txBody>
                  <a:tcPr marL="67581" marR="67581" marT="33790" marB="33790"/>
                </a:tc>
              </a:tr>
              <a:tr h="198691">
                <a:tc>
                  <a:txBody>
                    <a:bodyPr/>
                    <a:lstStyle/>
                    <a:p>
                      <a:pPr algn="r" latinLnBrk="1"/>
                      <a:r>
                        <a:rPr lang="en-US" altLang="ko-KR" sz="800" dirty="0" smtClean="0">
                          <a:latin typeface="Arial" panose="020B0604020202020204" pitchFamily="34" charset="0"/>
                          <a:cs typeface="Arial" panose="020B0604020202020204" pitchFamily="34" charset="0"/>
                        </a:rPr>
                        <a:t>1</a:t>
                      </a:r>
                      <a:endParaRPr lang="ko-KR" altLang="en-US" sz="800" dirty="0">
                        <a:latin typeface="Arial" panose="020B0604020202020204" pitchFamily="34" charset="0"/>
                        <a:cs typeface="Arial" panose="020B0604020202020204" pitchFamily="34" charset="0"/>
                      </a:endParaRPr>
                    </a:p>
                  </a:txBody>
                  <a:tcPr marL="67581" marR="67581" marT="33790" marB="33790"/>
                </a:tc>
              </a:tr>
              <a:tr h="198691">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67581" marR="67581" marT="33790" marB="33790"/>
                </a:tc>
              </a:tr>
            </a:tbl>
          </a:graphicData>
        </a:graphic>
      </p:graphicFrame>
      <p:graphicFrame>
        <p:nvGraphicFramePr>
          <p:cNvPr id="94" name="표 93"/>
          <p:cNvGraphicFramePr>
            <a:graphicFrameLocks noGrp="1"/>
          </p:cNvGraphicFramePr>
          <p:nvPr>
            <p:extLst>
              <p:ext uri="{D42A27DB-BD31-4B8C-83A1-F6EECF244321}">
                <p14:modId xmlns:p14="http://schemas.microsoft.com/office/powerpoint/2010/main" val="681848929"/>
              </p:ext>
            </p:extLst>
          </p:nvPr>
        </p:nvGraphicFramePr>
        <p:xfrm>
          <a:off x="1065527" y="8623882"/>
          <a:ext cx="1023528" cy="213360"/>
        </p:xfrm>
        <a:graphic>
          <a:graphicData uri="http://schemas.openxmlformats.org/drawingml/2006/table">
            <a:tbl>
              <a:tblPr firstRow="1" bandRow="1">
                <a:tableStyleId>{2D5ABB26-0587-4C30-8999-92F81FD0307C}</a:tableStyleId>
              </a:tblPr>
              <a:tblGrid>
                <a:gridCol w="511764"/>
                <a:gridCol w="511764"/>
              </a:tblGrid>
              <a:tr h="144016">
                <a:tc>
                  <a:txBody>
                    <a:bodyPr/>
                    <a:lstStyle/>
                    <a:p>
                      <a:pPr algn="ctr"/>
                      <a:r>
                        <a:rPr lang="en-US" sz="800" dirty="0" smtClean="0"/>
                        <a:t>G5</a:t>
                      </a:r>
                      <a:endParaRPr lang="en-US" sz="800" dirty="0">
                        <a:latin typeface="Arial" panose="020B0604020202020204" pitchFamily="34" charset="0"/>
                        <a:cs typeface="Arial" panose="020B0604020202020204" pitchFamily="34" charset="0"/>
                      </a:endParaRPr>
                    </a:p>
                  </a:txBody>
                  <a:tcPr/>
                </a:tc>
                <a:tc>
                  <a:txBody>
                    <a:bodyPr/>
                    <a:lstStyle/>
                    <a:p>
                      <a:pPr algn="ctr"/>
                      <a:r>
                        <a:rPr lang="en-US" sz="800" dirty="0" smtClean="0"/>
                        <a:t>G15</a:t>
                      </a:r>
                      <a:endParaRPr lang="en-US" sz="800" dirty="0">
                        <a:latin typeface="Arial" panose="020B0604020202020204" pitchFamily="34" charset="0"/>
                        <a:cs typeface="Arial" panose="020B0604020202020204" pitchFamily="34" charset="0"/>
                      </a:endParaRPr>
                    </a:p>
                  </a:txBody>
                  <a:tcPr/>
                </a:tc>
              </a:tr>
            </a:tbl>
          </a:graphicData>
        </a:graphic>
      </p:graphicFrame>
      <p:graphicFrame>
        <p:nvGraphicFramePr>
          <p:cNvPr id="95" name="표 94"/>
          <p:cNvGraphicFramePr>
            <a:graphicFrameLocks noGrp="1"/>
          </p:cNvGraphicFramePr>
          <p:nvPr>
            <p:extLst>
              <p:ext uri="{D42A27DB-BD31-4B8C-83A1-F6EECF244321}">
                <p14:modId xmlns:p14="http://schemas.microsoft.com/office/powerpoint/2010/main" val="260891617"/>
              </p:ext>
            </p:extLst>
          </p:nvPr>
        </p:nvGraphicFramePr>
        <p:xfrm>
          <a:off x="2185440" y="8618737"/>
          <a:ext cx="1023528" cy="213360"/>
        </p:xfrm>
        <a:graphic>
          <a:graphicData uri="http://schemas.openxmlformats.org/drawingml/2006/table">
            <a:tbl>
              <a:tblPr firstRow="1" bandRow="1">
                <a:tableStyleId>{2D5ABB26-0587-4C30-8999-92F81FD0307C}</a:tableStyleId>
              </a:tblPr>
              <a:tblGrid>
                <a:gridCol w="511764"/>
                <a:gridCol w="511764"/>
              </a:tblGrid>
              <a:tr h="144016">
                <a:tc>
                  <a:txBody>
                    <a:bodyPr/>
                    <a:lstStyle/>
                    <a:p>
                      <a:pPr algn="ctr"/>
                      <a:r>
                        <a:rPr lang="en-US" sz="800" dirty="0" smtClean="0"/>
                        <a:t>G5</a:t>
                      </a:r>
                      <a:endParaRPr lang="en-US" sz="800" dirty="0">
                        <a:latin typeface="Arial" panose="020B0604020202020204" pitchFamily="34" charset="0"/>
                        <a:cs typeface="Arial" panose="020B0604020202020204" pitchFamily="34" charset="0"/>
                      </a:endParaRPr>
                    </a:p>
                  </a:txBody>
                  <a:tcPr/>
                </a:tc>
                <a:tc>
                  <a:txBody>
                    <a:bodyPr/>
                    <a:lstStyle/>
                    <a:p>
                      <a:pPr algn="ctr"/>
                      <a:r>
                        <a:rPr lang="en-US" sz="800" dirty="0" smtClean="0"/>
                        <a:t>G15</a:t>
                      </a:r>
                      <a:endParaRPr lang="en-US" sz="800" dirty="0">
                        <a:latin typeface="Arial" panose="020B0604020202020204" pitchFamily="34" charset="0"/>
                        <a:cs typeface="Arial" panose="020B0604020202020204" pitchFamily="34" charset="0"/>
                      </a:endParaRPr>
                    </a:p>
                  </a:txBody>
                  <a:tcPr/>
                </a:tc>
              </a:tr>
            </a:tbl>
          </a:graphicData>
        </a:graphic>
      </p:graphicFrame>
      <p:graphicFrame>
        <p:nvGraphicFramePr>
          <p:cNvPr id="96" name="표 95"/>
          <p:cNvGraphicFramePr>
            <a:graphicFrameLocks noGrp="1"/>
          </p:cNvGraphicFramePr>
          <p:nvPr>
            <p:extLst>
              <p:ext uri="{D42A27DB-BD31-4B8C-83A1-F6EECF244321}">
                <p14:modId xmlns:p14="http://schemas.microsoft.com/office/powerpoint/2010/main" val="3984393418"/>
              </p:ext>
            </p:extLst>
          </p:nvPr>
        </p:nvGraphicFramePr>
        <p:xfrm>
          <a:off x="3313754" y="8618737"/>
          <a:ext cx="1023528" cy="213360"/>
        </p:xfrm>
        <a:graphic>
          <a:graphicData uri="http://schemas.openxmlformats.org/drawingml/2006/table">
            <a:tbl>
              <a:tblPr firstRow="1" bandRow="1">
                <a:tableStyleId>{2D5ABB26-0587-4C30-8999-92F81FD0307C}</a:tableStyleId>
              </a:tblPr>
              <a:tblGrid>
                <a:gridCol w="511764"/>
                <a:gridCol w="511764"/>
              </a:tblGrid>
              <a:tr h="144016">
                <a:tc>
                  <a:txBody>
                    <a:bodyPr/>
                    <a:lstStyle/>
                    <a:p>
                      <a:pPr algn="ctr"/>
                      <a:r>
                        <a:rPr lang="en-US" sz="800" dirty="0" smtClean="0"/>
                        <a:t>G5</a:t>
                      </a:r>
                      <a:endParaRPr lang="en-US" sz="800" dirty="0">
                        <a:latin typeface="Arial" panose="020B0604020202020204" pitchFamily="34" charset="0"/>
                        <a:cs typeface="Arial" panose="020B0604020202020204" pitchFamily="34" charset="0"/>
                      </a:endParaRPr>
                    </a:p>
                  </a:txBody>
                  <a:tcPr/>
                </a:tc>
                <a:tc>
                  <a:txBody>
                    <a:bodyPr/>
                    <a:lstStyle/>
                    <a:p>
                      <a:pPr algn="ctr"/>
                      <a:r>
                        <a:rPr lang="en-US" sz="800" dirty="0" smtClean="0"/>
                        <a:t>G15</a:t>
                      </a:r>
                      <a:endParaRPr lang="en-US" sz="800" dirty="0">
                        <a:latin typeface="Arial" panose="020B0604020202020204" pitchFamily="34" charset="0"/>
                        <a:cs typeface="Arial" panose="020B0604020202020204" pitchFamily="34" charset="0"/>
                      </a:endParaRPr>
                    </a:p>
                  </a:txBody>
                  <a:tcPr/>
                </a:tc>
              </a:tr>
            </a:tbl>
          </a:graphicData>
        </a:graphic>
      </p:graphicFrame>
      <p:graphicFrame>
        <p:nvGraphicFramePr>
          <p:cNvPr id="97" name="표 96"/>
          <p:cNvGraphicFramePr>
            <a:graphicFrameLocks noGrp="1"/>
          </p:cNvGraphicFramePr>
          <p:nvPr>
            <p:extLst>
              <p:ext uri="{D42A27DB-BD31-4B8C-83A1-F6EECF244321}">
                <p14:modId xmlns:p14="http://schemas.microsoft.com/office/powerpoint/2010/main" val="3413322764"/>
              </p:ext>
            </p:extLst>
          </p:nvPr>
        </p:nvGraphicFramePr>
        <p:xfrm>
          <a:off x="4441503" y="8618737"/>
          <a:ext cx="1023528" cy="213360"/>
        </p:xfrm>
        <a:graphic>
          <a:graphicData uri="http://schemas.openxmlformats.org/drawingml/2006/table">
            <a:tbl>
              <a:tblPr firstRow="1" bandRow="1">
                <a:tableStyleId>{2D5ABB26-0587-4C30-8999-92F81FD0307C}</a:tableStyleId>
              </a:tblPr>
              <a:tblGrid>
                <a:gridCol w="511764"/>
                <a:gridCol w="511764"/>
              </a:tblGrid>
              <a:tr h="144016">
                <a:tc>
                  <a:txBody>
                    <a:bodyPr/>
                    <a:lstStyle/>
                    <a:p>
                      <a:pPr algn="ctr"/>
                      <a:r>
                        <a:rPr lang="en-US" sz="800" dirty="0" smtClean="0"/>
                        <a:t>G5</a:t>
                      </a:r>
                      <a:endParaRPr lang="en-US" sz="800" dirty="0">
                        <a:latin typeface="Arial" panose="020B0604020202020204" pitchFamily="34" charset="0"/>
                        <a:cs typeface="Arial" panose="020B0604020202020204" pitchFamily="34" charset="0"/>
                      </a:endParaRPr>
                    </a:p>
                  </a:txBody>
                  <a:tcPr/>
                </a:tc>
                <a:tc>
                  <a:txBody>
                    <a:bodyPr/>
                    <a:lstStyle/>
                    <a:p>
                      <a:pPr algn="ctr"/>
                      <a:r>
                        <a:rPr lang="en-US" sz="800" dirty="0" smtClean="0"/>
                        <a:t>G15</a:t>
                      </a:r>
                      <a:endParaRPr lang="en-US" sz="800" dirty="0">
                        <a:latin typeface="Arial" panose="020B0604020202020204" pitchFamily="34" charset="0"/>
                        <a:cs typeface="Arial" panose="020B0604020202020204" pitchFamily="34" charset="0"/>
                      </a:endParaRPr>
                    </a:p>
                  </a:txBody>
                  <a:tcPr/>
                </a:tc>
              </a:tr>
            </a:tbl>
          </a:graphicData>
        </a:graphic>
      </p:graphicFrame>
      <p:graphicFrame>
        <p:nvGraphicFramePr>
          <p:cNvPr id="98" name="표 97"/>
          <p:cNvGraphicFramePr>
            <a:graphicFrameLocks noGrp="1"/>
          </p:cNvGraphicFramePr>
          <p:nvPr>
            <p:extLst>
              <p:ext uri="{D42A27DB-BD31-4B8C-83A1-F6EECF244321}">
                <p14:modId xmlns:p14="http://schemas.microsoft.com/office/powerpoint/2010/main" val="1608551142"/>
              </p:ext>
            </p:extLst>
          </p:nvPr>
        </p:nvGraphicFramePr>
        <p:xfrm>
          <a:off x="5563362" y="8618738"/>
          <a:ext cx="1023528" cy="213360"/>
        </p:xfrm>
        <a:graphic>
          <a:graphicData uri="http://schemas.openxmlformats.org/drawingml/2006/table">
            <a:tbl>
              <a:tblPr firstRow="1" bandRow="1">
                <a:tableStyleId>{2D5ABB26-0587-4C30-8999-92F81FD0307C}</a:tableStyleId>
              </a:tblPr>
              <a:tblGrid>
                <a:gridCol w="511764"/>
                <a:gridCol w="511764"/>
              </a:tblGrid>
              <a:tr h="144016">
                <a:tc>
                  <a:txBody>
                    <a:bodyPr/>
                    <a:lstStyle/>
                    <a:p>
                      <a:pPr algn="ctr"/>
                      <a:r>
                        <a:rPr lang="en-US" sz="800" dirty="0" smtClean="0"/>
                        <a:t>G5</a:t>
                      </a:r>
                      <a:endParaRPr lang="en-US" sz="800" dirty="0">
                        <a:latin typeface="Arial" panose="020B0604020202020204" pitchFamily="34" charset="0"/>
                        <a:cs typeface="Arial" panose="020B0604020202020204" pitchFamily="34" charset="0"/>
                      </a:endParaRPr>
                    </a:p>
                  </a:txBody>
                  <a:tcPr/>
                </a:tc>
                <a:tc>
                  <a:txBody>
                    <a:bodyPr/>
                    <a:lstStyle/>
                    <a:p>
                      <a:pPr algn="ctr"/>
                      <a:r>
                        <a:rPr lang="en-US" sz="800" dirty="0" smtClean="0"/>
                        <a:t>G15</a:t>
                      </a:r>
                      <a:endParaRPr lang="en-US" sz="800" dirty="0">
                        <a:latin typeface="Arial" panose="020B0604020202020204" pitchFamily="34" charset="0"/>
                        <a:cs typeface="Arial" panose="020B0604020202020204" pitchFamily="34" charset="0"/>
                      </a:endParaRPr>
                    </a:p>
                  </a:txBody>
                  <a:tcPr/>
                </a:tc>
              </a:tr>
            </a:tbl>
          </a:graphicData>
        </a:graphic>
      </p:graphicFrame>
    </p:spTree>
    <p:extLst>
      <p:ext uri="{BB962C8B-B14F-4D97-AF65-F5344CB8AC3E}">
        <p14:creationId xmlns:p14="http://schemas.microsoft.com/office/powerpoint/2010/main" val="24443827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그림 20"/>
          <p:cNvPicPr>
            <a:picLocks noChangeAspect="1"/>
          </p:cNvPicPr>
          <p:nvPr/>
        </p:nvPicPr>
        <p:blipFill>
          <a:blip r:embed="rId2"/>
          <a:stretch>
            <a:fillRect/>
          </a:stretch>
        </p:blipFill>
        <p:spPr>
          <a:xfrm>
            <a:off x="1052735" y="836957"/>
            <a:ext cx="5297265" cy="6482586"/>
          </a:xfrm>
          <a:prstGeom prst="rect">
            <a:avLst/>
          </a:prstGeom>
        </p:spPr>
      </p:pic>
      <p:sp>
        <p:nvSpPr>
          <p:cNvPr id="2" name="TextBox 1"/>
          <p:cNvSpPr txBox="1"/>
          <p:nvPr/>
        </p:nvSpPr>
        <p:spPr>
          <a:xfrm>
            <a:off x="0" y="-4260"/>
            <a:ext cx="6858000" cy="204501"/>
          </a:xfrm>
          <a:prstGeom prst="rect">
            <a:avLst/>
          </a:prstGeom>
          <a:solidFill>
            <a:schemeClr val="accent1">
              <a:lumMod val="60000"/>
              <a:lumOff val="40000"/>
            </a:schemeClr>
          </a:solidFill>
        </p:spPr>
        <p:txBody>
          <a:bodyPr wrap="none" rtlCol="0" anchor="ctr" anchorCtr="0">
            <a:noAutofit/>
          </a:bodyPr>
          <a:lstStyle/>
          <a:p>
            <a:pPr marL="257175" indent="-257175"/>
            <a:r>
              <a:rPr lang="en-US" altLang="ko-KR" sz="1400" b="1" dirty="0">
                <a:solidFill>
                  <a:schemeClr val="tx1">
                    <a:lumMod val="85000"/>
                    <a:lumOff val="15000"/>
                  </a:schemeClr>
                </a:solidFill>
                <a:latin typeface="Arial" pitchFamily="34" charset="0"/>
                <a:cs typeface="Arial" pitchFamily="34" charset="0"/>
              </a:rPr>
              <a:t>Supplementary Figure </a:t>
            </a:r>
            <a:r>
              <a:rPr lang="en-US" altLang="ko-KR" sz="1400" b="1" dirty="0" smtClean="0">
                <a:solidFill>
                  <a:schemeClr val="tx1">
                    <a:lumMod val="85000"/>
                    <a:lumOff val="15000"/>
                  </a:schemeClr>
                </a:solidFill>
                <a:latin typeface="Arial" pitchFamily="34" charset="0"/>
                <a:cs typeface="Arial" pitchFamily="34" charset="0"/>
              </a:rPr>
              <a:t>11</a:t>
            </a:r>
            <a:endParaRPr lang="ko-KR" altLang="en-US" sz="1400" b="1" dirty="0">
              <a:solidFill>
                <a:schemeClr val="tx1">
                  <a:lumMod val="85000"/>
                  <a:lumOff val="15000"/>
                </a:schemeClr>
              </a:solidFill>
              <a:latin typeface="Arial" pitchFamily="34" charset="0"/>
              <a:cs typeface="Arial" pitchFamily="34" charset="0"/>
            </a:endParaRPr>
          </a:p>
        </p:txBody>
      </p:sp>
      <p:sp>
        <p:nvSpPr>
          <p:cNvPr id="4" name="TextBox 3"/>
          <p:cNvSpPr txBox="1"/>
          <p:nvPr/>
        </p:nvSpPr>
        <p:spPr>
          <a:xfrm>
            <a:off x="116632" y="314236"/>
            <a:ext cx="2610010" cy="369332"/>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(D)</a:t>
            </a:r>
            <a:endParaRPr lang="en-US" b="1" dirty="0">
              <a:latin typeface="Arial" panose="020B0604020202020204" pitchFamily="34" charset="0"/>
              <a:cs typeface="Arial" panose="020B0604020202020204" pitchFamily="34" charset="0"/>
            </a:endParaRPr>
          </a:p>
        </p:txBody>
      </p:sp>
      <p:graphicFrame>
        <p:nvGraphicFramePr>
          <p:cNvPr id="5" name="표 4"/>
          <p:cNvGraphicFramePr>
            <a:graphicFrameLocks noGrp="1"/>
          </p:cNvGraphicFramePr>
          <p:nvPr>
            <p:extLst>
              <p:ext uri="{D42A27DB-BD31-4B8C-83A1-F6EECF244321}">
                <p14:modId xmlns:p14="http://schemas.microsoft.com/office/powerpoint/2010/main" val="88990035"/>
              </p:ext>
            </p:extLst>
          </p:nvPr>
        </p:nvGraphicFramePr>
        <p:xfrm>
          <a:off x="332656" y="2851720"/>
          <a:ext cx="241776" cy="2804978"/>
        </p:xfrm>
        <a:graphic>
          <a:graphicData uri="http://schemas.openxmlformats.org/drawingml/2006/table">
            <a:tbl>
              <a:tblPr firstRow="1" bandRow="1">
                <a:tableStyleId>{2D5ABB26-0587-4C30-8999-92F81FD0307C}</a:tableStyleId>
              </a:tblPr>
              <a:tblGrid>
                <a:gridCol w="241776"/>
              </a:tblGrid>
              <a:tr h="2804978">
                <a:tc>
                  <a:txBody>
                    <a:bodyPr/>
                    <a:lstStyle/>
                    <a:p>
                      <a:pPr algn="ctr" latinLnBrk="1"/>
                      <a:r>
                        <a:rPr lang="en-US" altLang="ko-KR" sz="1000" b="1" dirty="0" smtClean="0">
                          <a:latin typeface="Arial" pitchFamily="34" charset="0"/>
                          <a:cs typeface="Arial" pitchFamily="34" charset="0"/>
                        </a:rPr>
                        <a:t>%</a:t>
                      </a:r>
                      <a:r>
                        <a:rPr lang="en-US" altLang="ko-KR" sz="1000" b="1" baseline="0" dirty="0" smtClean="0">
                          <a:latin typeface="Arial" pitchFamily="34" charset="0"/>
                          <a:cs typeface="Arial" pitchFamily="34" charset="0"/>
                        </a:rPr>
                        <a:t> Signals in introns of each ordinal position</a:t>
                      </a:r>
                      <a:endParaRPr lang="ko-KR" altLang="en-US" sz="1000" b="1" dirty="0">
                        <a:latin typeface="Arial" pitchFamily="34" charset="0"/>
                        <a:cs typeface="Arial" pitchFamily="34" charset="0"/>
                      </a:endParaRPr>
                    </a:p>
                  </a:txBody>
                  <a:tcPr marL="64762" marR="64762" marT="32381" marB="32381" vert="vert270" anchor="ctr">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noFill/>
                  </a:tcPr>
                </a:tc>
              </a:tr>
            </a:tbl>
          </a:graphicData>
        </a:graphic>
      </p:graphicFrame>
      <p:graphicFrame>
        <p:nvGraphicFramePr>
          <p:cNvPr id="6" name="표 5"/>
          <p:cNvGraphicFramePr>
            <a:graphicFrameLocks noGrp="1"/>
          </p:cNvGraphicFramePr>
          <p:nvPr>
            <p:extLst>
              <p:ext uri="{D42A27DB-BD31-4B8C-83A1-F6EECF244321}">
                <p14:modId xmlns:p14="http://schemas.microsoft.com/office/powerpoint/2010/main" val="1435275324"/>
              </p:ext>
            </p:extLst>
          </p:nvPr>
        </p:nvGraphicFramePr>
        <p:xfrm>
          <a:off x="1031810" y="611560"/>
          <a:ext cx="5278400" cy="232853"/>
        </p:xfrm>
        <a:graphic>
          <a:graphicData uri="http://schemas.openxmlformats.org/drawingml/2006/table">
            <a:tbl>
              <a:tblPr>
                <a:tableStyleId>{2D5ABB26-0587-4C30-8999-92F81FD0307C}</a:tableStyleId>
              </a:tblPr>
              <a:tblGrid>
                <a:gridCol w="1055680"/>
                <a:gridCol w="1055680"/>
                <a:gridCol w="1055680"/>
                <a:gridCol w="1055680"/>
                <a:gridCol w="1055680"/>
              </a:tblGrid>
              <a:tr h="232853">
                <a:tc>
                  <a:txBody>
                    <a:bodyPr/>
                    <a:lstStyle/>
                    <a:p>
                      <a:pPr algn="ctr" fontAlgn="ctr"/>
                      <a:r>
                        <a:rPr lang="en-US" sz="900" b="1" u="none" strike="noStrike" dirty="0">
                          <a:effectLst/>
                          <a:latin typeface="Arial" panose="020B0604020202020204" pitchFamily="34" charset="0"/>
                          <a:cs typeface="Arial" panose="020B0604020202020204" pitchFamily="34" charset="0"/>
                        </a:rPr>
                        <a:t>1</a:t>
                      </a:r>
                      <a:r>
                        <a:rPr lang="en-US" sz="900" b="1" u="none" strike="noStrike" baseline="30000" dirty="0">
                          <a:effectLst/>
                          <a:latin typeface="Arial" panose="020B0604020202020204" pitchFamily="34" charset="0"/>
                          <a:cs typeface="Arial" panose="020B0604020202020204" pitchFamily="34" charset="0"/>
                        </a:rPr>
                        <a:t>st</a:t>
                      </a:r>
                      <a:r>
                        <a:rPr lang="en-US" sz="900" b="1" u="none" strike="noStrike" dirty="0">
                          <a:effectLst/>
                          <a:latin typeface="Arial" panose="020B0604020202020204" pitchFamily="34" charset="0"/>
                          <a:cs typeface="Arial" panose="020B0604020202020204" pitchFamily="34" charset="0"/>
                        </a:rPr>
                        <a:t> </a:t>
                      </a:r>
                      <a:r>
                        <a:rPr lang="en-US" sz="900" b="1" u="none" strike="noStrike" dirty="0" smtClean="0">
                          <a:effectLst/>
                          <a:latin typeface="Arial" panose="020B0604020202020204" pitchFamily="34" charset="0"/>
                          <a:cs typeface="Arial" panose="020B0604020202020204" pitchFamily="34" charset="0"/>
                        </a:rPr>
                        <a:t>intron</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tc>
                <a:tc>
                  <a:txBody>
                    <a:bodyPr/>
                    <a:lstStyle/>
                    <a:p>
                      <a:pPr algn="ctr" fontAlgn="ctr"/>
                      <a:r>
                        <a:rPr lang="en-US" sz="900" b="1" u="none" strike="noStrike" dirty="0">
                          <a:effectLst/>
                          <a:latin typeface="Arial" panose="020B0604020202020204" pitchFamily="34" charset="0"/>
                          <a:cs typeface="Arial" panose="020B0604020202020204" pitchFamily="34" charset="0"/>
                        </a:rPr>
                        <a:t>2</a:t>
                      </a:r>
                      <a:r>
                        <a:rPr lang="en-US" sz="900" b="1" u="none" strike="noStrike" baseline="30000" dirty="0">
                          <a:effectLst/>
                          <a:latin typeface="Arial" panose="020B0604020202020204" pitchFamily="34" charset="0"/>
                          <a:cs typeface="Arial" panose="020B0604020202020204" pitchFamily="34" charset="0"/>
                        </a:rPr>
                        <a:t>nd</a:t>
                      </a:r>
                      <a:r>
                        <a:rPr lang="en-US" sz="900" b="1" u="none" strike="noStrike" dirty="0">
                          <a:effectLst/>
                          <a:latin typeface="Arial" panose="020B0604020202020204" pitchFamily="34" charset="0"/>
                          <a:cs typeface="Arial" panose="020B0604020202020204" pitchFamily="34" charset="0"/>
                        </a:rPr>
                        <a:t> </a:t>
                      </a:r>
                      <a:r>
                        <a:rPr lang="en-US" sz="900" b="1" u="none" strike="noStrike" dirty="0" smtClean="0">
                          <a:effectLst/>
                          <a:latin typeface="Arial" panose="020B0604020202020204" pitchFamily="34" charset="0"/>
                          <a:cs typeface="Arial" panose="020B0604020202020204" pitchFamily="34" charset="0"/>
                        </a:rPr>
                        <a:t>intron</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tc>
                <a:tc>
                  <a:txBody>
                    <a:bodyPr/>
                    <a:lstStyle/>
                    <a:p>
                      <a:pPr algn="ctr" fontAlgn="ctr"/>
                      <a:r>
                        <a:rPr lang="en-US" sz="900" b="1" u="none" strike="noStrike" dirty="0">
                          <a:effectLst/>
                          <a:latin typeface="Arial" panose="020B0604020202020204" pitchFamily="34" charset="0"/>
                          <a:cs typeface="Arial" panose="020B0604020202020204" pitchFamily="34" charset="0"/>
                        </a:rPr>
                        <a:t>3</a:t>
                      </a:r>
                      <a:r>
                        <a:rPr lang="en-US" sz="900" b="1" u="none" strike="noStrike" baseline="30000" dirty="0">
                          <a:effectLst/>
                          <a:latin typeface="Arial" panose="020B0604020202020204" pitchFamily="34" charset="0"/>
                          <a:cs typeface="Arial" panose="020B0604020202020204" pitchFamily="34" charset="0"/>
                        </a:rPr>
                        <a:t>rd</a:t>
                      </a:r>
                      <a:r>
                        <a:rPr lang="en-US" sz="900" b="1" u="none" strike="noStrike" dirty="0">
                          <a:effectLst/>
                          <a:latin typeface="Arial" panose="020B0604020202020204" pitchFamily="34" charset="0"/>
                          <a:cs typeface="Arial" panose="020B0604020202020204" pitchFamily="34" charset="0"/>
                        </a:rPr>
                        <a:t> </a:t>
                      </a:r>
                      <a:r>
                        <a:rPr lang="en-US" sz="900" b="1" u="none" strike="noStrike" dirty="0" smtClean="0">
                          <a:effectLst/>
                          <a:latin typeface="Arial" panose="020B0604020202020204" pitchFamily="34" charset="0"/>
                          <a:cs typeface="Arial" panose="020B0604020202020204" pitchFamily="34" charset="0"/>
                        </a:rPr>
                        <a:t>intron</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tc>
                <a:tc>
                  <a:txBody>
                    <a:bodyPr/>
                    <a:lstStyle/>
                    <a:p>
                      <a:pPr algn="ctr" fontAlgn="ctr"/>
                      <a:r>
                        <a:rPr lang="en-US" sz="900" b="1" u="none" strike="noStrike" dirty="0" smtClean="0">
                          <a:effectLst/>
                          <a:latin typeface="Arial" panose="020B0604020202020204" pitchFamily="34" charset="0"/>
                          <a:cs typeface="Arial" panose="020B0604020202020204" pitchFamily="34" charset="0"/>
                        </a:rPr>
                        <a:t>4</a:t>
                      </a:r>
                      <a:r>
                        <a:rPr lang="en-US" sz="900" b="1" u="none" strike="noStrike" baseline="30000" dirty="0" smtClean="0">
                          <a:effectLst/>
                          <a:latin typeface="Arial" panose="020B0604020202020204" pitchFamily="34" charset="0"/>
                          <a:cs typeface="Arial" panose="020B0604020202020204" pitchFamily="34" charset="0"/>
                        </a:rPr>
                        <a:t>th </a:t>
                      </a:r>
                      <a:r>
                        <a:rPr lang="en-US" sz="900" b="1" u="none" strike="noStrike" baseline="0" dirty="0" smtClean="0">
                          <a:effectLst/>
                          <a:latin typeface="Arial" panose="020B0604020202020204" pitchFamily="34" charset="0"/>
                          <a:cs typeface="Arial" panose="020B0604020202020204" pitchFamily="34" charset="0"/>
                        </a:rPr>
                        <a:t>intron</a:t>
                      </a:r>
                      <a:endParaRPr lang="en-US" sz="900" b="1" i="0" u="none" strike="noStrike" baseline="0"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tc>
                <a:tc>
                  <a:txBody>
                    <a:bodyPr/>
                    <a:lstStyle/>
                    <a:p>
                      <a:pPr algn="ctr" fontAlgn="ctr"/>
                      <a:r>
                        <a:rPr lang="en-US" sz="900" b="1" u="none" strike="noStrike" dirty="0" smtClean="0">
                          <a:effectLst/>
                          <a:latin typeface="Arial" panose="020B0604020202020204" pitchFamily="34" charset="0"/>
                          <a:cs typeface="Arial" panose="020B0604020202020204" pitchFamily="34" charset="0"/>
                        </a:rPr>
                        <a:t>5</a:t>
                      </a:r>
                      <a:r>
                        <a:rPr lang="en-US" sz="900" b="1" u="none" strike="noStrike" baseline="30000" dirty="0" smtClean="0">
                          <a:effectLst/>
                          <a:latin typeface="Arial" panose="020B0604020202020204" pitchFamily="34" charset="0"/>
                          <a:cs typeface="Arial" panose="020B0604020202020204" pitchFamily="34" charset="0"/>
                        </a:rPr>
                        <a:t>th </a:t>
                      </a:r>
                      <a:r>
                        <a:rPr lang="en-US" sz="900" b="1" u="none" strike="noStrike" baseline="0" dirty="0" smtClean="0">
                          <a:effectLst/>
                          <a:latin typeface="Arial" panose="020B0604020202020204" pitchFamily="34" charset="0"/>
                          <a:cs typeface="Arial" panose="020B0604020202020204" pitchFamily="34" charset="0"/>
                        </a:rPr>
                        <a:t>intron</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2422" marR="2422" marT="2422" marB="0" anchor="ctr"/>
                </a:tc>
              </a:tr>
            </a:tbl>
          </a:graphicData>
        </a:graphic>
      </p:graphicFrame>
      <p:graphicFrame>
        <p:nvGraphicFramePr>
          <p:cNvPr id="7" name="표 6"/>
          <p:cNvGraphicFramePr>
            <a:graphicFrameLocks noGrp="1"/>
          </p:cNvGraphicFramePr>
          <p:nvPr>
            <p:extLst>
              <p:ext uri="{D42A27DB-BD31-4B8C-83A1-F6EECF244321}">
                <p14:modId xmlns:p14="http://schemas.microsoft.com/office/powerpoint/2010/main" val="3167776227"/>
              </p:ext>
            </p:extLst>
          </p:nvPr>
        </p:nvGraphicFramePr>
        <p:xfrm>
          <a:off x="619038" y="843059"/>
          <a:ext cx="254998" cy="6423228"/>
        </p:xfrm>
        <a:graphic>
          <a:graphicData uri="http://schemas.openxmlformats.org/drawingml/2006/table">
            <a:tbl>
              <a:tblPr>
                <a:tableStyleId>{2D5ABB26-0587-4C30-8999-92F81FD0307C}</a:tableStyleId>
              </a:tblPr>
              <a:tblGrid>
                <a:gridCol w="254998"/>
              </a:tblGrid>
              <a:tr h="1070538">
                <a:tc>
                  <a:txBody>
                    <a:bodyPr/>
                    <a:lstStyle/>
                    <a:p>
                      <a:pPr algn="ctr" fontAlgn="ctr"/>
                      <a:r>
                        <a:rPr lang="en-US" sz="900" b="1" u="none" strike="noStrike" dirty="0" smtClean="0">
                          <a:effectLst/>
                          <a:latin typeface="Arial" panose="020B0604020202020204" pitchFamily="34" charset="0"/>
                          <a:cs typeface="Arial" panose="020B0604020202020204" pitchFamily="34" charset="0"/>
                        </a:rPr>
                        <a:t>DHS</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746" marR="6746" marT="6746" marB="0" vert="vert270" anchor="ctr"/>
                </a:tc>
              </a:tr>
              <a:tr h="1070538">
                <a:tc>
                  <a:txBody>
                    <a:bodyPr/>
                    <a:lstStyle/>
                    <a:p>
                      <a:pPr marL="0" marR="0" indent="0" algn="ctr" defTabSz="914400" rtl="0" eaLnBrk="1" fontAlgn="ctr" latinLnBrk="1" hangingPunct="1">
                        <a:lnSpc>
                          <a:spcPct val="100000"/>
                        </a:lnSpc>
                        <a:spcBef>
                          <a:spcPts val="0"/>
                        </a:spcBef>
                        <a:spcAft>
                          <a:spcPts val="0"/>
                        </a:spcAft>
                        <a:buClrTx/>
                        <a:buSzTx/>
                        <a:buFontTx/>
                        <a:buNone/>
                        <a:tabLst/>
                        <a:defRPr/>
                      </a:pPr>
                      <a:r>
                        <a:rPr lang="en-US" altLang="ko-KR" sz="900" b="1" u="none" strike="noStrike" smtClean="0">
                          <a:effectLst/>
                          <a:latin typeface="Arial" panose="020B0604020202020204" pitchFamily="34" charset="0"/>
                          <a:cs typeface="Arial" panose="020B0604020202020204" pitchFamily="34" charset="0"/>
                        </a:rPr>
                        <a:t>TFBS</a:t>
                      </a:r>
                      <a:endParaRPr lang="en-US" altLang="ko-KR" sz="900" b="1" i="0" u="none" strike="noStrike" dirty="0" smtClean="0">
                        <a:solidFill>
                          <a:srgbClr val="000000"/>
                        </a:solidFill>
                        <a:effectLst/>
                        <a:latin typeface="Arial" panose="020B0604020202020204" pitchFamily="34" charset="0"/>
                        <a:ea typeface="+mn-ea"/>
                        <a:cs typeface="Arial" panose="020B0604020202020204" pitchFamily="34" charset="0"/>
                      </a:endParaRPr>
                    </a:p>
                  </a:txBody>
                  <a:tcPr marL="6746" marR="6746" marT="6746" marB="0" vert="vert270" anchor="ctr"/>
                </a:tc>
              </a:tr>
              <a:tr h="1070538">
                <a:tc>
                  <a:txBody>
                    <a:bodyPr/>
                    <a:lstStyle/>
                    <a:p>
                      <a:pPr algn="ctr" fontAlgn="ctr"/>
                      <a:r>
                        <a:rPr lang="en-US" sz="900" b="1"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H3K4me1</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746" marR="6746" marT="6746" marB="0" vert="vert270" anchor="ctr"/>
                </a:tc>
              </a:tr>
              <a:tr h="1070538">
                <a:tc>
                  <a:txBody>
                    <a:bodyPr/>
                    <a:lstStyle/>
                    <a:p>
                      <a:pPr algn="ctr" fontAlgn="ctr"/>
                      <a:r>
                        <a:rPr lang="en-US" sz="900" b="1"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H3K4me3</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746" marR="6746" marT="6746" marB="0" vert="vert270" anchor="ctr"/>
                </a:tc>
              </a:tr>
              <a:tr h="1070538">
                <a:tc>
                  <a:txBody>
                    <a:bodyPr/>
                    <a:lstStyle/>
                    <a:p>
                      <a:pPr algn="ctr" fontAlgn="ctr"/>
                      <a:r>
                        <a:rPr lang="en-US" sz="900" b="1"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CTCF</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746" marR="6746" marT="6746" marB="0" vert="vert270" anchor="ctr"/>
                </a:tc>
              </a:tr>
              <a:tr h="1070538">
                <a:tc>
                  <a:txBody>
                    <a:bodyPr/>
                    <a:lstStyle/>
                    <a:p>
                      <a:pPr algn="ctr" fontAlgn="ctr"/>
                      <a:r>
                        <a:rPr lang="en-US" sz="900" b="1"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H3K9me3</a:t>
                      </a:r>
                      <a:endParaRPr lang="en-US" sz="9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746" marR="6746" marT="6746" marB="0" vert="vert270" anchor="ctr"/>
                </a:tc>
              </a:tr>
            </a:tbl>
          </a:graphicData>
        </a:graphic>
      </p:graphicFrame>
      <p:sp>
        <p:nvSpPr>
          <p:cNvPr id="8" name="TextBox 7"/>
          <p:cNvSpPr txBox="1"/>
          <p:nvPr/>
        </p:nvSpPr>
        <p:spPr>
          <a:xfrm>
            <a:off x="1140620" y="7596336"/>
            <a:ext cx="4997960" cy="101999"/>
          </a:xfrm>
          <a:prstGeom prst="rect">
            <a:avLst/>
          </a:prstGeom>
          <a:noFill/>
        </p:spPr>
        <p:txBody>
          <a:bodyPr wrap="square" rtlCol="0" anchor="ctr" anchorCtr="0">
            <a:noAutofit/>
          </a:bodyPr>
          <a:lstStyle/>
          <a:p>
            <a:pPr marL="242842" indent="-242842" algn="ctr"/>
            <a:r>
              <a:rPr lang="en-US" altLang="ko-KR" sz="1000" b="1" dirty="0">
                <a:solidFill>
                  <a:schemeClr val="tx1">
                    <a:lumMod val="85000"/>
                    <a:lumOff val="15000"/>
                  </a:schemeClr>
                </a:solidFill>
                <a:latin typeface="Arial" pitchFamily="34" charset="0"/>
                <a:cs typeface="Arial" pitchFamily="34" charset="0"/>
              </a:rPr>
              <a:t>Groups of genes containing different numbers of exons</a:t>
            </a:r>
            <a:endParaRPr lang="ko-KR" altLang="en-US" sz="1000" b="1" dirty="0">
              <a:solidFill>
                <a:schemeClr val="tx1">
                  <a:lumMod val="85000"/>
                  <a:lumOff val="15000"/>
                </a:schemeClr>
              </a:solidFill>
              <a:latin typeface="Arial" pitchFamily="34" charset="0"/>
              <a:cs typeface="Arial" pitchFamily="34" charset="0"/>
            </a:endParaRPr>
          </a:p>
        </p:txBody>
      </p:sp>
      <p:graphicFrame>
        <p:nvGraphicFramePr>
          <p:cNvPr id="9" name="표 8"/>
          <p:cNvGraphicFramePr>
            <a:graphicFrameLocks noGrp="1"/>
          </p:cNvGraphicFramePr>
          <p:nvPr>
            <p:extLst>
              <p:ext uri="{D42A27DB-BD31-4B8C-83A1-F6EECF244321}">
                <p14:modId xmlns:p14="http://schemas.microsoft.com/office/powerpoint/2010/main" val="4168091232"/>
              </p:ext>
            </p:extLst>
          </p:nvPr>
        </p:nvGraphicFramePr>
        <p:xfrm>
          <a:off x="1103255" y="7375528"/>
          <a:ext cx="936104" cy="148800"/>
        </p:xfrm>
        <a:graphic>
          <a:graphicData uri="http://schemas.openxmlformats.org/drawingml/2006/table">
            <a:tbl>
              <a:tblPr firstRow="1" bandRow="1">
                <a:tableStyleId>{2D5ABB26-0587-4C30-8999-92F81FD0307C}</a:tableStyleId>
              </a:tblPr>
              <a:tblGrid>
                <a:gridCol w="468052"/>
                <a:gridCol w="468052"/>
              </a:tblGrid>
              <a:tr h="148800">
                <a:tc>
                  <a:txBody>
                    <a:bodyPr/>
                    <a:lstStyle/>
                    <a:p>
                      <a:pPr algn="ctr" latinLnBrk="1"/>
                      <a:r>
                        <a:rPr lang="en-US" altLang="ko-KR" sz="800" b="0" dirty="0" smtClean="0">
                          <a:latin typeface="Arial" panose="020B0604020202020204" pitchFamily="34" charset="0"/>
                          <a:cs typeface="Arial" panose="020B0604020202020204" pitchFamily="34" charset="0"/>
                        </a:rPr>
                        <a:t>G5</a:t>
                      </a:r>
                      <a:endParaRPr lang="ko-KR" altLang="en-US" sz="800" b="0" dirty="0">
                        <a:latin typeface="Arial" panose="020B0604020202020204" pitchFamily="34" charset="0"/>
                        <a:cs typeface="Arial" panose="020B0604020202020204" pitchFamily="34" charset="0"/>
                      </a:endParaRPr>
                    </a:p>
                  </a:txBody>
                  <a:tcPr marL="0" marR="0" marT="0" marB="0"/>
                </a:tc>
                <a:tc>
                  <a:txBody>
                    <a:bodyPr/>
                    <a:lstStyle/>
                    <a:p>
                      <a:pPr algn="ctr" latinLnBrk="1"/>
                      <a:r>
                        <a:rPr lang="en-US" altLang="ko-KR" sz="800" b="0" dirty="0" smtClean="0">
                          <a:latin typeface="Arial" panose="020B0604020202020204" pitchFamily="34" charset="0"/>
                          <a:cs typeface="Arial" panose="020B0604020202020204" pitchFamily="34" charset="0"/>
                        </a:rPr>
                        <a:t>G15</a:t>
                      </a:r>
                      <a:endParaRPr lang="ko-KR" altLang="en-US" sz="800" b="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10" name="표 9"/>
          <p:cNvGraphicFramePr>
            <a:graphicFrameLocks noGrp="1"/>
          </p:cNvGraphicFramePr>
          <p:nvPr>
            <p:extLst>
              <p:ext uri="{D42A27DB-BD31-4B8C-83A1-F6EECF244321}">
                <p14:modId xmlns:p14="http://schemas.microsoft.com/office/powerpoint/2010/main" val="1624344737"/>
              </p:ext>
            </p:extLst>
          </p:nvPr>
        </p:nvGraphicFramePr>
        <p:xfrm>
          <a:off x="846595" y="871015"/>
          <a:ext cx="188579" cy="1376190"/>
        </p:xfrm>
        <a:graphic>
          <a:graphicData uri="http://schemas.openxmlformats.org/drawingml/2006/table">
            <a:tbl>
              <a:tblPr firstRow="1" bandRow="1">
                <a:tableStyleId>{2D5ABB26-0587-4C30-8999-92F81FD0307C}</a:tableStyleId>
              </a:tblPr>
              <a:tblGrid>
                <a:gridCol w="188579"/>
              </a:tblGrid>
              <a:tr h="458730">
                <a:tc>
                  <a:txBody>
                    <a:bodyPr/>
                    <a:lstStyle/>
                    <a:p>
                      <a:pPr algn="r" latinLnBrk="1"/>
                      <a:r>
                        <a:rPr lang="en-US" altLang="ko-KR" sz="800" dirty="0" smtClean="0">
                          <a:latin typeface="Arial" panose="020B0604020202020204" pitchFamily="34" charset="0"/>
                          <a:cs typeface="Arial" panose="020B0604020202020204" pitchFamily="34" charset="0"/>
                        </a:rPr>
                        <a:t>6</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3</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11" name="표 10"/>
          <p:cNvGraphicFramePr>
            <a:graphicFrameLocks noGrp="1"/>
          </p:cNvGraphicFramePr>
          <p:nvPr>
            <p:extLst>
              <p:ext uri="{D42A27DB-BD31-4B8C-83A1-F6EECF244321}">
                <p14:modId xmlns:p14="http://schemas.microsoft.com/office/powerpoint/2010/main" val="1157715256"/>
              </p:ext>
            </p:extLst>
          </p:nvPr>
        </p:nvGraphicFramePr>
        <p:xfrm>
          <a:off x="2160654" y="7374118"/>
          <a:ext cx="936104" cy="148800"/>
        </p:xfrm>
        <a:graphic>
          <a:graphicData uri="http://schemas.openxmlformats.org/drawingml/2006/table">
            <a:tbl>
              <a:tblPr firstRow="1" bandRow="1">
                <a:tableStyleId>{2D5ABB26-0587-4C30-8999-92F81FD0307C}</a:tableStyleId>
              </a:tblPr>
              <a:tblGrid>
                <a:gridCol w="468052"/>
                <a:gridCol w="468052"/>
              </a:tblGrid>
              <a:tr h="148800">
                <a:tc>
                  <a:txBody>
                    <a:bodyPr/>
                    <a:lstStyle/>
                    <a:p>
                      <a:pPr algn="ctr" latinLnBrk="1"/>
                      <a:r>
                        <a:rPr lang="en-US" altLang="ko-KR" sz="800" b="0" dirty="0" smtClean="0">
                          <a:latin typeface="Arial" panose="020B0604020202020204" pitchFamily="34" charset="0"/>
                          <a:cs typeface="Arial" panose="020B0604020202020204" pitchFamily="34" charset="0"/>
                        </a:rPr>
                        <a:t>G5</a:t>
                      </a:r>
                      <a:endParaRPr lang="ko-KR" altLang="en-US" sz="800" b="0" dirty="0">
                        <a:latin typeface="Arial" panose="020B0604020202020204" pitchFamily="34" charset="0"/>
                        <a:cs typeface="Arial" panose="020B0604020202020204" pitchFamily="34" charset="0"/>
                      </a:endParaRPr>
                    </a:p>
                  </a:txBody>
                  <a:tcPr marL="0" marR="0" marT="0" marB="0"/>
                </a:tc>
                <a:tc>
                  <a:txBody>
                    <a:bodyPr/>
                    <a:lstStyle/>
                    <a:p>
                      <a:pPr algn="ctr" latinLnBrk="1"/>
                      <a:r>
                        <a:rPr lang="en-US" altLang="ko-KR" sz="800" b="0" dirty="0" smtClean="0">
                          <a:latin typeface="Arial" panose="020B0604020202020204" pitchFamily="34" charset="0"/>
                          <a:cs typeface="Arial" panose="020B0604020202020204" pitchFamily="34" charset="0"/>
                        </a:rPr>
                        <a:t>G15</a:t>
                      </a:r>
                      <a:endParaRPr lang="ko-KR" altLang="en-US" sz="800" b="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12" name="표 11"/>
          <p:cNvGraphicFramePr>
            <a:graphicFrameLocks noGrp="1"/>
          </p:cNvGraphicFramePr>
          <p:nvPr>
            <p:extLst>
              <p:ext uri="{D42A27DB-BD31-4B8C-83A1-F6EECF244321}">
                <p14:modId xmlns:p14="http://schemas.microsoft.com/office/powerpoint/2010/main" val="1960835514"/>
              </p:ext>
            </p:extLst>
          </p:nvPr>
        </p:nvGraphicFramePr>
        <p:xfrm>
          <a:off x="3224828" y="7375528"/>
          <a:ext cx="936104" cy="148800"/>
        </p:xfrm>
        <a:graphic>
          <a:graphicData uri="http://schemas.openxmlformats.org/drawingml/2006/table">
            <a:tbl>
              <a:tblPr firstRow="1" bandRow="1">
                <a:tableStyleId>{2D5ABB26-0587-4C30-8999-92F81FD0307C}</a:tableStyleId>
              </a:tblPr>
              <a:tblGrid>
                <a:gridCol w="468052"/>
                <a:gridCol w="468052"/>
              </a:tblGrid>
              <a:tr h="148800">
                <a:tc>
                  <a:txBody>
                    <a:bodyPr/>
                    <a:lstStyle/>
                    <a:p>
                      <a:pPr algn="ctr" latinLnBrk="1"/>
                      <a:r>
                        <a:rPr lang="en-US" altLang="ko-KR" sz="800" b="0" dirty="0" smtClean="0">
                          <a:latin typeface="Arial" panose="020B0604020202020204" pitchFamily="34" charset="0"/>
                          <a:cs typeface="Arial" panose="020B0604020202020204" pitchFamily="34" charset="0"/>
                        </a:rPr>
                        <a:t>G5</a:t>
                      </a:r>
                      <a:endParaRPr lang="ko-KR" altLang="en-US" sz="800" b="0" dirty="0">
                        <a:latin typeface="Arial" panose="020B0604020202020204" pitchFamily="34" charset="0"/>
                        <a:cs typeface="Arial" panose="020B0604020202020204" pitchFamily="34" charset="0"/>
                      </a:endParaRPr>
                    </a:p>
                  </a:txBody>
                  <a:tcPr marL="0" marR="0" marT="0" marB="0"/>
                </a:tc>
                <a:tc>
                  <a:txBody>
                    <a:bodyPr/>
                    <a:lstStyle/>
                    <a:p>
                      <a:pPr algn="ctr" latinLnBrk="1"/>
                      <a:r>
                        <a:rPr lang="en-US" altLang="ko-KR" sz="800" b="0" dirty="0" smtClean="0">
                          <a:latin typeface="Arial" panose="020B0604020202020204" pitchFamily="34" charset="0"/>
                          <a:cs typeface="Arial" panose="020B0604020202020204" pitchFamily="34" charset="0"/>
                        </a:rPr>
                        <a:t>G15</a:t>
                      </a:r>
                      <a:endParaRPr lang="ko-KR" altLang="en-US" sz="800" b="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13" name="표 12"/>
          <p:cNvGraphicFramePr>
            <a:graphicFrameLocks noGrp="1"/>
          </p:cNvGraphicFramePr>
          <p:nvPr>
            <p:extLst>
              <p:ext uri="{D42A27DB-BD31-4B8C-83A1-F6EECF244321}">
                <p14:modId xmlns:p14="http://schemas.microsoft.com/office/powerpoint/2010/main" val="3279115404"/>
              </p:ext>
            </p:extLst>
          </p:nvPr>
        </p:nvGraphicFramePr>
        <p:xfrm>
          <a:off x="4282227" y="7374118"/>
          <a:ext cx="936104" cy="148800"/>
        </p:xfrm>
        <a:graphic>
          <a:graphicData uri="http://schemas.openxmlformats.org/drawingml/2006/table">
            <a:tbl>
              <a:tblPr firstRow="1" bandRow="1">
                <a:tableStyleId>{2D5ABB26-0587-4C30-8999-92F81FD0307C}</a:tableStyleId>
              </a:tblPr>
              <a:tblGrid>
                <a:gridCol w="468052"/>
                <a:gridCol w="468052"/>
              </a:tblGrid>
              <a:tr h="148800">
                <a:tc>
                  <a:txBody>
                    <a:bodyPr/>
                    <a:lstStyle/>
                    <a:p>
                      <a:pPr algn="ctr" latinLnBrk="1"/>
                      <a:r>
                        <a:rPr lang="en-US" altLang="ko-KR" sz="800" b="0" dirty="0" smtClean="0">
                          <a:latin typeface="Arial" panose="020B0604020202020204" pitchFamily="34" charset="0"/>
                          <a:cs typeface="Arial" panose="020B0604020202020204" pitchFamily="34" charset="0"/>
                        </a:rPr>
                        <a:t>G5</a:t>
                      </a:r>
                      <a:endParaRPr lang="ko-KR" altLang="en-US" sz="800" b="0" dirty="0">
                        <a:latin typeface="Arial" panose="020B0604020202020204" pitchFamily="34" charset="0"/>
                        <a:cs typeface="Arial" panose="020B0604020202020204" pitchFamily="34" charset="0"/>
                      </a:endParaRPr>
                    </a:p>
                  </a:txBody>
                  <a:tcPr marL="0" marR="0" marT="0" marB="0"/>
                </a:tc>
                <a:tc>
                  <a:txBody>
                    <a:bodyPr/>
                    <a:lstStyle/>
                    <a:p>
                      <a:pPr algn="ctr" latinLnBrk="1"/>
                      <a:r>
                        <a:rPr lang="en-US" altLang="ko-KR" sz="800" b="0" dirty="0" smtClean="0">
                          <a:latin typeface="Arial" panose="020B0604020202020204" pitchFamily="34" charset="0"/>
                          <a:cs typeface="Arial" panose="020B0604020202020204" pitchFamily="34" charset="0"/>
                        </a:rPr>
                        <a:t>G15</a:t>
                      </a:r>
                      <a:endParaRPr lang="ko-KR" altLang="en-US" sz="800" b="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14" name="표 13"/>
          <p:cNvGraphicFramePr>
            <a:graphicFrameLocks noGrp="1"/>
          </p:cNvGraphicFramePr>
          <p:nvPr>
            <p:extLst>
              <p:ext uri="{D42A27DB-BD31-4B8C-83A1-F6EECF244321}">
                <p14:modId xmlns:p14="http://schemas.microsoft.com/office/powerpoint/2010/main" val="2885970491"/>
              </p:ext>
            </p:extLst>
          </p:nvPr>
        </p:nvGraphicFramePr>
        <p:xfrm>
          <a:off x="5348058" y="7374118"/>
          <a:ext cx="936104" cy="148800"/>
        </p:xfrm>
        <a:graphic>
          <a:graphicData uri="http://schemas.openxmlformats.org/drawingml/2006/table">
            <a:tbl>
              <a:tblPr firstRow="1" bandRow="1">
                <a:tableStyleId>{2D5ABB26-0587-4C30-8999-92F81FD0307C}</a:tableStyleId>
              </a:tblPr>
              <a:tblGrid>
                <a:gridCol w="468052"/>
                <a:gridCol w="468052"/>
              </a:tblGrid>
              <a:tr h="148800">
                <a:tc>
                  <a:txBody>
                    <a:bodyPr/>
                    <a:lstStyle/>
                    <a:p>
                      <a:pPr algn="ctr" latinLnBrk="1"/>
                      <a:r>
                        <a:rPr lang="en-US" altLang="ko-KR" sz="800" b="0" dirty="0" smtClean="0">
                          <a:latin typeface="Arial" panose="020B0604020202020204" pitchFamily="34" charset="0"/>
                          <a:cs typeface="Arial" panose="020B0604020202020204" pitchFamily="34" charset="0"/>
                        </a:rPr>
                        <a:t>G5</a:t>
                      </a:r>
                      <a:endParaRPr lang="ko-KR" altLang="en-US" sz="800" b="0" dirty="0">
                        <a:latin typeface="Arial" panose="020B0604020202020204" pitchFamily="34" charset="0"/>
                        <a:cs typeface="Arial" panose="020B0604020202020204" pitchFamily="34" charset="0"/>
                      </a:endParaRPr>
                    </a:p>
                  </a:txBody>
                  <a:tcPr marL="0" marR="0" marT="0" marB="0"/>
                </a:tc>
                <a:tc>
                  <a:txBody>
                    <a:bodyPr/>
                    <a:lstStyle/>
                    <a:p>
                      <a:pPr algn="ctr" latinLnBrk="1"/>
                      <a:r>
                        <a:rPr lang="en-US" altLang="ko-KR" sz="800" b="0" dirty="0" smtClean="0">
                          <a:latin typeface="Arial" panose="020B0604020202020204" pitchFamily="34" charset="0"/>
                          <a:cs typeface="Arial" panose="020B0604020202020204" pitchFamily="34" charset="0"/>
                        </a:rPr>
                        <a:t>G15</a:t>
                      </a:r>
                      <a:endParaRPr lang="ko-KR" altLang="en-US" sz="800" b="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15" name="표 14"/>
          <p:cNvGraphicFramePr>
            <a:graphicFrameLocks noGrp="1"/>
          </p:cNvGraphicFramePr>
          <p:nvPr>
            <p:extLst>
              <p:ext uri="{D42A27DB-BD31-4B8C-83A1-F6EECF244321}">
                <p14:modId xmlns:p14="http://schemas.microsoft.com/office/powerpoint/2010/main" val="15150379"/>
              </p:ext>
            </p:extLst>
          </p:nvPr>
        </p:nvGraphicFramePr>
        <p:xfrm>
          <a:off x="845849" y="1946050"/>
          <a:ext cx="188579" cy="1376190"/>
        </p:xfrm>
        <a:graphic>
          <a:graphicData uri="http://schemas.openxmlformats.org/drawingml/2006/table">
            <a:tbl>
              <a:tblPr firstRow="1" bandRow="1">
                <a:tableStyleId>{2D5ABB26-0587-4C30-8999-92F81FD0307C}</a:tableStyleId>
              </a:tblPr>
              <a:tblGrid>
                <a:gridCol w="188579"/>
              </a:tblGrid>
              <a:tr h="458730">
                <a:tc>
                  <a:txBody>
                    <a:bodyPr/>
                    <a:lstStyle/>
                    <a:p>
                      <a:pPr algn="r" latinLnBrk="1"/>
                      <a:r>
                        <a:rPr lang="en-US" altLang="ko-KR" sz="800" dirty="0" smtClean="0">
                          <a:latin typeface="Arial" panose="020B0604020202020204" pitchFamily="34" charset="0"/>
                          <a:cs typeface="Arial" panose="020B0604020202020204" pitchFamily="34" charset="0"/>
                        </a:rPr>
                        <a:t>10</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5</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16" name="표 15"/>
          <p:cNvGraphicFramePr>
            <a:graphicFrameLocks noGrp="1"/>
          </p:cNvGraphicFramePr>
          <p:nvPr>
            <p:extLst>
              <p:ext uri="{D42A27DB-BD31-4B8C-83A1-F6EECF244321}">
                <p14:modId xmlns:p14="http://schemas.microsoft.com/office/powerpoint/2010/main" val="617879909"/>
              </p:ext>
            </p:extLst>
          </p:nvPr>
        </p:nvGraphicFramePr>
        <p:xfrm>
          <a:off x="847754" y="3033126"/>
          <a:ext cx="188579" cy="1376190"/>
        </p:xfrm>
        <a:graphic>
          <a:graphicData uri="http://schemas.openxmlformats.org/drawingml/2006/table">
            <a:tbl>
              <a:tblPr firstRow="1" bandRow="1">
                <a:tableStyleId>{2D5ABB26-0587-4C30-8999-92F81FD0307C}</a:tableStyleId>
              </a:tblPr>
              <a:tblGrid>
                <a:gridCol w="188579"/>
              </a:tblGrid>
              <a:tr h="458730">
                <a:tc>
                  <a:txBody>
                    <a:bodyPr/>
                    <a:lstStyle/>
                    <a:p>
                      <a:pPr algn="r" latinLnBrk="1"/>
                      <a:r>
                        <a:rPr lang="en-US" altLang="ko-KR" sz="800" dirty="0" smtClean="0">
                          <a:latin typeface="Arial" panose="020B0604020202020204" pitchFamily="34" charset="0"/>
                          <a:cs typeface="Arial" panose="020B0604020202020204" pitchFamily="34" charset="0"/>
                        </a:rPr>
                        <a:t>70</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35</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17" name="표 16"/>
          <p:cNvGraphicFramePr>
            <a:graphicFrameLocks noGrp="1"/>
          </p:cNvGraphicFramePr>
          <p:nvPr>
            <p:extLst>
              <p:ext uri="{D42A27DB-BD31-4B8C-83A1-F6EECF244321}">
                <p14:modId xmlns:p14="http://schemas.microsoft.com/office/powerpoint/2010/main" val="2030338737"/>
              </p:ext>
            </p:extLst>
          </p:nvPr>
        </p:nvGraphicFramePr>
        <p:xfrm>
          <a:off x="847754" y="4113246"/>
          <a:ext cx="188579" cy="1376190"/>
        </p:xfrm>
        <a:graphic>
          <a:graphicData uri="http://schemas.openxmlformats.org/drawingml/2006/table">
            <a:tbl>
              <a:tblPr firstRow="1" bandRow="1">
                <a:tableStyleId>{2D5ABB26-0587-4C30-8999-92F81FD0307C}</a:tableStyleId>
              </a:tblPr>
              <a:tblGrid>
                <a:gridCol w="188579"/>
              </a:tblGrid>
              <a:tr h="458730">
                <a:tc>
                  <a:txBody>
                    <a:bodyPr/>
                    <a:lstStyle/>
                    <a:p>
                      <a:pPr algn="r" latinLnBrk="1"/>
                      <a:r>
                        <a:rPr lang="en-US" altLang="ko-KR" sz="800" dirty="0" smtClean="0">
                          <a:latin typeface="Arial" panose="020B0604020202020204" pitchFamily="34" charset="0"/>
                          <a:cs typeface="Arial" panose="020B0604020202020204" pitchFamily="34" charset="0"/>
                        </a:rPr>
                        <a:t>70</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35</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18" name="표 17"/>
          <p:cNvGraphicFramePr>
            <a:graphicFrameLocks noGrp="1"/>
          </p:cNvGraphicFramePr>
          <p:nvPr>
            <p:extLst>
              <p:ext uri="{D42A27DB-BD31-4B8C-83A1-F6EECF244321}">
                <p14:modId xmlns:p14="http://schemas.microsoft.com/office/powerpoint/2010/main" val="1543208813"/>
              </p:ext>
            </p:extLst>
          </p:nvPr>
        </p:nvGraphicFramePr>
        <p:xfrm>
          <a:off x="847754" y="5181554"/>
          <a:ext cx="188579" cy="1376190"/>
        </p:xfrm>
        <a:graphic>
          <a:graphicData uri="http://schemas.openxmlformats.org/drawingml/2006/table">
            <a:tbl>
              <a:tblPr firstRow="1" bandRow="1">
                <a:tableStyleId>{2D5ABB26-0587-4C30-8999-92F81FD0307C}</a:tableStyleId>
              </a:tblPr>
              <a:tblGrid>
                <a:gridCol w="188579"/>
              </a:tblGrid>
              <a:tr h="458730">
                <a:tc>
                  <a:txBody>
                    <a:bodyPr/>
                    <a:lstStyle/>
                    <a:p>
                      <a:pPr algn="r" latinLnBrk="1"/>
                      <a:r>
                        <a:rPr lang="en-US" altLang="ko-KR" sz="800" dirty="0" smtClean="0">
                          <a:latin typeface="Arial" panose="020B0604020202020204" pitchFamily="34" charset="0"/>
                          <a:cs typeface="Arial" panose="020B0604020202020204" pitchFamily="34" charset="0"/>
                        </a:rPr>
                        <a:t>6</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3</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19" name="표 18"/>
          <p:cNvGraphicFramePr>
            <a:graphicFrameLocks noGrp="1"/>
          </p:cNvGraphicFramePr>
          <p:nvPr>
            <p:extLst>
              <p:ext uri="{D42A27DB-BD31-4B8C-83A1-F6EECF244321}">
                <p14:modId xmlns:p14="http://schemas.microsoft.com/office/powerpoint/2010/main" val="1876180242"/>
              </p:ext>
            </p:extLst>
          </p:nvPr>
        </p:nvGraphicFramePr>
        <p:xfrm>
          <a:off x="847754" y="6265866"/>
          <a:ext cx="188579" cy="1376190"/>
        </p:xfrm>
        <a:graphic>
          <a:graphicData uri="http://schemas.openxmlformats.org/drawingml/2006/table">
            <a:tbl>
              <a:tblPr firstRow="1" bandRow="1">
                <a:tableStyleId>{2D5ABB26-0587-4C30-8999-92F81FD0307C}</a:tableStyleId>
              </a:tblPr>
              <a:tblGrid>
                <a:gridCol w="188579"/>
              </a:tblGrid>
              <a:tr h="458730">
                <a:tc>
                  <a:txBody>
                    <a:bodyPr/>
                    <a:lstStyle/>
                    <a:p>
                      <a:pPr algn="r" latinLnBrk="1"/>
                      <a:r>
                        <a:rPr lang="en-US" altLang="ko-KR" sz="800" dirty="0" smtClean="0">
                          <a:latin typeface="Arial" panose="020B0604020202020204" pitchFamily="34" charset="0"/>
                          <a:cs typeface="Arial" panose="020B0604020202020204" pitchFamily="34" charset="0"/>
                        </a:rPr>
                        <a:t>6</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3</a:t>
                      </a:r>
                      <a:endParaRPr lang="ko-KR" altLang="en-US" sz="800" dirty="0">
                        <a:latin typeface="Arial" panose="020B0604020202020204" pitchFamily="34" charset="0"/>
                        <a:cs typeface="Arial" panose="020B0604020202020204" pitchFamily="34" charset="0"/>
                      </a:endParaRPr>
                    </a:p>
                  </a:txBody>
                  <a:tcPr marL="0" marR="0" marT="0" marB="0"/>
                </a:tc>
              </a:tr>
              <a:tr h="458730">
                <a:tc>
                  <a:txBody>
                    <a:bodyPr/>
                    <a:lstStyle/>
                    <a:p>
                      <a:pPr algn="r" latinLnBrk="1"/>
                      <a:r>
                        <a:rPr lang="en-US" altLang="ko-KR" sz="800" dirty="0" smtClean="0">
                          <a:latin typeface="Arial" panose="020B0604020202020204" pitchFamily="34" charset="0"/>
                          <a:cs typeface="Arial" panose="020B0604020202020204" pitchFamily="34" charset="0"/>
                        </a:rPr>
                        <a:t>0</a:t>
                      </a:r>
                      <a:endParaRPr lang="ko-KR" altLang="en-US" sz="800" dirty="0">
                        <a:latin typeface="Arial" panose="020B0604020202020204" pitchFamily="34" charset="0"/>
                        <a:cs typeface="Arial" panose="020B0604020202020204" pitchFamily="34" charset="0"/>
                      </a:endParaRPr>
                    </a:p>
                  </a:txBody>
                  <a:tcPr marL="0" marR="0" marT="0" marB="0"/>
                </a:tc>
              </a:tr>
            </a:tbl>
          </a:graphicData>
        </a:graphic>
      </p:graphicFrame>
      <p:graphicFrame>
        <p:nvGraphicFramePr>
          <p:cNvPr id="20" name="표 19"/>
          <p:cNvGraphicFramePr>
            <a:graphicFrameLocks noGrp="1"/>
          </p:cNvGraphicFramePr>
          <p:nvPr>
            <p:extLst>
              <p:ext uri="{D42A27DB-BD31-4B8C-83A1-F6EECF244321}">
                <p14:modId xmlns:p14="http://schemas.microsoft.com/office/powerpoint/2010/main" val="2611359785"/>
              </p:ext>
            </p:extLst>
          </p:nvPr>
        </p:nvGraphicFramePr>
        <p:xfrm>
          <a:off x="1065436" y="875057"/>
          <a:ext cx="5284565" cy="6463242"/>
        </p:xfrm>
        <a:graphic>
          <a:graphicData uri="http://schemas.openxmlformats.org/drawingml/2006/table">
            <a:tbl>
              <a:tblPr>
                <a:tableStyleId>{2D5ABB26-0587-4C30-8999-92F81FD0307C}</a:tableStyleId>
              </a:tblPr>
              <a:tblGrid>
                <a:gridCol w="1056913"/>
                <a:gridCol w="1056913"/>
                <a:gridCol w="1056913"/>
                <a:gridCol w="1056913"/>
                <a:gridCol w="1056913"/>
              </a:tblGrid>
              <a:tr h="1077207">
                <a:tc>
                  <a:txBody>
                    <a:bodyPr/>
                    <a:lstStyle/>
                    <a:p>
                      <a:pPr algn="ctr" fontAlgn="ctr"/>
                      <a:r>
                        <a:rPr lang="en-US" sz="800" b="0" u="none" strike="noStrike" dirty="0" smtClean="0">
                          <a:effectLst/>
                          <a:latin typeface="Arial" panose="020B0604020202020204" pitchFamily="34" charset="0"/>
                          <a:cs typeface="Arial" panose="020B0604020202020204" pitchFamily="34" charset="0"/>
                        </a:rPr>
                        <a:t>y=0.17x </a:t>
                      </a:r>
                      <a:r>
                        <a:rPr lang="en-US" sz="800" b="0" u="none" strike="noStrike" dirty="0">
                          <a:effectLst/>
                          <a:latin typeface="Arial" panose="020B0604020202020204" pitchFamily="34" charset="0"/>
                          <a:cs typeface="Arial" panose="020B0604020202020204" pitchFamily="34" charset="0"/>
                        </a:rPr>
                        <a:t>+ </a:t>
                      </a:r>
                      <a:r>
                        <a:rPr lang="en-US" sz="800" b="0" u="none" strike="noStrike" dirty="0" smtClean="0">
                          <a:effectLst/>
                          <a:latin typeface="Arial" panose="020B0604020202020204" pitchFamily="34" charset="0"/>
                          <a:cs typeface="Arial" panose="020B0604020202020204" pitchFamily="34" charset="0"/>
                        </a:rPr>
                        <a:t>0.23</a:t>
                      </a:r>
                    </a:p>
                    <a:p>
                      <a:pPr algn="ctr" fontAlgn="ctr"/>
                      <a:r>
                        <a:rPr lang="en-US" altLang="ko-KR" sz="800" b="0" u="none" strike="noStrike" dirty="0" smtClean="0">
                          <a:effectLst/>
                          <a:latin typeface="Arial" panose="020B0604020202020204" pitchFamily="34" charset="0"/>
                          <a:cs typeface="Arial" panose="020B0604020202020204" pitchFamily="34" charset="0"/>
                        </a:rPr>
                        <a:t>R</a:t>
                      </a:r>
                      <a:r>
                        <a:rPr lang="en-US" altLang="ko-KR" sz="800" b="0" u="none" strike="noStrike" baseline="30000" dirty="0" smtClean="0">
                          <a:effectLst/>
                          <a:latin typeface="Arial" panose="020B0604020202020204" pitchFamily="34" charset="0"/>
                          <a:cs typeface="Arial" panose="020B0604020202020204" pitchFamily="34" charset="0"/>
                        </a:rPr>
                        <a:t>2</a:t>
                      </a:r>
                      <a:r>
                        <a:rPr lang="en-US" sz="800" b="0" u="none" strike="noStrike" dirty="0" smtClean="0">
                          <a:effectLst/>
                          <a:latin typeface="Arial" panose="020B0604020202020204" pitchFamily="34" charset="0"/>
                          <a:cs typeface="Arial" panose="020B0604020202020204" pitchFamily="34" charset="0"/>
                        </a:rPr>
                        <a:t> </a:t>
                      </a:r>
                      <a:r>
                        <a:rPr lang="en-US" sz="800" b="0" u="none" strike="noStrike" dirty="0">
                          <a:effectLst/>
                          <a:latin typeface="Arial" panose="020B0604020202020204" pitchFamily="34" charset="0"/>
                          <a:cs typeface="Arial" panose="020B0604020202020204" pitchFamily="34" charset="0"/>
                        </a:rPr>
                        <a:t>= </a:t>
                      </a:r>
                      <a:r>
                        <a:rPr lang="en-US" sz="800" b="0" u="none" strike="noStrike" dirty="0" smtClean="0">
                          <a:effectLst/>
                          <a:latin typeface="Arial" panose="020B0604020202020204" pitchFamily="34" charset="0"/>
                          <a:cs typeface="Arial" panose="020B0604020202020204" pitchFamily="34" charset="0"/>
                        </a:rPr>
                        <a:t>0.68</a:t>
                      </a:r>
                    </a:p>
                    <a:p>
                      <a:pPr algn="ctr" fontAlgn="ctr"/>
                      <a:endParaRPr lang="en-US" sz="8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p>
                      <a:pPr algn="ctr" fontAlgn="ctr"/>
                      <a:endParaRPr lang="en-US" sz="8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p>
                      <a:pPr algn="ctr" fontAlgn="ctr"/>
                      <a:endParaRPr lang="en-US" sz="8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p>
                      <a:pPr algn="ctr" fontAlgn="ctr"/>
                      <a:endParaRPr lang="en-US" sz="8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p>
                      <a:pPr algn="ctr" fontAlgn="ctr"/>
                      <a:endParaRPr lang="en-US" sz="8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p>
                      <a:pPr algn="ctr" fontAlgn="ct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r>
              <a:tr h="1077207">
                <a:tc>
                  <a:txBody>
                    <a:bodyPr/>
                    <a:lstStyle/>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r>
                        <a:rPr lang="en-US" sz="800" b="0" u="none" strike="noStrike" dirty="0" smtClean="0">
                          <a:effectLst/>
                          <a:latin typeface="Arial" panose="020B0604020202020204" pitchFamily="34" charset="0"/>
                          <a:cs typeface="Arial" panose="020B0604020202020204" pitchFamily="34" charset="0"/>
                        </a:rPr>
                        <a:t>y=0.30x </a:t>
                      </a:r>
                      <a:r>
                        <a:rPr lang="en-US" sz="800" b="0" u="none" strike="noStrike" dirty="0">
                          <a:effectLst/>
                          <a:latin typeface="Arial" panose="020B0604020202020204" pitchFamily="34" charset="0"/>
                          <a:cs typeface="Arial" panose="020B0604020202020204" pitchFamily="34" charset="0"/>
                        </a:rPr>
                        <a:t>+ </a:t>
                      </a:r>
                      <a:r>
                        <a:rPr lang="en-US" sz="800" b="0" u="none" strike="noStrike" dirty="0" smtClean="0">
                          <a:effectLst/>
                          <a:latin typeface="Arial" panose="020B0604020202020204" pitchFamily="34" charset="0"/>
                          <a:cs typeface="Arial" panose="020B0604020202020204" pitchFamily="34" charset="0"/>
                        </a:rPr>
                        <a:t>1.96</a:t>
                      </a:r>
                    </a:p>
                    <a:p>
                      <a:pPr algn="ctr" fontAlgn="ctr"/>
                      <a:r>
                        <a:rPr lang="en-US" altLang="ko-KR" sz="800" b="0" u="none" strike="noStrike" dirty="0" smtClean="0">
                          <a:effectLst/>
                          <a:latin typeface="Arial" panose="020B0604020202020204" pitchFamily="34" charset="0"/>
                          <a:cs typeface="Arial" panose="020B0604020202020204" pitchFamily="34" charset="0"/>
                        </a:rPr>
                        <a:t>R</a:t>
                      </a:r>
                      <a:r>
                        <a:rPr lang="en-US" altLang="ko-KR" sz="800" b="0" u="none" strike="noStrike" baseline="30000" dirty="0" smtClean="0">
                          <a:effectLst/>
                          <a:latin typeface="Arial" panose="020B0604020202020204" pitchFamily="34" charset="0"/>
                          <a:cs typeface="Arial" panose="020B0604020202020204" pitchFamily="34" charset="0"/>
                        </a:rPr>
                        <a:t>2</a:t>
                      </a:r>
                      <a:r>
                        <a:rPr lang="en-US" sz="800" b="0" u="none" strike="noStrike" dirty="0" smtClean="0">
                          <a:effectLst/>
                          <a:latin typeface="Arial" panose="020B0604020202020204" pitchFamily="34" charset="0"/>
                          <a:cs typeface="Arial" panose="020B0604020202020204" pitchFamily="34" charset="0"/>
                        </a:rPr>
                        <a:t> </a:t>
                      </a:r>
                      <a:r>
                        <a:rPr lang="en-US" sz="800" b="0" u="none" strike="noStrike" dirty="0">
                          <a:effectLst/>
                          <a:latin typeface="Arial" panose="020B0604020202020204" pitchFamily="34" charset="0"/>
                          <a:cs typeface="Arial" panose="020B0604020202020204" pitchFamily="34" charset="0"/>
                        </a:rPr>
                        <a:t>= </a:t>
                      </a:r>
                      <a:r>
                        <a:rPr lang="en-US" sz="800" b="0" u="none" strike="noStrike" dirty="0" smtClean="0">
                          <a:effectLst/>
                          <a:latin typeface="Arial" panose="020B0604020202020204" pitchFamily="34" charset="0"/>
                          <a:cs typeface="Arial" panose="020B0604020202020204" pitchFamily="34" charset="0"/>
                        </a:rPr>
                        <a:t>0.69</a:t>
                      </a: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dirty="0"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dirty="0"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r>
              <a:tr h="1077207">
                <a:tc>
                  <a:txBody>
                    <a:bodyPr/>
                    <a:lstStyle/>
                    <a:p>
                      <a:pPr algn="ctr" fontAlgn="ctr"/>
                      <a:r>
                        <a:rPr lang="en-US" sz="800" b="0" u="none" strike="noStrike" dirty="0" smtClean="0">
                          <a:effectLst/>
                          <a:latin typeface="Arial" panose="020B0604020202020204" pitchFamily="34" charset="0"/>
                          <a:cs typeface="Arial" panose="020B0604020202020204" pitchFamily="34" charset="0"/>
                        </a:rPr>
                        <a:t>y=1.76x </a:t>
                      </a:r>
                      <a:r>
                        <a:rPr lang="en-US" sz="800" b="0" u="none" strike="noStrike" dirty="0">
                          <a:effectLst/>
                          <a:latin typeface="Arial" panose="020B0604020202020204" pitchFamily="34" charset="0"/>
                          <a:cs typeface="Arial" panose="020B0604020202020204" pitchFamily="34" charset="0"/>
                        </a:rPr>
                        <a:t>+ </a:t>
                      </a:r>
                      <a:r>
                        <a:rPr lang="en-US" sz="800" b="0" u="none" strike="noStrike" dirty="0" smtClean="0">
                          <a:effectLst/>
                          <a:latin typeface="Arial" panose="020B0604020202020204" pitchFamily="34" charset="0"/>
                          <a:cs typeface="Arial" panose="020B0604020202020204" pitchFamily="34" charset="0"/>
                        </a:rPr>
                        <a:t>18.22</a:t>
                      </a:r>
                    </a:p>
                    <a:p>
                      <a:pPr algn="ctr" fontAlgn="ctr"/>
                      <a:r>
                        <a:rPr lang="en-US" sz="800" b="0" u="none" strike="noStrike" dirty="0" smtClean="0">
                          <a:effectLst/>
                          <a:latin typeface="Arial" panose="020B0604020202020204" pitchFamily="34" charset="0"/>
                          <a:cs typeface="Arial" panose="020B0604020202020204" pitchFamily="34" charset="0"/>
                        </a:rPr>
                        <a:t>R</a:t>
                      </a:r>
                      <a:r>
                        <a:rPr lang="en-US" sz="800" b="0" u="none" strike="noStrike" baseline="30000" dirty="0" smtClean="0">
                          <a:effectLst/>
                          <a:latin typeface="Arial" panose="020B0604020202020204" pitchFamily="34" charset="0"/>
                          <a:cs typeface="Arial" panose="020B0604020202020204" pitchFamily="34" charset="0"/>
                        </a:rPr>
                        <a:t>2</a:t>
                      </a:r>
                      <a:r>
                        <a:rPr lang="en-US" sz="800" b="0" u="none" strike="noStrike" dirty="0" smtClean="0">
                          <a:effectLst/>
                          <a:latin typeface="Arial" panose="020B0604020202020204" pitchFamily="34" charset="0"/>
                          <a:cs typeface="Arial" panose="020B0604020202020204" pitchFamily="34" charset="0"/>
                        </a:rPr>
                        <a:t> </a:t>
                      </a:r>
                      <a:r>
                        <a:rPr lang="en-US" sz="800" b="0" u="none" strike="noStrike" dirty="0">
                          <a:effectLst/>
                          <a:latin typeface="Arial" panose="020B0604020202020204" pitchFamily="34" charset="0"/>
                          <a:cs typeface="Arial" panose="020B0604020202020204" pitchFamily="34" charset="0"/>
                        </a:rPr>
                        <a:t>= </a:t>
                      </a:r>
                      <a:r>
                        <a:rPr lang="en-US" sz="800" b="0" u="none" strike="noStrike" dirty="0" smtClean="0">
                          <a:effectLst/>
                          <a:latin typeface="Arial" panose="020B0604020202020204" pitchFamily="34" charset="0"/>
                          <a:cs typeface="Arial" panose="020B0604020202020204" pitchFamily="34" charset="0"/>
                        </a:rPr>
                        <a:t>0.64</a:t>
                      </a:r>
                    </a:p>
                    <a:p>
                      <a:pPr algn="ctr" fontAlgn="ctr"/>
                      <a:endParaRPr lang="en-US" sz="8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p>
                      <a:pPr algn="ctr" fontAlgn="ctr"/>
                      <a:endParaRPr lang="en-US" sz="8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p>
                      <a:pPr algn="ctr" fontAlgn="ctr"/>
                      <a:endParaRPr lang="en-US" sz="8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p>
                      <a:pPr algn="ctr" fontAlgn="ctr"/>
                      <a:endParaRPr lang="en-US" sz="8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p>
                      <a:pPr algn="ctr" fontAlgn="ctr"/>
                      <a:endParaRPr lang="en-US" sz="8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p>
                      <a:pPr algn="ctr" fontAlgn="ct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dirty="0"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r>
              <a:tr h="1077207">
                <a:tc>
                  <a:txBody>
                    <a:bodyPr/>
                    <a:lstStyle/>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endParaRPr lang="en-US" sz="800" b="0" u="none" strike="noStrike" dirty="0" smtClean="0">
                        <a:effectLst/>
                        <a:latin typeface="Arial" panose="020B0604020202020204" pitchFamily="34" charset="0"/>
                        <a:cs typeface="Arial" panose="020B0604020202020204" pitchFamily="34" charset="0"/>
                      </a:endParaRPr>
                    </a:p>
                    <a:p>
                      <a:pPr algn="ctr" fontAlgn="ctr"/>
                      <a:r>
                        <a:rPr lang="en-US" sz="800" b="0" u="none" strike="noStrike" dirty="0" smtClean="0">
                          <a:effectLst/>
                          <a:latin typeface="Arial" panose="020B0604020202020204" pitchFamily="34" charset="0"/>
                          <a:cs typeface="Arial" panose="020B0604020202020204" pitchFamily="34" charset="0"/>
                        </a:rPr>
                        <a:t>y=1.80x </a:t>
                      </a:r>
                      <a:r>
                        <a:rPr lang="en-US" sz="800" b="0" u="none" strike="noStrike" dirty="0">
                          <a:effectLst/>
                          <a:latin typeface="Arial" panose="020B0604020202020204" pitchFamily="34" charset="0"/>
                          <a:cs typeface="Arial" panose="020B0604020202020204" pitchFamily="34" charset="0"/>
                        </a:rPr>
                        <a:t>+ </a:t>
                      </a:r>
                      <a:r>
                        <a:rPr lang="en-US" sz="800" b="0" u="none" strike="noStrike" dirty="0" smtClean="0">
                          <a:effectLst/>
                          <a:latin typeface="Arial" panose="020B0604020202020204" pitchFamily="34" charset="0"/>
                          <a:cs typeface="Arial" panose="020B0604020202020204" pitchFamily="34" charset="0"/>
                        </a:rPr>
                        <a:t>20.89</a:t>
                      </a:r>
                    </a:p>
                    <a:p>
                      <a:pPr algn="ctr" fontAlgn="ctr"/>
                      <a:r>
                        <a:rPr lang="en-US" altLang="ko-KR" sz="800" b="0" u="none" strike="noStrike" dirty="0" smtClean="0">
                          <a:effectLst/>
                          <a:latin typeface="Arial" panose="020B0604020202020204" pitchFamily="34" charset="0"/>
                          <a:cs typeface="Arial" panose="020B0604020202020204" pitchFamily="34" charset="0"/>
                        </a:rPr>
                        <a:t>R</a:t>
                      </a:r>
                      <a:r>
                        <a:rPr lang="en-US" altLang="ko-KR" sz="800" b="0" u="none" strike="noStrike" baseline="30000" dirty="0" smtClean="0">
                          <a:effectLst/>
                          <a:latin typeface="Arial" panose="020B0604020202020204" pitchFamily="34" charset="0"/>
                          <a:cs typeface="Arial" panose="020B0604020202020204" pitchFamily="34" charset="0"/>
                        </a:rPr>
                        <a:t>2</a:t>
                      </a:r>
                      <a:r>
                        <a:rPr lang="en-US" sz="800" b="0" u="none" strike="noStrike" dirty="0" smtClean="0">
                          <a:effectLst/>
                          <a:latin typeface="Arial" panose="020B0604020202020204" pitchFamily="34" charset="0"/>
                          <a:cs typeface="Arial" panose="020B0604020202020204" pitchFamily="34" charset="0"/>
                        </a:rPr>
                        <a:t> </a:t>
                      </a:r>
                      <a:r>
                        <a:rPr lang="en-US" sz="800" b="0" u="none" strike="noStrike" dirty="0">
                          <a:effectLst/>
                          <a:latin typeface="Arial" panose="020B0604020202020204" pitchFamily="34" charset="0"/>
                          <a:cs typeface="Arial" panose="020B0604020202020204" pitchFamily="34" charset="0"/>
                        </a:rPr>
                        <a:t>= </a:t>
                      </a:r>
                      <a:r>
                        <a:rPr lang="en-US" sz="800" b="0" u="none" strike="noStrike" dirty="0" smtClean="0">
                          <a:effectLst/>
                          <a:latin typeface="Arial" panose="020B0604020202020204" pitchFamily="34" charset="0"/>
                          <a:cs typeface="Arial" panose="020B0604020202020204" pitchFamily="34" charset="0"/>
                        </a:rPr>
                        <a:t>0.50</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r>
              <a:tr h="1077207">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r>
              <a:tr h="1077207">
                <a:tc>
                  <a:txBody>
                    <a:bodyPr/>
                    <a:lstStyle/>
                    <a:p>
                      <a:pPr algn="ctr" fontAlgn="ctr"/>
                      <a:r>
                        <a:rPr lang="en-US" sz="800" b="0" u="none" strike="noStrike" dirty="0"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800" b="0" u="none" strike="noStrike" dirty="0" smtClean="0">
                          <a:effectLst/>
                          <a:latin typeface="Arial" panose="020B0604020202020204" pitchFamily="34" charset="0"/>
                          <a:cs typeface="Arial" panose="020B0604020202020204" pitchFamily="34" charset="0"/>
                        </a:rPr>
                        <a:t>NA</a:t>
                      </a:r>
                      <a:endParaRPr lang="en-US" sz="8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3419" marR="3419" marT="3419"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3" name="직사각형 2"/>
          <p:cNvSpPr/>
          <p:nvPr/>
        </p:nvSpPr>
        <p:spPr>
          <a:xfrm>
            <a:off x="272366" y="7866945"/>
            <a:ext cx="6324985" cy="1169551"/>
          </a:xfrm>
          <a:prstGeom prst="rect">
            <a:avLst/>
          </a:prstGeom>
        </p:spPr>
        <p:txBody>
          <a:bodyPr wrap="square">
            <a:spAutoFit/>
          </a:bodyPr>
          <a:lstStyle/>
          <a:p>
            <a:r>
              <a:rPr lang="en-US" sz="1400" b="1" dirty="0">
                <a:latin typeface="Times New Roman" panose="02020603050405020304" pitchFamily="18" charset="0"/>
                <a:ea typeface="맑은 고딕" panose="020B0503020000020004" pitchFamily="50" charset="-127"/>
              </a:rPr>
              <a:t>Figure S11.</a:t>
            </a:r>
            <a:r>
              <a:rPr lang="en-US" sz="1400" dirty="0">
                <a:latin typeface="Times New Roman" panose="02020603050405020304" pitchFamily="18" charset="0"/>
                <a:ea typeface="맑은 고딕" panose="020B0503020000020004" pitchFamily="50" charset="-127"/>
              </a:rPr>
              <a:t> Excluding genes whose first introns overlapped with exons or flanks of another genes. (A) Schematic showing the possible structural overlaps among different genes. (B) Rebuilt Figure S1B from “non-overlapped” datasets, (C) Rebuilt Figure 4 from “non-overlapped” dataset, and (D) Rebuilt Figure S5 from “non-overlapped” dataset. </a:t>
            </a:r>
            <a:endParaRPr lang="en-US" sz="1400" dirty="0"/>
          </a:p>
        </p:txBody>
      </p:sp>
    </p:spTree>
    <p:extLst>
      <p:ext uri="{BB962C8B-B14F-4D97-AF65-F5344CB8AC3E}">
        <p14:creationId xmlns:p14="http://schemas.microsoft.com/office/powerpoint/2010/main" val="31620840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260"/>
            <a:ext cx="6858000" cy="204501"/>
          </a:xfrm>
          <a:prstGeom prst="rect">
            <a:avLst/>
          </a:prstGeom>
          <a:solidFill>
            <a:schemeClr val="accent1">
              <a:lumMod val="60000"/>
              <a:lumOff val="40000"/>
            </a:schemeClr>
          </a:solidFill>
        </p:spPr>
        <p:txBody>
          <a:bodyPr wrap="none" rtlCol="0" anchor="ctr" anchorCtr="0">
            <a:noAutofit/>
          </a:bodyPr>
          <a:lstStyle/>
          <a:p>
            <a:pPr marL="257175" indent="-257175"/>
            <a:r>
              <a:rPr lang="en-US" altLang="ko-KR" sz="1400" b="1" dirty="0">
                <a:solidFill>
                  <a:schemeClr val="tx1">
                    <a:lumMod val="85000"/>
                    <a:lumOff val="15000"/>
                  </a:schemeClr>
                </a:solidFill>
                <a:latin typeface="Arial" pitchFamily="34" charset="0"/>
                <a:cs typeface="Arial" pitchFamily="34" charset="0"/>
              </a:rPr>
              <a:t>Supplementary Figure </a:t>
            </a:r>
            <a:r>
              <a:rPr lang="en-US" altLang="ko-KR" sz="1400" b="1" dirty="0" smtClean="0">
                <a:solidFill>
                  <a:schemeClr val="tx1">
                    <a:lumMod val="85000"/>
                    <a:lumOff val="15000"/>
                  </a:schemeClr>
                </a:solidFill>
                <a:latin typeface="Arial" pitchFamily="34" charset="0"/>
                <a:cs typeface="Arial" pitchFamily="34" charset="0"/>
              </a:rPr>
              <a:t>12</a:t>
            </a:r>
            <a:endParaRPr lang="ko-KR" altLang="en-US" sz="1400" b="1" dirty="0">
              <a:solidFill>
                <a:schemeClr val="tx1">
                  <a:lumMod val="85000"/>
                  <a:lumOff val="15000"/>
                </a:schemeClr>
              </a:solidFill>
              <a:latin typeface="Arial" pitchFamily="34" charset="0"/>
              <a:cs typeface="Arial" pitchFamily="34" charset="0"/>
            </a:endParaRPr>
          </a:p>
        </p:txBody>
      </p:sp>
      <p:pic>
        <p:nvPicPr>
          <p:cNvPr id="3" name="그림 2"/>
          <p:cNvPicPr>
            <a:picLocks noChangeAspect="1"/>
          </p:cNvPicPr>
          <p:nvPr/>
        </p:nvPicPr>
        <p:blipFill rotWithShape="1">
          <a:blip r:embed="rId2"/>
          <a:srcRect l="5296" t="8973" b="8087"/>
          <a:stretch/>
        </p:blipFill>
        <p:spPr>
          <a:xfrm>
            <a:off x="810291" y="1358062"/>
            <a:ext cx="5904656" cy="3384376"/>
          </a:xfrm>
          <a:prstGeom prst="rect">
            <a:avLst/>
          </a:prstGeom>
        </p:spPr>
      </p:pic>
      <p:sp>
        <p:nvSpPr>
          <p:cNvPr id="4" name="왼쪽/오른쪽 화살표 3"/>
          <p:cNvSpPr/>
          <p:nvPr/>
        </p:nvSpPr>
        <p:spPr>
          <a:xfrm>
            <a:off x="2608324" y="2195870"/>
            <a:ext cx="2808973" cy="255061"/>
          </a:xfrm>
          <a:prstGeom prst="lef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1" smtClean="0">
              <a:solidFill>
                <a:schemeClr val="tx1"/>
              </a:solidFill>
              <a:latin typeface="Arial" panose="020B0604020202020204" pitchFamily="34" charset="0"/>
              <a:cs typeface="Arial" panose="020B0604020202020204" pitchFamily="34" charset="0"/>
            </a:endParaRPr>
          </a:p>
        </p:txBody>
      </p:sp>
      <p:sp>
        <p:nvSpPr>
          <p:cNvPr id="5" name="TextBox 4"/>
          <p:cNvSpPr txBox="1"/>
          <p:nvPr/>
        </p:nvSpPr>
        <p:spPr>
          <a:xfrm rot="16200000">
            <a:off x="-544651" y="3027456"/>
            <a:ext cx="1584177" cy="261610"/>
          </a:xfrm>
          <a:prstGeom prst="rect">
            <a:avLst/>
          </a:prstGeom>
          <a:noFill/>
        </p:spPr>
        <p:txBody>
          <a:bodyPr wrap="square" rtlCol="0">
            <a:spAutoFit/>
          </a:bodyPr>
          <a:lstStyle/>
          <a:p>
            <a:pPr algn="ctr"/>
            <a:r>
              <a:rPr lang="en-US" altLang="ko-KR" sz="1100" b="1" smtClean="0">
                <a:latin typeface="Arial" panose="020B0604020202020204" pitchFamily="34" charset="0"/>
                <a:cs typeface="Arial" panose="020B0604020202020204" pitchFamily="34" charset="0"/>
              </a:rPr>
              <a:t>Frequency </a:t>
            </a:r>
            <a:endParaRPr lang="ko-KR" altLang="en-US" sz="1100" b="1">
              <a:latin typeface="Arial" panose="020B0604020202020204" pitchFamily="34" charset="0"/>
              <a:cs typeface="Arial" panose="020B0604020202020204" pitchFamily="34" charset="0"/>
            </a:endParaRPr>
          </a:p>
        </p:txBody>
      </p:sp>
      <p:graphicFrame>
        <p:nvGraphicFramePr>
          <p:cNvPr id="6" name="표 5"/>
          <p:cNvGraphicFramePr>
            <a:graphicFrameLocks noGrp="1"/>
          </p:cNvGraphicFramePr>
          <p:nvPr>
            <p:extLst>
              <p:ext uri="{D42A27DB-BD31-4B8C-83A1-F6EECF244321}">
                <p14:modId xmlns:p14="http://schemas.microsoft.com/office/powerpoint/2010/main" val="36039753"/>
              </p:ext>
            </p:extLst>
          </p:nvPr>
        </p:nvGraphicFramePr>
        <p:xfrm>
          <a:off x="637871" y="4686195"/>
          <a:ext cx="5919375" cy="370840"/>
        </p:xfrm>
        <a:graphic>
          <a:graphicData uri="http://schemas.openxmlformats.org/drawingml/2006/table">
            <a:tbl>
              <a:tblPr firstRow="1" bandRow="1">
                <a:tableStyleId>{2D5ABB26-0587-4C30-8999-92F81FD0307C}</a:tableStyleId>
              </a:tblPr>
              <a:tblGrid>
                <a:gridCol w="845625"/>
                <a:gridCol w="845625"/>
                <a:gridCol w="845625"/>
                <a:gridCol w="845625"/>
                <a:gridCol w="845625"/>
                <a:gridCol w="845625"/>
                <a:gridCol w="845625"/>
              </a:tblGrid>
              <a:tr h="370840">
                <a:tc>
                  <a:txBody>
                    <a:bodyPr/>
                    <a:lstStyle/>
                    <a:p>
                      <a:pPr algn="ctr" latinLnBrk="1"/>
                      <a:r>
                        <a:rPr lang="en-US" altLang="ko-KR" sz="1000" smtClean="0">
                          <a:latin typeface="Arial" panose="020B0604020202020204" pitchFamily="34" charset="0"/>
                          <a:cs typeface="Arial" panose="020B0604020202020204" pitchFamily="34" charset="0"/>
                        </a:rPr>
                        <a:t>0</a:t>
                      </a:r>
                      <a:endParaRPr lang="ko-KR" altLang="en-US" sz="1000">
                        <a:latin typeface="Arial" panose="020B0604020202020204" pitchFamily="34" charset="0"/>
                        <a:cs typeface="Arial" panose="020B0604020202020204" pitchFamily="34" charset="0"/>
                      </a:endParaRPr>
                    </a:p>
                  </a:txBody>
                  <a:tcPr/>
                </a:tc>
                <a:tc>
                  <a:txBody>
                    <a:bodyPr/>
                    <a:lstStyle/>
                    <a:p>
                      <a:pPr algn="ctr" latinLnBrk="1"/>
                      <a:r>
                        <a:rPr lang="en-US" altLang="ko-KR" sz="1000" smtClean="0">
                          <a:latin typeface="Arial" panose="020B0604020202020204" pitchFamily="34" charset="0"/>
                          <a:cs typeface="Arial" panose="020B0604020202020204" pitchFamily="34" charset="0"/>
                        </a:rPr>
                        <a:t>500</a:t>
                      </a:r>
                      <a:endParaRPr lang="ko-KR" altLang="en-US" sz="1000">
                        <a:latin typeface="Arial" panose="020B0604020202020204" pitchFamily="34" charset="0"/>
                        <a:cs typeface="Arial" panose="020B0604020202020204" pitchFamily="34" charset="0"/>
                      </a:endParaRPr>
                    </a:p>
                  </a:txBody>
                  <a:tcPr/>
                </a:tc>
                <a:tc>
                  <a:txBody>
                    <a:bodyPr/>
                    <a:lstStyle/>
                    <a:p>
                      <a:pPr algn="ctr" latinLnBrk="1"/>
                      <a:r>
                        <a:rPr lang="en-US" altLang="ko-KR" sz="1000" smtClean="0">
                          <a:latin typeface="Arial" panose="020B0604020202020204" pitchFamily="34" charset="0"/>
                          <a:cs typeface="Arial" panose="020B0604020202020204" pitchFamily="34" charset="0"/>
                        </a:rPr>
                        <a:t>1000</a:t>
                      </a:r>
                      <a:endParaRPr lang="ko-KR" altLang="en-US" sz="1000">
                        <a:latin typeface="Arial" panose="020B0604020202020204" pitchFamily="34" charset="0"/>
                        <a:cs typeface="Arial" panose="020B0604020202020204" pitchFamily="34" charset="0"/>
                      </a:endParaRPr>
                    </a:p>
                  </a:txBody>
                  <a:tcPr/>
                </a:tc>
                <a:tc>
                  <a:txBody>
                    <a:bodyPr/>
                    <a:lstStyle/>
                    <a:p>
                      <a:pPr algn="ctr" latinLnBrk="1"/>
                      <a:r>
                        <a:rPr lang="en-US" altLang="ko-KR" sz="1000" smtClean="0">
                          <a:latin typeface="Arial" panose="020B0604020202020204" pitchFamily="34" charset="0"/>
                          <a:cs typeface="Arial" panose="020B0604020202020204" pitchFamily="34" charset="0"/>
                        </a:rPr>
                        <a:t>1500</a:t>
                      </a:r>
                      <a:endParaRPr lang="ko-KR" altLang="en-US" sz="1000">
                        <a:latin typeface="Arial" panose="020B0604020202020204" pitchFamily="34" charset="0"/>
                        <a:cs typeface="Arial" panose="020B0604020202020204" pitchFamily="34" charset="0"/>
                      </a:endParaRPr>
                    </a:p>
                  </a:txBody>
                  <a:tcPr/>
                </a:tc>
                <a:tc>
                  <a:txBody>
                    <a:bodyPr/>
                    <a:lstStyle/>
                    <a:p>
                      <a:pPr algn="ctr" latinLnBrk="1"/>
                      <a:r>
                        <a:rPr lang="en-US" altLang="ko-KR" sz="1000" smtClean="0">
                          <a:latin typeface="Arial" panose="020B0604020202020204" pitchFamily="34" charset="0"/>
                          <a:cs typeface="Arial" panose="020B0604020202020204" pitchFamily="34" charset="0"/>
                        </a:rPr>
                        <a:t>2000</a:t>
                      </a:r>
                      <a:endParaRPr lang="ko-KR" altLang="en-US" sz="1000">
                        <a:latin typeface="Arial" panose="020B0604020202020204" pitchFamily="34" charset="0"/>
                        <a:cs typeface="Arial" panose="020B0604020202020204" pitchFamily="34" charset="0"/>
                      </a:endParaRPr>
                    </a:p>
                  </a:txBody>
                  <a:tcPr/>
                </a:tc>
                <a:tc>
                  <a:txBody>
                    <a:bodyPr/>
                    <a:lstStyle/>
                    <a:p>
                      <a:pPr algn="ctr" latinLnBrk="1"/>
                      <a:r>
                        <a:rPr lang="en-US" altLang="ko-KR" sz="1000" smtClean="0">
                          <a:latin typeface="Arial" panose="020B0604020202020204" pitchFamily="34" charset="0"/>
                          <a:cs typeface="Arial" panose="020B0604020202020204" pitchFamily="34" charset="0"/>
                        </a:rPr>
                        <a:t>2500</a:t>
                      </a:r>
                      <a:endParaRPr lang="ko-KR" altLang="en-US" sz="1000">
                        <a:latin typeface="Arial" panose="020B0604020202020204" pitchFamily="34" charset="0"/>
                        <a:cs typeface="Arial" panose="020B0604020202020204" pitchFamily="34" charset="0"/>
                      </a:endParaRPr>
                    </a:p>
                  </a:txBody>
                  <a:tcPr/>
                </a:tc>
                <a:tc>
                  <a:txBody>
                    <a:bodyPr/>
                    <a:lstStyle/>
                    <a:p>
                      <a:pPr algn="ctr" latinLnBrk="1"/>
                      <a:r>
                        <a:rPr lang="en-US" altLang="ko-KR" sz="1000" smtClean="0">
                          <a:latin typeface="Arial" panose="020B0604020202020204" pitchFamily="34" charset="0"/>
                          <a:cs typeface="Arial" panose="020B0604020202020204" pitchFamily="34" charset="0"/>
                        </a:rPr>
                        <a:t>3000</a:t>
                      </a:r>
                      <a:endParaRPr lang="ko-KR" altLang="en-US" sz="1000">
                        <a:latin typeface="Arial" panose="020B0604020202020204" pitchFamily="34" charset="0"/>
                        <a:cs typeface="Arial" panose="020B0604020202020204" pitchFamily="34" charset="0"/>
                      </a:endParaRPr>
                    </a:p>
                  </a:txBody>
                  <a:tcPr/>
                </a:tc>
              </a:tr>
            </a:tbl>
          </a:graphicData>
        </a:graphic>
      </p:graphicFrame>
      <p:sp>
        <p:nvSpPr>
          <p:cNvPr id="7" name="TextBox 6"/>
          <p:cNvSpPr txBox="1"/>
          <p:nvPr/>
        </p:nvSpPr>
        <p:spPr>
          <a:xfrm>
            <a:off x="3114547" y="5030470"/>
            <a:ext cx="1296144" cy="261610"/>
          </a:xfrm>
          <a:prstGeom prst="rect">
            <a:avLst/>
          </a:prstGeom>
          <a:noFill/>
        </p:spPr>
        <p:txBody>
          <a:bodyPr wrap="square" rtlCol="0">
            <a:spAutoFit/>
          </a:bodyPr>
          <a:lstStyle/>
          <a:p>
            <a:r>
              <a:rPr lang="en-US" altLang="ko-KR" sz="1100" b="1" smtClean="0">
                <a:latin typeface="Arial" panose="020B0604020202020204" pitchFamily="34" charset="0"/>
                <a:cs typeface="Arial" panose="020B0604020202020204" pitchFamily="34" charset="0"/>
              </a:rPr>
              <a:t>Distances (bp)</a:t>
            </a:r>
            <a:endParaRPr lang="ko-KR" altLang="en-US" sz="1100" b="1">
              <a:latin typeface="Arial" panose="020B0604020202020204" pitchFamily="34" charset="0"/>
              <a:cs typeface="Arial" panose="020B0604020202020204" pitchFamily="34" charset="0"/>
            </a:endParaRPr>
          </a:p>
        </p:txBody>
      </p:sp>
      <p:sp>
        <p:nvSpPr>
          <p:cNvPr id="8" name="직사각형 7"/>
          <p:cNvSpPr/>
          <p:nvPr/>
        </p:nvSpPr>
        <p:spPr>
          <a:xfrm>
            <a:off x="954307" y="3590310"/>
            <a:ext cx="864096" cy="5223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3200" b="1" smtClean="0">
                <a:solidFill>
                  <a:schemeClr val="bg1"/>
                </a:solidFill>
                <a:latin typeface="Arial" panose="020B0604020202020204" pitchFamily="34" charset="0"/>
                <a:cs typeface="Arial" panose="020B0604020202020204" pitchFamily="34" charset="0"/>
              </a:rPr>
              <a:t>1</a:t>
            </a:r>
            <a:r>
              <a:rPr lang="en-US" altLang="ko-KR" sz="3200" b="1" baseline="30000" smtClean="0">
                <a:solidFill>
                  <a:schemeClr val="bg1"/>
                </a:solidFill>
                <a:latin typeface="Arial" panose="020B0604020202020204" pitchFamily="34" charset="0"/>
                <a:cs typeface="Arial" panose="020B0604020202020204" pitchFamily="34" charset="0"/>
              </a:rPr>
              <a:t>st</a:t>
            </a:r>
            <a:r>
              <a:rPr lang="en-US" altLang="ko-KR" sz="3200" b="1" smtClean="0">
                <a:solidFill>
                  <a:schemeClr val="bg1"/>
                </a:solidFill>
                <a:latin typeface="Arial" panose="020B0604020202020204" pitchFamily="34" charset="0"/>
                <a:cs typeface="Arial" panose="020B0604020202020204" pitchFamily="34" charset="0"/>
              </a:rPr>
              <a:t> </a:t>
            </a:r>
            <a:endParaRPr lang="ko-KR" altLang="en-US" sz="3200" b="1" smtClean="0">
              <a:solidFill>
                <a:schemeClr val="bg1"/>
              </a:solidFill>
              <a:latin typeface="Arial" panose="020B0604020202020204" pitchFamily="34" charset="0"/>
              <a:cs typeface="Arial" panose="020B0604020202020204" pitchFamily="34" charset="0"/>
            </a:endParaRPr>
          </a:p>
        </p:txBody>
      </p:sp>
      <p:sp>
        <p:nvSpPr>
          <p:cNvPr id="9" name="직사각형 8"/>
          <p:cNvSpPr/>
          <p:nvPr/>
        </p:nvSpPr>
        <p:spPr>
          <a:xfrm>
            <a:off x="3125057" y="4148058"/>
            <a:ext cx="997602" cy="5223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800" b="1" smtClean="0">
                <a:solidFill>
                  <a:schemeClr val="tx1">
                    <a:lumMod val="75000"/>
                    <a:lumOff val="25000"/>
                  </a:schemeClr>
                </a:solidFill>
                <a:latin typeface="Arial" panose="020B0604020202020204" pitchFamily="34" charset="0"/>
                <a:cs typeface="Arial" panose="020B0604020202020204" pitchFamily="34" charset="0"/>
              </a:rPr>
              <a:t>2</a:t>
            </a:r>
            <a:r>
              <a:rPr lang="en-US" altLang="ko-KR" sz="2800" b="1" baseline="30000" smtClean="0">
                <a:solidFill>
                  <a:schemeClr val="tx1">
                    <a:lumMod val="75000"/>
                    <a:lumOff val="25000"/>
                  </a:schemeClr>
                </a:solidFill>
                <a:latin typeface="Arial" panose="020B0604020202020204" pitchFamily="34" charset="0"/>
                <a:cs typeface="Arial" panose="020B0604020202020204" pitchFamily="34" charset="0"/>
              </a:rPr>
              <a:t>nd</a:t>
            </a:r>
            <a:r>
              <a:rPr lang="en-US" altLang="ko-KR" sz="2800" b="1" smtClean="0">
                <a:solidFill>
                  <a:schemeClr val="tx1">
                    <a:lumMod val="75000"/>
                    <a:lumOff val="25000"/>
                  </a:schemeClr>
                </a:solidFill>
                <a:latin typeface="Arial" panose="020B0604020202020204" pitchFamily="34" charset="0"/>
                <a:cs typeface="Arial" panose="020B0604020202020204" pitchFamily="34" charset="0"/>
              </a:rPr>
              <a:t> </a:t>
            </a:r>
            <a:endParaRPr lang="ko-KR" altLang="en-US" sz="2800" b="1" smtClean="0">
              <a:solidFill>
                <a:schemeClr val="tx1">
                  <a:lumMod val="75000"/>
                  <a:lumOff val="25000"/>
                </a:schemeClr>
              </a:solidFill>
              <a:latin typeface="Arial" panose="020B0604020202020204" pitchFamily="34" charset="0"/>
              <a:cs typeface="Arial" panose="020B0604020202020204" pitchFamily="34" charset="0"/>
            </a:endParaRPr>
          </a:p>
        </p:txBody>
      </p:sp>
      <p:sp>
        <p:nvSpPr>
          <p:cNvPr id="10" name="TextBox 9"/>
          <p:cNvSpPr txBox="1"/>
          <p:nvPr/>
        </p:nvSpPr>
        <p:spPr>
          <a:xfrm>
            <a:off x="2580011" y="1430070"/>
            <a:ext cx="2448272" cy="261610"/>
          </a:xfrm>
          <a:prstGeom prst="rect">
            <a:avLst/>
          </a:prstGeom>
          <a:noFill/>
        </p:spPr>
        <p:txBody>
          <a:bodyPr wrap="square" rtlCol="0">
            <a:spAutoFit/>
          </a:bodyPr>
          <a:lstStyle/>
          <a:p>
            <a:r>
              <a:rPr lang="en-US" altLang="ko-KR" sz="1100" smtClean="0">
                <a:latin typeface="Arial" panose="020B0604020202020204" pitchFamily="34" charset="0"/>
                <a:cs typeface="Arial" panose="020B0604020202020204" pitchFamily="34" charset="0"/>
              </a:rPr>
              <a:t>TSS-distances from first introns</a:t>
            </a:r>
            <a:endParaRPr lang="ko-KR" altLang="en-US" sz="1100">
              <a:latin typeface="Arial" panose="020B0604020202020204" pitchFamily="34" charset="0"/>
              <a:cs typeface="Arial" panose="020B0604020202020204" pitchFamily="34" charset="0"/>
            </a:endParaRPr>
          </a:p>
        </p:txBody>
      </p:sp>
      <p:sp>
        <p:nvSpPr>
          <p:cNvPr id="11" name="TextBox 10"/>
          <p:cNvSpPr txBox="1"/>
          <p:nvPr/>
        </p:nvSpPr>
        <p:spPr>
          <a:xfrm>
            <a:off x="2580011" y="2464604"/>
            <a:ext cx="2406233" cy="261610"/>
          </a:xfrm>
          <a:prstGeom prst="rect">
            <a:avLst/>
          </a:prstGeom>
          <a:noFill/>
        </p:spPr>
        <p:txBody>
          <a:bodyPr wrap="square" rtlCol="0">
            <a:spAutoFit/>
          </a:bodyPr>
          <a:lstStyle/>
          <a:p>
            <a:r>
              <a:rPr lang="en-US" altLang="ko-KR" sz="1100" smtClean="0">
                <a:latin typeface="Arial" panose="020B0604020202020204" pitchFamily="34" charset="0"/>
                <a:cs typeface="Arial" panose="020B0604020202020204" pitchFamily="34" charset="0"/>
              </a:rPr>
              <a:t>TSS-distances from second introns</a:t>
            </a:r>
            <a:endParaRPr lang="ko-KR" altLang="en-US" sz="1100">
              <a:latin typeface="Arial" panose="020B0604020202020204" pitchFamily="34" charset="0"/>
              <a:cs typeface="Arial" panose="020B0604020202020204" pitchFamily="34" charset="0"/>
            </a:endParaRPr>
          </a:p>
        </p:txBody>
      </p:sp>
      <p:sp>
        <p:nvSpPr>
          <p:cNvPr id="12" name="직사각형 11"/>
          <p:cNvSpPr/>
          <p:nvPr/>
        </p:nvSpPr>
        <p:spPr>
          <a:xfrm>
            <a:off x="2075955" y="1456358"/>
            <a:ext cx="504056" cy="216024"/>
          </a:xfrm>
          <a:prstGeom prst="rect">
            <a:avLst/>
          </a:prstGeom>
          <a:solidFill>
            <a:schemeClr val="bg1">
              <a:lumMod val="7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smtClean="0">
                <a:solidFill>
                  <a:schemeClr val="bg1"/>
                </a:solidFill>
                <a:latin typeface="Arial" panose="020B0604020202020204" pitchFamily="34" charset="0"/>
                <a:cs typeface="Arial" panose="020B0604020202020204" pitchFamily="34" charset="0"/>
              </a:rPr>
              <a:t>1</a:t>
            </a:r>
            <a:r>
              <a:rPr lang="en-US" altLang="ko-KR" sz="1200" b="1" baseline="30000" smtClean="0">
                <a:solidFill>
                  <a:schemeClr val="bg1"/>
                </a:solidFill>
                <a:latin typeface="Arial" panose="020B0604020202020204" pitchFamily="34" charset="0"/>
                <a:cs typeface="Arial" panose="020B0604020202020204" pitchFamily="34" charset="0"/>
              </a:rPr>
              <a:t>st</a:t>
            </a:r>
            <a:endParaRPr lang="ko-KR" altLang="en-US" sz="1200" b="1" smtClean="0">
              <a:solidFill>
                <a:schemeClr val="bg1"/>
              </a:solidFill>
              <a:latin typeface="Arial" panose="020B0604020202020204" pitchFamily="34" charset="0"/>
              <a:cs typeface="Arial" panose="020B0604020202020204" pitchFamily="34" charset="0"/>
            </a:endParaRPr>
          </a:p>
        </p:txBody>
      </p:sp>
      <p:sp>
        <p:nvSpPr>
          <p:cNvPr id="13" name="직사각형 12"/>
          <p:cNvSpPr/>
          <p:nvPr/>
        </p:nvSpPr>
        <p:spPr>
          <a:xfrm>
            <a:off x="2075955" y="2494950"/>
            <a:ext cx="504056" cy="216024"/>
          </a:xfrm>
          <a:prstGeom prst="rect">
            <a:avLst/>
          </a:prstGeom>
          <a:solidFill>
            <a:schemeClr val="tx1">
              <a:lumMod val="50000"/>
              <a:lumOff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smtClean="0">
                <a:solidFill>
                  <a:schemeClr val="bg1"/>
                </a:solidFill>
                <a:latin typeface="Arial" panose="020B0604020202020204" pitchFamily="34" charset="0"/>
                <a:cs typeface="Arial" panose="020B0604020202020204" pitchFamily="34" charset="0"/>
              </a:rPr>
              <a:t>2</a:t>
            </a:r>
            <a:r>
              <a:rPr lang="en-US" altLang="ko-KR" sz="1200" b="1" baseline="30000" smtClean="0">
                <a:solidFill>
                  <a:schemeClr val="bg1"/>
                </a:solidFill>
                <a:latin typeface="Arial" panose="020B0604020202020204" pitchFamily="34" charset="0"/>
                <a:cs typeface="Arial" panose="020B0604020202020204" pitchFamily="34" charset="0"/>
              </a:rPr>
              <a:t>nd</a:t>
            </a:r>
            <a:endParaRPr lang="ko-KR" altLang="en-US" sz="1200" b="1" smtClean="0">
              <a:solidFill>
                <a:schemeClr val="bg1"/>
              </a:solidFill>
              <a:latin typeface="Arial" panose="020B0604020202020204" pitchFamily="34" charset="0"/>
              <a:cs typeface="Arial" panose="020B0604020202020204" pitchFamily="34" charset="0"/>
            </a:endParaRPr>
          </a:p>
        </p:txBody>
      </p:sp>
      <p:grpSp>
        <p:nvGrpSpPr>
          <p:cNvPr id="14" name="그룹 13"/>
          <p:cNvGrpSpPr/>
          <p:nvPr/>
        </p:nvGrpSpPr>
        <p:grpSpPr>
          <a:xfrm>
            <a:off x="2616088" y="1948904"/>
            <a:ext cx="3636331" cy="262206"/>
            <a:chOff x="2692203" y="1461838"/>
            <a:chExt cx="4437291" cy="298382"/>
          </a:xfrm>
        </p:grpSpPr>
        <p:sp>
          <p:nvSpPr>
            <p:cNvPr id="15" name="직사각형 14"/>
            <p:cNvSpPr/>
            <p:nvPr/>
          </p:nvSpPr>
          <p:spPr>
            <a:xfrm>
              <a:off x="2692203" y="1461838"/>
              <a:ext cx="1191063" cy="29838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1</a:t>
              </a:r>
              <a:r>
                <a:rPr lang="en-US" altLang="ko-KR" sz="1100" baseline="30000">
                  <a:latin typeface="Arial" panose="020B0604020202020204" pitchFamily="34" charset="0"/>
                  <a:cs typeface="Arial" panose="020B0604020202020204" pitchFamily="34" charset="0"/>
                </a:rPr>
                <a:t>st</a:t>
              </a:r>
              <a:r>
                <a:rPr lang="en-US" altLang="ko-KR" sz="1100">
                  <a:latin typeface="Arial" panose="020B0604020202020204" pitchFamily="34" charset="0"/>
                  <a:cs typeface="Arial" panose="020B0604020202020204" pitchFamily="34" charset="0"/>
                </a:rPr>
                <a:t> Exon</a:t>
              </a:r>
              <a:endParaRPr lang="ko-KR" altLang="en-US" sz="1100">
                <a:latin typeface="Arial" panose="020B0604020202020204" pitchFamily="34" charset="0"/>
                <a:cs typeface="Arial" panose="020B0604020202020204" pitchFamily="34" charset="0"/>
              </a:endParaRPr>
            </a:p>
          </p:txBody>
        </p:sp>
        <p:sp>
          <p:nvSpPr>
            <p:cNvPr id="16" name="직사각형 15"/>
            <p:cNvSpPr/>
            <p:nvPr/>
          </p:nvSpPr>
          <p:spPr>
            <a:xfrm>
              <a:off x="3883266" y="1461838"/>
              <a:ext cx="1109412" cy="29838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a:latin typeface="Arial" panose="020B0604020202020204" pitchFamily="34" charset="0"/>
                  <a:cs typeface="Arial" panose="020B0604020202020204" pitchFamily="34" charset="0"/>
                </a:rPr>
                <a:t>1</a:t>
              </a:r>
              <a:r>
                <a:rPr lang="en-US" altLang="ko-KR" sz="1100" baseline="30000">
                  <a:latin typeface="Arial" panose="020B0604020202020204" pitchFamily="34" charset="0"/>
                  <a:cs typeface="Arial" panose="020B0604020202020204" pitchFamily="34" charset="0"/>
                </a:rPr>
                <a:t>st</a:t>
              </a:r>
              <a:r>
                <a:rPr lang="en-US" altLang="ko-KR" sz="1100">
                  <a:latin typeface="Arial" panose="020B0604020202020204" pitchFamily="34" charset="0"/>
                  <a:cs typeface="Arial" panose="020B0604020202020204" pitchFamily="34" charset="0"/>
                </a:rPr>
                <a:t> Intron</a:t>
              </a:r>
              <a:endParaRPr lang="ko-KR" altLang="en-US" sz="1100">
                <a:latin typeface="Arial" panose="020B0604020202020204" pitchFamily="34" charset="0"/>
                <a:cs typeface="Arial" panose="020B0604020202020204" pitchFamily="34" charset="0"/>
              </a:endParaRPr>
            </a:p>
          </p:txBody>
        </p:sp>
        <p:sp>
          <p:nvSpPr>
            <p:cNvPr id="17" name="직사각형 16"/>
            <p:cNvSpPr/>
            <p:nvPr/>
          </p:nvSpPr>
          <p:spPr>
            <a:xfrm>
              <a:off x="4995960" y="1461838"/>
              <a:ext cx="1114463" cy="29838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smtClean="0">
                  <a:latin typeface="Arial" panose="020B0604020202020204" pitchFamily="34" charset="0"/>
                  <a:cs typeface="Arial" panose="020B0604020202020204" pitchFamily="34" charset="0"/>
                </a:rPr>
                <a:t>2</a:t>
              </a:r>
              <a:r>
                <a:rPr lang="en-US" altLang="ko-KR" sz="1100" baseline="30000" smtClean="0">
                  <a:latin typeface="Arial" panose="020B0604020202020204" pitchFamily="34" charset="0"/>
                  <a:cs typeface="Arial" panose="020B0604020202020204" pitchFamily="34" charset="0"/>
                </a:rPr>
                <a:t>nd</a:t>
              </a:r>
              <a:r>
                <a:rPr lang="en-US" altLang="ko-KR" sz="1100" smtClean="0">
                  <a:latin typeface="Arial" panose="020B0604020202020204" pitchFamily="34" charset="0"/>
                  <a:cs typeface="Arial" panose="020B0604020202020204" pitchFamily="34" charset="0"/>
                </a:rPr>
                <a:t> Exon</a:t>
              </a:r>
              <a:endParaRPr lang="ko-KR" altLang="en-US" sz="1100">
                <a:latin typeface="Arial" panose="020B0604020202020204" pitchFamily="34" charset="0"/>
                <a:cs typeface="Arial" panose="020B0604020202020204" pitchFamily="34" charset="0"/>
              </a:endParaRPr>
            </a:p>
          </p:txBody>
        </p:sp>
        <p:sp>
          <p:nvSpPr>
            <p:cNvPr id="18" name="직사각형 17"/>
            <p:cNvSpPr/>
            <p:nvPr/>
          </p:nvSpPr>
          <p:spPr>
            <a:xfrm>
              <a:off x="6113270" y="1461838"/>
              <a:ext cx="1016224" cy="29838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00" smtClean="0">
                  <a:latin typeface="Arial" panose="020B0604020202020204" pitchFamily="34" charset="0"/>
                  <a:cs typeface="Arial" panose="020B0604020202020204" pitchFamily="34" charset="0"/>
                </a:rPr>
                <a:t>2</a:t>
              </a:r>
              <a:r>
                <a:rPr lang="en-US" altLang="ko-KR" sz="1100" baseline="30000" smtClean="0">
                  <a:latin typeface="Arial" panose="020B0604020202020204" pitchFamily="34" charset="0"/>
                  <a:cs typeface="Arial" panose="020B0604020202020204" pitchFamily="34" charset="0"/>
                </a:rPr>
                <a:t>nd</a:t>
              </a:r>
              <a:r>
                <a:rPr lang="en-US" altLang="ko-KR" sz="1100" smtClean="0">
                  <a:latin typeface="Arial" panose="020B0604020202020204" pitchFamily="34" charset="0"/>
                  <a:cs typeface="Arial" panose="020B0604020202020204" pitchFamily="34" charset="0"/>
                </a:rPr>
                <a:t> Intron</a:t>
              </a:r>
              <a:endParaRPr lang="ko-KR" altLang="en-US" sz="1100">
                <a:latin typeface="Arial" panose="020B0604020202020204" pitchFamily="34" charset="0"/>
                <a:cs typeface="Arial" panose="020B0604020202020204" pitchFamily="34" charset="0"/>
              </a:endParaRPr>
            </a:p>
          </p:txBody>
        </p:sp>
      </p:grpSp>
      <p:sp>
        <p:nvSpPr>
          <p:cNvPr id="19" name="왼쪽/오른쪽 화살표 18"/>
          <p:cNvSpPr/>
          <p:nvPr/>
        </p:nvSpPr>
        <p:spPr>
          <a:xfrm>
            <a:off x="2617623" y="1716292"/>
            <a:ext cx="979555" cy="238316"/>
          </a:xfrm>
          <a:prstGeom prst="lef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1" smtClean="0">
              <a:solidFill>
                <a:schemeClr val="tx1"/>
              </a:solidFill>
              <a:latin typeface="Arial" panose="020B0604020202020204" pitchFamily="34" charset="0"/>
              <a:cs typeface="Arial" panose="020B0604020202020204" pitchFamily="34" charset="0"/>
            </a:endParaRPr>
          </a:p>
        </p:txBody>
      </p:sp>
      <p:sp>
        <p:nvSpPr>
          <p:cNvPr id="20" name="타원 19"/>
          <p:cNvSpPr/>
          <p:nvPr/>
        </p:nvSpPr>
        <p:spPr>
          <a:xfrm>
            <a:off x="1890411" y="1948904"/>
            <a:ext cx="720080" cy="262206"/>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200" b="1" smtClean="0">
                <a:solidFill>
                  <a:schemeClr val="tx1"/>
                </a:solidFill>
                <a:latin typeface="Arial" panose="020B0604020202020204" pitchFamily="34" charset="0"/>
                <a:cs typeface="Arial" panose="020B0604020202020204" pitchFamily="34" charset="0"/>
              </a:rPr>
              <a:t>TSS</a:t>
            </a:r>
            <a:endParaRPr lang="ko-KR" altLang="en-US" sz="1200" b="1" smtClean="0">
              <a:solidFill>
                <a:schemeClr val="tx1"/>
              </a:solidFill>
              <a:latin typeface="Arial" panose="020B0604020202020204" pitchFamily="34" charset="0"/>
              <a:cs typeface="Arial" panose="020B0604020202020204" pitchFamily="34" charset="0"/>
            </a:endParaRPr>
          </a:p>
        </p:txBody>
      </p:sp>
      <p:cxnSp>
        <p:nvCxnSpPr>
          <p:cNvPr id="21" name="직선 연결선 20"/>
          <p:cNvCxnSpPr/>
          <p:nvPr/>
        </p:nvCxnSpPr>
        <p:spPr>
          <a:xfrm>
            <a:off x="2612171" y="1716292"/>
            <a:ext cx="0" cy="73463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직선 연결선 21"/>
          <p:cNvCxnSpPr/>
          <p:nvPr/>
        </p:nvCxnSpPr>
        <p:spPr>
          <a:xfrm>
            <a:off x="3595742" y="1716292"/>
            <a:ext cx="1" cy="51386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직선 연결선 22"/>
          <p:cNvCxnSpPr/>
          <p:nvPr/>
        </p:nvCxnSpPr>
        <p:spPr>
          <a:xfrm flipH="1">
            <a:off x="5423545" y="1923078"/>
            <a:ext cx="1" cy="52785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4" name="표 23"/>
          <p:cNvGraphicFramePr>
            <a:graphicFrameLocks noGrp="1"/>
          </p:cNvGraphicFramePr>
          <p:nvPr>
            <p:extLst>
              <p:ext uri="{D42A27DB-BD31-4B8C-83A1-F6EECF244321}">
                <p14:modId xmlns:p14="http://schemas.microsoft.com/office/powerpoint/2010/main" val="31306176"/>
              </p:ext>
            </p:extLst>
          </p:nvPr>
        </p:nvGraphicFramePr>
        <p:xfrm>
          <a:off x="354579" y="1366751"/>
          <a:ext cx="527720" cy="3836835"/>
        </p:xfrm>
        <a:graphic>
          <a:graphicData uri="http://schemas.openxmlformats.org/drawingml/2006/table">
            <a:tbl>
              <a:tblPr firstRow="1" bandRow="1">
                <a:tableStyleId>{2D5ABB26-0587-4C30-8999-92F81FD0307C}</a:tableStyleId>
              </a:tblPr>
              <a:tblGrid>
                <a:gridCol w="527720"/>
              </a:tblGrid>
              <a:tr h="767367">
                <a:tc>
                  <a:txBody>
                    <a:bodyPr/>
                    <a:lstStyle/>
                    <a:p>
                      <a:pPr algn="r" latinLnBrk="1"/>
                      <a:r>
                        <a:rPr lang="en-US" altLang="ko-KR" sz="1000" smtClean="0">
                          <a:latin typeface="Arial" panose="020B0604020202020204" pitchFamily="34" charset="0"/>
                          <a:cs typeface="Arial" panose="020B0604020202020204" pitchFamily="34" charset="0"/>
                        </a:rPr>
                        <a:t>4000</a:t>
                      </a:r>
                      <a:endParaRPr lang="ko-KR" altLang="en-US" sz="1000">
                        <a:latin typeface="Arial" panose="020B0604020202020204" pitchFamily="34" charset="0"/>
                        <a:cs typeface="Arial" panose="020B0604020202020204" pitchFamily="34" charset="0"/>
                      </a:endParaRPr>
                    </a:p>
                  </a:txBody>
                  <a:tcPr/>
                </a:tc>
              </a:tr>
              <a:tr h="767367">
                <a:tc>
                  <a:txBody>
                    <a:bodyPr/>
                    <a:lstStyle/>
                    <a:p>
                      <a:pPr algn="r" latinLnBrk="1"/>
                      <a:r>
                        <a:rPr lang="en-US" altLang="ko-KR" sz="1000" smtClean="0">
                          <a:latin typeface="Arial" panose="020B0604020202020204" pitchFamily="34" charset="0"/>
                          <a:cs typeface="Arial" panose="020B0604020202020204" pitchFamily="34" charset="0"/>
                        </a:rPr>
                        <a:t>3000</a:t>
                      </a:r>
                      <a:endParaRPr lang="ko-KR" altLang="en-US" sz="1000">
                        <a:latin typeface="Arial" panose="020B0604020202020204" pitchFamily="34" charset="0"/>
                        <a:cs typeface="Arial" panose="020B0604020202020204" pitchFamily="34" charset="0"/>
                      </a:endParaRPr>
                    </a:p>
                  </a:txBody>
                  <a:tcPr/>
                </a:tc>
              </a:tr>
              <a:tr h="767367">
                <a:tc>
                  <a:txBody>
                    <a:bodyPr/>
                    <a:lstStyle/>
                    <a:p>
                      <a:pPr algn="r" latinLnBrk="1"/>
                      <a:r>
                        <a:rPr lang="en-US" altLang="ko-KR" sz="1000" smtClean="0">
                          <a:latin typeface="Arial" panose="020B0604020202020204" pitchFamily="34" charset="0"/>
                          <a:cs typeface="Arial" panose="020B0604020202020204" pitchFamily="34" charset="0"/>
                        </a:rPr>
                        <a:t>2000</a:t>
                      </a:r>
                      <a:endParaRPr lang="ko-KR" altLang="en-US" sz="1000">
                        <a:latin typeface="Arial" panose="020B0604020202020204" pitchFamily="34" charset="0"/>
                        <a:cs typeface="Arial" panose="020B0604020202020204" pitchFamily="34" charset="0"/>
                      </a:endParaRPr>
                    </a:p>
                  </a:txBody>
                  <a:tcPr/>
                </a:tc>
              </a:tr>
              <a:tr h="767367">
                <a:tc>
                  <a:txBody>
                    <a:bodyPr/>
                    <a:lstStyle/>
                    <a:p>
                      <a:pPr algn="r" latinLnBrk="1"/>
                      <a:r>
                        <a:rPr lang="en-US" altLang="ko-KR" sz="1000" smtClean="0">
                          <a:latin typeface="Arial" panose="020B0604020202020204" pitchFamily="34" charset="0"/>
                          <a:cs typeface="Arial" panose="020B0604020202020204" pitchFamily="34" charset="0"/>
                        </a:rPr>
                        <a:t>1000</a:t>
                      </a:r>
                      <a:endParaRPr lang="ko-KR" altLang="en-US" sz="1000">
                        <a:latin typeface="Arial" panose="020B0604020202020204" pitchFamily="34" charset="0"/>
                        <a:cs typeface="Arial" panose="020B0604020202020204" pitchFamily="34" charset="0"/>
                      </a:endParaRPr>
                    </a:p>
                  </a:txBody>
                  <a:tcPr/>
                </a:tc>
              </a:tr>
              <a:tr h="767367">
                <a:tc>
                  <a:txBody>
                    <a:bodyPr/>
                    <a:lstStyle/>
                    <a:p>
                      <a:pPr algn="r" latinLnBrk="1"/>
                      <a:r>
                        <a:rPr lang="en-US" altLang="ko-KR" sz="1000" smtClean="0">
                          <a:latin typeface="Arial" panose="020B0604020202020204" pitchFamily="34" charset="0"/>
                          <a:cs typeface="Arial" panose="020B0604020202020204" pitchFamily="34" charset="0"/>
                        </a:rPr>
                        <a:t>0</a:t>
                      </a:r>
                      <a:endParaRPr lang="ko-KR" altLang="en-US" sz="1000">
                        <a:latin typeface="Arial" panose="020B0604020202020204" pitchFamily="34" charset="0"/>
                        <a:cs typeface="Arial" panose="020B0604020202020204" pitchFamily="34" charset="0"/>
                      </a:endParaRPr>
                    </a:p>
                  </a:txBody>
                  <a:tcPr/>
                </a:tc>
              </a:tr>
            </a:tbl>
          </a:graphicData>
        </a:graphic>
      </p:graphicFrame>
      <p:sp>
        <p:nvSpPr>
          <p:cNvPr id="61" name="TextBox 60"/>
          <p:cNvSpPr txBox="1"/>
          <p:nvPr/>
        </p:nvSpPr>
        <p:spPr>
          <a:xfrm>
            <a:off x="116632" y="323528"/>
            <a:ext cx="2610010" cy="369332"/>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(A)</a:t>
            </a:r>
            <a:endParaRPr lang="en-US" b="1" dirty="0">
              <a:latin typeface="Arial" panose="020B0604020202020204" pitchFamily="34" charset="0"/>
              <a:cs typeface="Arial" panose="020B0604020202020204" pitchFamily="34" charset="0"/>
            </a:endParaRPr>
          </a:p>
        </p:txBody>
      </p:sp>
      <p:sp>
        <p:nvSpPr>
          <p:cNvPr id="25" name="직사각형 24"/>
          <p:cNvSpPr/>
          <p:nvPr/>
        </p:nvSpPr>
        <p:spPr>
          <a:xfrm>
            <a:off x="333618" y="5866650"/>
            <a:ext cx="6119717" cy="1169551"/>
          </a:xfrm>
          <a:prstGeom prst="rect">
            <a:avLst/>
          </a:prstGeom>
        </p:spPr>
        <p:txBody>
          <a:bodyPr wrap="square">
            <a:spAutoFit/>
          </a:bodyPr>
          <a:lstStyle/>
          <a:p>
            <a:pPr>
              <a:spcAft>
                <a:spcPts val="0"/>
              </a:spcAft>
            </a:pPr>
            <a:r>
              <a:rPr lang="en-US" sz="1400" b="1" dirty="0">
                <a:latin typeface="Times New Roman" panose="02020603050405020304" pitchFamily="18" charset="0"/>
                <a:ea typeface="맑은 고딕" panose="020B0503020000020004" pitchFamily="50" charset="-127"/>
              </a:rPr>
              <a:t>Figure S12.</a:t>
            </a:r>
            <a:r>
              <a:rPr lang="en-US" sz="1400" dirty="0">
                <a:latin typeface="Times New Roman" panose="02020603050405020304" pitchFamily="18" charset="0"/>
                <a:ea typeface="맑은 고딕" panose="020B0503020000020004" pitchFamily="50" charset="-127"/>
              </a:rPr>
              <a:t> Analyzing the effect of proximity to the TSS. (A) Histograms showing overlap in the distribution of distance from TSS for the first and the second introns. Please refer to the legends of Figure S8 for (B) and (C). (B) The same analysis as for Figure S8 from H1-hESC cell line, and (C) The same analysis as for Figure S8 from K562 cell line</a:t>
            </a:r>
            <a:r>
              <a:rPr lang="en-US" sz="1400" dirty="0" smtClean="0">
                <a:latin typeface="Times New Roman" panose="02020603050405020304" pitchFamily="18" charset="0"/>
                <a:ea typeface="맑은 고딕" panose="020B0503020000020004" pitchFamily="50" charset="-127"/>
              </a:rPr>
              <a:t>. Figures (B) and (C) are in next page.</a:t>
            </a:r>
            <a:endParaRPr lang="en-US" sz="1400" dirty="0">
              <a:effectLst/>
              <a:latin typeface="Times New Roman" panose="02020603050405020304" pitchFamily="18" charset="0"/>
              <a:ea typeface="맑은 고딕" panose="020B0503020000020004" pitchFamily="50" charset="-127"/>
            </a:endParaRPr>
          </a:p>
        </p:txBody>
      </p:sp>
    </p:spTree>
    <p:extLst>
      <p:ext uri="{BB962C8B-B14F-4D97-AF65-F5344CB8AC3E}">
        <p14:creationId xmlns:p14="http://schemas.microsoft.com/office/powerpoint/2010/main" val="10816886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260"/>
            <a:ext cx="6858000" cy="204501"/>
          </a:xfrm>
          <a:prstGeom prst="rect">
            <a:avLst/>
          </a:prstGeom>
          <a:solidFill>
            <a:schemeClr val="accent1">
              <a:lumMod val="60000"/>
              <a:lumOff val="40000"/>
            </a:schemeClr>
          </a:solidFill>
        </p:spPr>
        <p:txBody>
          <a:bodyPr wrap="none" rtlCol="0" anchor="ctr" anchorCtr="0">
            <a:noAutofit/>
          </a:bodyPr>
          <a:lstStyle/>
          <a:p>
            <a:pPr marL="257175" indent="-257175"/>
            <a:r>
              <a:rPr lang="en-US" altLang="ko-KR" sz="1400" b="1" dirty="0">
                <a:solidFill>
                  <a:schemeClr val="tx1">
                    <a:lumMod val="85000"/>
                    <a:lumOff val="15000"/>
                  </a:schemeClr>
                </a:solidFill>
                <a:latin typeface="Arial" pitchFamily="34" charset="0"/>
                <a:cs typeface="Arial" pitchFamily="34" charset="0"/>
              </a:rPr>
              <a:t>Supplementary Figure </a:t>
            </a:r>
            <a:r>
              <a:rPr lang="en-US" altLang="ko-KR" sz="1400" b="1" dirty="0" smtClean="0">
                <a:solidFill>
                  <a:schemeClr val="tx1">
                    <a:lumMod val="85000"/>
                    <a:lumOff val="15000"/>
                  </a:schemeClr>
                </a:solidFill>
                <a:latin typeface="Arial" pitchFamily="34" charset="0"/>
                <a:cs typeface="Arial" pitchFamily="34" charset="0"/>
              </a:rPr>
              <a:t>12</a:t>
            </a:r>
            <a:endParaRPr lang="ko-KR" altLang="en-US" sz="1400" b="1" dirty="0">
              <a:solidFill>
                <a:schemeClr val="tx1">
                  <a:lumMod val="85000"/>
                  <a:lumOff val="15000"/>
                </a:schemeClr>
              </a:solidFill>
              <a:latin typeface="Arial" pitchFamily="34" charset="0"/>
              <a:cs typeface="Arial" pitchFamily="34" charset="0"/>
            </a:endParaRPr>
          </a:p>
        </p:txBody>
      </p:sp>
      <p:pic>
        <p:nvPicPr>
          <p:cNvPr id="43" name="그림 42"/>
          <p:cNvPicPr>
            <a:picLocks noChangeAspect="1"/>
          </p:cNvPicPr>
          <p:nvPr/>
        </p:nvPicPr>
        <p:blipFill>
          <a:blip r:embed="rId2"/>
          <a:stretch>
            <a:fillRect/>
          </a:stretch>
        </p:blipFill>
        <p:spPr>
          <a:xfrm>
            <a:off x="623378" y="1323472"/>
            <a:ext cx="2686739" cy="2402628"/>
          </a:xfrm>
          <a:prstGeom prst="rect">
            <a:avLst/>
          </a:prstGeom>
        </p:spPr>
      </p:pic>
      <p:graphicFrame>
        <p:nvGraphicFramePr>
          <p:cNvPr id="44" name="표 43"/>
          <p:cNvGraphicFramePr>
            <a:graphicFrameLocks noGrp="1"/>
          </p:cNvGraphicFramePr>
          <p:nvPr>
            <p:extLst>
              <p:ext uri="{D42A27DB-BD31-4B8C-83A1-F6EECF244321}">
                <p14:modId xmlns:p14="http://schemas.microsoft.com/office/powerpoint/2010/main" val="80748057"/>
              </p:ext>
            </p:extLst>
          </p:nvPr>
        </p:nvGraphicFramePr>
        <p:xfrm>
          <a:off x="476958" y="1308631"/>
          <a:ext cx="138966" cy="542448"/>
        </p:xfrm>
        <a:graphic>
          <a:graphicData uri="http://schemas.openxmlformats.org/drawingml/2006/table">
            <a:tbl>
              <a:tblPr firstRow="1" bandRow="1">
                <a:tableStyleId>{2D5ABB26-0587-4C30-8999-92F81FD0307C}</a:tableStyleId>
              </a:tblPr>
              <a:tblGrid>
                <a:gridCol w="138966"/>
              </a:tblGrid>
              <a:tr h="180816">
                <a:tc>
                  <a:txBody>
                    <a:bodyPr/>
                    <a:lstStyle/>
                    <a:p>
                      <a:pPr algn="r" latinLnBrk="1"/>
                      <a:r>
                        <a:rPr lang="en-US" altLang="ko-KR" sz="500" smtClean="0">
                          <a:latin typeface="Arial" panose="020B0604020202020204" pitchFamily="34" charset="0"/>
                          <a:cs typeface="Arial" panose="020B0604020202020204" pitchFamily="34" charset="0"/>
                        </a:rPr>
                        <a:t>40</a:t>
                      </a:r>
                      <a:endParaRPr lang="ko-KR" altLang="en-US" sz="500">
                        <a:latin typeface="Arial" panose="020B0604020202020204" pitchFamily="34" charset="0"/>
                        <a:cs typeface="Arial" panose="020B0604020202020204" pitchFamily="34" charset="0"/>
                      </a:endParaRPr>
                    </a:p>
                  </a:txBody>
                  <a:tcPr marL="0" marR="0" marT="0" marB="0" anchor="ctr"/>
                </a:tc>
              </a:tr>
              <a:tr h="180816">
                <a:tc>
                  <a:txBody>
                    <a:bodyPr/>
                    <a:lstStyle/>
                    <a:p>
                      <a:pPr algn="r" latinLnBrk="1"/>
                      <a:r>
                        <a:rPr lang="en-US" altLang="ko-KR" sz="500" smtClean="0">
                          <a:latin typeface="Arial" panose="020B0604020202020204" pitchFamily="34" charset="0"/>
                          <a:cs typeface="Arial" panose="020B0604020202020204" pitchFamily="34" charset="0"/>
                        </a:rPr>
                        <a:t>20</a:t>
                      </a:r>
                      <a:endParaRPr lang="ko-KR" altLang="en-US" sz="500">
                        <a:latin typeface="Arial" panose="020B0604020202020204" pitchFamily="34" charset="0"/>
                        <a:cs typeface="Arial" panose="020B0604020202020204" pitchFamily="34" charset="0"/>
                      </a:endParaRPr>
                    </a:p>
                  </a:txBody>
                  <a:tcPr marL="0" marR="0" marT="0" marB="0" anchor="ctr"/>
                </a:tc>
              </a:tr>
              <a:tr h="180816">
                <a:tc>
                  <a:txBody>
                    <a:bodyPr/>
                    <a:lstStyle/>
                    <a:p>
                      <a:pPr algn="r" latinLnBrk="1"/>
                      <a:r>
                        <a:rPr lang="en-US" altLang="ko-KR" sz="500" smtClean="0">
                          <a:latin typeface="Arial" panose="020B0604020202020204" pitchFamily="34" charset="0"/>
                          <a:cs typeface="Arial" panose="020B0604020202020204" pitchFamily="34" charset="0"/>
                        </a:rPr>
                        <a:t>0</a:t>
                      </a:r>
                      <a:endParaRPr lang="ko-KR" altLang="en-US" sz="500">
                        <a:latin typeface="Arial" panose="020B0604020202020204" pitchFamily="34" charset="0"/>
                        <a:cs typeface="Arial" panose="020B0604020202020204" pitchFamily="34" charset="0"/>
                      </a:endParaRPr>
                    </a:p>
                  </a:txBody>
                  <a:tcPr marL="0" marR="0" marT="0" marB="0" anchor="ctr"/>
                </a:tc>
              </a:tr>
            </a:tbl>
          </a:graphicData>
        </a:graphic>
      </p:graphicFrame>
      <p:graphicFrame>
        <p:nvGraphicFramePr>
          <p:cNvPr id="45" name="표 44"/>
          <p:cNvGraphicFramePr>
            <a:graphicFrameLocks noGrp="1"/>
          </p:cNvGraphicFramePr>
          <p:nvPr>
            <p:extLst>
              <p:ext uri="{D42A27DB-BD31-4B8C-83A1-F6EECF244321}">
                <p14:modId xmlns:p14="http://schemas.microsoft.com/office/powerpoint/2010/main" val="232362433"/>
              </p:ext>
            </p:extLst>
          </p:nvPr>
        </p:nvGraphicFramePr>
        <p:xfrm>
          <a:off x="475542" y="1790744"/>
          <a:ext cx="138966" cy="566613"/>
        </p:xfrm>
        <a:graphic>
          <a:graphicData uri="http://schemas.openxmlformats.org/drawingml/2006/table">
            <a:tbl>
              <a:tblPr firstRow="1" bandRow="1">
                <a:tableStyleId>{2D5ABB26-0587-4C30-8999-92F81FD0307C}</a:tableStyleId>
              </a:tblPr>
              <a:tblGrid>
                <a:gridCol w="138966"/>
              </a:tblGrid>
              <a:tr h="188871">
                <a:tc>
                  <a:txBody>
                    <a:bodyPr/>
                    <a:lstStyle/>
                    <a:p>
                      <a:pPr algn="r" latinLnBrk="1"/>
                      <a:r>
                        <a:rPr lang="en-US" altLang="ko-KR" sz="500" smtClean="0">
                          <a:latin typeface="Arial" panose="020B0604020202020204" pitchFamily="34" charset="0"/>
                          <a:cs typeface="Arial" panose="020B0604020202020204" pitchFamily="34" charset="0"/>
                        </a:rPr>
                        <a:t>40</a:t>
                      </a:r>
                      <a:endParaRPr lang="ko-KR" altLang="en-US" sz="500">
                        <a:latin typeface="Arial" panose="020B0604020202020204" pitchFamily="34" charset="0"/>
                        <a:cs typeface="Arial" panose="020B0604020202020204" pitchFamily="34" charset="0"/>
                      </a:endParaRPr>
                    </a:p>
                  </a:txBody>
                  <a:tcPr marL="0" marR="0" marT="0" marB="0" anchor="ctr"/>
                </a:tc>
              </a:tr>
              <a:tr h="188871">
                <a:tc>
                  <a:txBody>
                    <a:bodyPr/>
                    <a:lstStyle/>
                    <a:p>
                      <a:pPr algn="r" latinLnBrk="1"/>
                      <a:r>
                        <a:rPr lang="en-US" altLang="ko-KR" sz="500" smtClean="0">
                          <a:latin typeface="Arial" panose="020B0604020202020204" pitchFamily="34" charset="0"/>
                          <a:cs typeface="Arial" panose="020B0604020202020204" pitchFamily="34" charset="0"/>
                        </a:rPr>
                        <a:t>20</a:t>
                      </a:r>
                      <a:endParaRPr lang="ko-KR" altLang="en-US" sz="500">
                        <a:latin typeface="Arial" panose="020B0604020202020204" pitchFamily="34" charset="0"/>
                        <a:cs typeface="Arial" panose="020B0604020202020204" pitchFamily="34" charset="0"/>
                      </a:endParaRPr>
                    </a:p>
                  </a:txBody>
                  <a:tcPr marL="0" marR="0" marT="0" marB="0" anchor="ctr"/>
                </a:tc>
              </a:tr>
              <a:tr h="188871">
                <a:tc>
                  <a:txBody>
                    <a:bodyPr/>
                    <a:lstStyle/>
                    <a:p>
                      <a:pPr algn="r" latinLnBrk="1"/>
                      <a:r>
                        <a:rPr lang="en-US" altLang="ko-KR" sz="500" smtClean="0">
                          <a:latin typeface="Arial" panose="020B0604020202020204" pitchFamily="34" charset="0"/>
                          <a:cs typeface="Arial" panose="020B0604020202020204" pitchFamily="34" charset="0"/>
                        </a:rPr>
                        <a:t>0</a:t>
                      </a:r>
                      <a:endParaRPr lang="ko-KR" altLang="en-US" sz="500">
                        <a:latin typeface="Arial" panose="020B0604020202020204" pitchFamily="34" charset="0"/>
                        <a:cs typeface="Arial" panose="020B0604020202020204" pitchFamily="34" charset="0"/>
                      </a:endParaRPr>
                    </a:p>
                  </a:txBody>
                  <a:tcPr marL="0" marR="0" marT="0" marB="0" anchor="ctr"/>
                </a:tc>
              </a:tr>
            </a:tbl>
          </a:graphicData>
        </a:graphic>
      </p:graphicFrame>
      <p:graphicFrame>
        <p:nvGraphicFramePr>
          <p:cNvPr id="46" name="표 45"/>
          <p:cNvGraphicFramePr>
            <a:graphicFrameLocks noGrp="1"/>
          </p:cNvGraphicFramePr>
          <p:nvPr>
            <p:extLst>
              <p:ext uri="{D42A27DB-BD31-4B8C-83A1-F6EECF244321}">
                <p14:modId xmlns:p14="http://schemas.microsoft.com/office/powerpoint/2010/main" val="2704591260"/>
              </p:ext>
            </p:extLst>
          </p:nvPr>
        </p:nvGraphicFramePr>
        <p:xfrm>
          <a:off x="475542" y="2274585"/>
          <a:ext cx="138966" cy="547854"/>
        </p:xfrm>
        <a:graphic>
          <a:graphicData uri="http://schemas.openxmlformats.org/drawingml/2006/table">
            <a:tbl>
              <a:tblPr firstRow="1" bandRow="1">
                <a:tableStyleId>{2D5ABB26-0587-4C30-8999-92F81FD0307C}</a:tableStyleId>
              </a:tblPr>
              <a:tblGrid>
                <a:gridCol w="138966"/>
              </a:tblGrid>
              <a:tr h="182618">
                <a:tc>
                  <a:txBody>
                    <a:bodyPr/>
                    <a:lstStyle/>
                    <a:p>
                      <a:pPr algn="r" latinLnBrk="1"/>
                      <a:r>
                        <a:rPr lang="en-US" altLang="ko-KR" sz="500" smtClean="0">
                          <a:latin typeface="Arial" panose="020B0604020202020204" pitchFamily="34" charset="0"/>
                          <a:cs typeface="Arial" panose="020B0604020202020204" pitchFamily="34" charset="0"/>
                        </a:rPr>
                        <a:t>60</a:t>
                      </a:r>
                      <a:endParaRPr lang="ko-KR" altLang="en-US" sz="500">
                        <a:latin typeface="Arial" panose="020B0604020202020204" pitchFamily="34" charset="0"/>
                        <a:cs typeface="Arial" panose="020B0604020202020204" pitchFamily="34" charset="0"/>
                      </a:endParaRPr>
                    </a:p>
                  </a:txBody>
                  <a:tcPr marL="0" marR="0" marT="0" marB="0" anchor="ctr"/>
                </a:tc>
              </a:tr>
              <a:tr h="182618">
                <a:tc>
                  <a:txBody>
                    <a:bodyPr/>
                    <a:lstStyle/>
                    <a:p>
                      <a:pPr algn="r" latinLnBrk="1"/>
                      <a:r>
                        <a:rPr lang="en-US" altLang="ko-KR" sz="500" smtClean="0">
                          <a:latin typeface="Arial" panose="020B0604020202020204" pitchFamily="34" charset="0"/>
                          <a:cs typeface="Arial" panose="020B0604020202020204" pitchFamily="34" charset="0"/>
                        </a:rPr>
                        <a:t>30</a:t>
                      </a:r>
                      <a:endParaRPr lang="ko-KR" altLang="en-US" sz="500">
                        <a:latin typeface="Arial" panose="020B0604020202020204" pitchFamily="34" charset="0"/>
                        <a:cs typeface="Arial" panose="020B0604020202020204" pitchFamily="34" charset="0"/>
                      </a:endParaRPr>
                    </a:p>
                  </a:txBody>
                  <a:tcPr marL="0" marR="0" marT="0" marB="0" anchor="ctr"/>
                </a:tc>
              </a:tr>
              <a:tr h="182618">
                <a:tc>
                  <a:txBody>
                    <a:bodyPr/>
                    <a:lstStyle/>
                    <a:p>
                      <a:pPr algn="r" latinLnBrk="1"/>
                      <a:r>
                        <a:rPr lang="en-US" altLang="ko-KR" sz="500" smtClean="0">
                          <a:latin typeface="Arial" panose="020B0604020202020204" pitchFamily="34" charset="0"/>
                          <a:cs typeface="Arial" panose="020B0604020202020204" pitchFamily="34" charset="0"/>
                        </a:rPr>
                        <a:t>0</a:t>
                      </a:r>
                      <a:endParaRPr lang="ko-KR" altLang="en-US" sz="500">
                        <a:latin typeface="Arial" panose="020B0604020202020204" pitchFamily="34" charset="0"/>
                        <a:cs typeface="Arial" panose="020B0604020202020204" pitchFamily="34" charset="0"/>
                      </a:endParaRPr>
                    </a:p>
                  </a:txBody>
                  <a:tcPr marL="0" marR="0" marT="0" marB="0" anchor="ctr"/>
                </a:tc>
              </a:tr>
            </a:tbl>
          </a:graphicData>
        </a:graphic>
      </p:graphicFrame>
      <p:graphicFrame>
        <p:nvGraphicFramePr>
          <p:cNvPr id="47" name="표 46"/>
          <p:cNvGraphicFramePr>
            <a:graphicFrameLocks noGrp="1"/>
          </p:cNvGraphicFramePr>
          <p:nvPr>
            <p:extLst>
              <p:ext uri="{D42A27DB-BD31-4B8C-83A1-F6EECF244321}">
                <p14:modId xmlns:p14="http://schemas.microsoft.com/office/powerpoint/2010/main" val="3689654243"/>
              </p:ext>
            </p:extLst>
          </p:nvPr>
        </p:nvGraphicFramePr>
        <p:xfrm>
          <a:off x="414248" y="2756141"/>
          <a:ext cx="197735" cy="565683"/>
        </p:xfrm>
        <a:graphic>
          <a:graphicData uri="http://schemas.openxmlformats.org/drawingml/2006/table">
            <a:tbl>
              <a:tblPr firstRow="1" bandRow="1">
                <a:tableStyleId>{2D5ABB26-0587-4C30-8999-92F81FD0307C}</a:tableStyleId>
              </a:tblPr>
              <a:tblGrid>
                <a:gridCol w="197735"/>
              </a:tblGrid>
              <a:tr h="188561">
                <a:tc>
                  <a:txBody>
                    <a:bodyPr/>
                    <a:lstStyle/>
                    <a:p>
                      <a:pPr algn="r" latinLnBrk="1"/>
                      <a:r>
                        <a:rPr lang="en-US" altLang="ko-KR" sz="500" smtClean="0">
                          <a:latin typeface="Arial" panose="020B0604020202020204" pitchFamily="34" charset="0"/>
                          <a:cs typeface="Arial" panose="020B0604020202020204" pitchFamily="34" charset="0"/>
                        </a:rPr>
                        <a:t>100</a:t>
                      </a:r>
                      <a:endParaRPr lang="ko-KR" altLang="en-US" sz="500">
                        <a:latin typeface="Arial" panose="020B0604020202020204" pitchFamily="34" charset="0"/>
                        <a:cs typeface="Arial" panose="020B0604020202020204" pitchFamily="34" charset="0"/>
                      </a:endParaRPr>
                    </a:p>
                  </a:txBody>
                  <a:tcPr marL="0" marR="0" marT="0" marB="0" anchor="ctr"/>
                </a:tc>
              </a:tr>
              <a:tr h="188561">
                <a:tc>
                  <a:txBody>
                    <a:bodyPr/>
                    <a:lstStyle/>
                    <a:p>
                      <a:pPr algn="r" latinLnBrk="1"/>
                      <a:r>
                        <a:rPr lang="en-US" altLang="ko-KR" sz="500" smtClean="0">
                          <a:latin typeface="Arial" panose="020B0604020202020204" pitchFamily="34" charset="0"/>
                          <a:cs typeface="Arial" panose="020B0604020202020204" pitchFamily="34" charset="0"/>
                        </a:rPr>
                        <a:t>50</a:t>
                      </a:r>
                      <a:endParaRPr lang="ko-KR" altLang="en-US" sz="500">
                        <a:latin typeface="Arial" panose="020B0604020202020204" pitchFamily="34" charset="0"/>
                        <a:cs typeface="Arial" panose="020B0604020202020204" pitchFamily="34" charset="0"/>
                      </a:endParaRPr>
                    </a:p>
                  </a:txBody>
                  <a:tcPr marL="0" marR="0" marT="0" marB="0" anchor="ctr"/>
                </a:tc>
              </a:tr>
              <a:tr h="188561">
                <a:tc>
                  <a:txBody>
                    <a:bodyPr/>
                    <a:lstStyle/>
                    <a:p>
                      <a:pPr algn="r" latinLnBrk="1"/>
                      <a:r>
                        <a:rPr lang="en-US" altLang="ko-KR" sz="500" smtClean="0">
                          <a:latin typeface="Arial" panose="020B0604020202020204" pitchFamily="34" charset="0"/>
                          <a:cs typeface="Arial" panose="020B0604020202020204" pitchFamily="34" charset="0"/>
                        </a:rPr>
                        <a:t>0</a:t>
                      </a:r>
                      <a:endParaRPr lang="ko-KR" altLang="en-US" sz="500">
                        <a:latin typeface="Arial" panose="020B0604020202020204" pitchFamily="34" charset="0"/>
                        <a:cs typeface="Arial" panose="020B0604020202020204" pitchFamily="34" charset="0"/>
                      </a:endParaRPr>
                    </a:p>
                  </a:txBody>
                  <a:tcPr marL="0" marR="0" marT="0" marB="0" anchor="ctr"/>
                </a:tc>
              </a:tr>
            </a:tbl>
          </a:graphicData>
        </a:graphic>
      </p:graphicFrame>
      <p:graphicFrame>
        <p:nvGraphicFramePr>
          <p:cNvPr id="48" name="표 47"/>
          <p:cNvGraphicFramePr>
            <a:graphicFrameLocks noGrp="1"/>
          </p:cNvGraphicFramePr>
          <p:nvPr>
            <p:extLst>
              <p:ext uri="{D42A27DB-BD31-4B8C-83A1-F6EECF244321}">
                <p14:modId xmlns:p14="http://schemas.microsoft.com/office/powerpoint/2010/main" val="2413145210"/>
              </p:ext>
            </p:extLst>
          </p:nvPr>
        </p:nvGraphicFramePr>
        <p:xfrm>
          <a:off x="630320" y="3716188"/>
          <a:ext cx="511168" cy="278130"/>
        </p:xfrm>
        <a:graphic>
          <a:graphicData uri="http://schemas.openxmlformats.org/drawingml/2006/table">
            <a:tbl>
              <a:tblPr firstRow="1" bandRow="1">
                <a:tableStyleId>{2D5ABB26-0587-4C30-8999-92F81FD0307C}</a:tableStyleId>
              </a:tblPr>
              <a:tblGrid>
                <a:gridCol w="255584"/>
                <a:gridCol w="255584"/>
              </a:tblGrid>
              <a:tr h="278130">
                <a:tc>
                  <a:txBody>
                    <a:bodyPr/>
                    <a:lstStyle/>
                    <a:p>
                      <a:pPr algn="ctr" latinLnBrk="1"/>
                      <a:r>
                        <a:rPr lang="en-US" altLang="ko-KR" sz="700" smtClean="0">
                          <a:latin typeface="Arial" panose="020B0604020202020204" pitchFamily="34" charset="0"/>
                          <a:cs typeface="Arial" panose="020B0604020202020204" pitchFamily="34" charset="0"/>
                        </a:rPr>
                        <a:t>1</a:t>
                      </a:r>
                      <a:r>
                        <a:rPr lang="en-US" altLang="ko-KR" sz="700" baseline="30000" smtClean="0">
                          <a:latin typeface="Arial" panose="020B0604020202020204" pitchFamily="34" charset="0"/>
                          <a:cs typeface="Arial" panose="020B0604020202020204" pitchFamily="34" charset="0"/>
                        </a:rPr>
                        <a:t>st</a:t>
                      </a:r>
                      <a:endParaRPr lang="ko-KR" altLang="en-US" sz="700">
                        <a:latin typeface="Arial" panose="020B0604020202020204" pitchFamily="34" charset="0"/>
                        <a:cs typeface="Arial" panose="020B0604020202020204" pitchFamily="34" charset="0"/>
                      </a:endParaRPr>
                    </a:p>
                  </a:txBody>
                  <a:tcPr marL="68580" marR="68580" marT="34290" marB="34290"/>
                </a:tc>
                <a:tc>
                  <a:txBody>
                    <a:bodyPr/>
                    <a:lstStyle/>
                    <a:p>
                      <a:pPr algn="ctr" latinLnBrk="1"/>
                      <a:r>
                        <a:rPr lang="en-US" altLang="ko-KR" sz="700" smtClean="0">
                          <a:latin typeface="Arial" panose="020B0604020202020204" pitchFamily="34" charset="0"/>
                          <a:cs typeface="Arial" panose="020B0604020202020204" pitchFamily="34" charset="0"/>
                        </a:rPr>
                        <a:t>2</a:t>
                      </a:r>
                      <a:r>
                        <a:rPr lang="en-US" altLang="ko-KR" sz="700" baseline="30000" smtClean="0">
                          <a:latin typeface="Arial" panose="020B0604020202020204" pitchFamily="34" charset="0"/>
                          <a:cs typeface="Arial" panose="020B0604020202020204" pitchFamily="34" charset="0"/>
                        </a:rPr>
                        <a:t>nd</a:t>
                      </a:r>
                      <a:endParaRPr lang="ko-KR" altLang="en-US" sz="700">
                        <a:latin typeface="Arial" panose="020B0604020202020204" pitchFamily="34" charset="0"/>
                        <a:cs typeface="Arial" panose="020B0604020202020204" pitchFamily="34" charset="0"/>
                      </a:endParaRPr>
                    </a:p>
                  </a:txBody>
                  <a:tcPr marL="68580" marR="68580" marT="34290" marB="34290"/>
                </a:tc>
              </a:tr>
            </a:tbl>
          </a:graphicData>
        </a:graphic>
      </p:graphicFrame>
      <p:graphicFrame>
        <p:nvGraphicFramePr>
          <p:cNvPr id="49" name="표 48"/>
          <p:cNvGraphicFramePr>
            <a:graphicFrameLocks noGrp="1"/>
          </p:cNvGraphicFramePr>
          <p:nvPr>
            <p:extLst>
              <p:ext uri="{D42A27DB-BD31-4B8C-83A1-F6EECF244321}">
                <p14:modId xmlns:p14="http://schemas.microsoft.com/office/powerpoint/2010/main" val="2059245037"/>
              </p:ext>
            </p:extLst>
          </p:nvPr>
        </p:nvGraphicFramePr>
        <p:xfrm>
          <a:off x="216760" y="1358697"/>
          <a:ext cx="270030" cy="2382085"/>
        </p:xfrm>
        <a:graphic>
          <a:graphicData uri="http://schemas.openxmlformats.org/drawingml/2006/table">
            <a:tbl>
              <a:tblPr/>
              <a:tblGrid>
                <a:gridCol w="270030"/>
              </a:tblGrid>
              <a:tr h="476417">
                <a:tc>
                  <a:txBody>
                    <a:bodyPr/>
                    <a:lstStyle/>
                    <a:p>
                      <a:pPr algn="ctr" fontAlgn="ctr"/>
                      <a:r>
                        <a:rPr lang="en-US" sz="5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Conservation</a:t>
                      </a:r>
                    </a:p>
                  </a:txBody>
                  <a:tcPr marL="0" marR="0" marT="0" marB="0" vert="vert270" anchor="b">
                    <a:lnL>
                      <a:noFill/>
                    </a:lnL>
                    <a:lnR>
                      <a:noFill/>
                    </a:lnR>
                    <a:lnT>
                      <a:noFill/>
                    </a:lnT>
                    <a:lnB>
                      <a:noFill/>
                    </a:lnB>
                  </a:tcPr>
                </a:tc>
              </a:tr>
              <a:tr h="476417">
                <a:tc>
                  <a:txBody>
                    <a:bodyPr/>
                    <a:lstStyle/>
                    <a:p>
                      <a:pPr algn="ctr" fontAlgn="ctr"/>
                      <a:r>
                        <a:rPr lang="en-US" sz="5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DHS</a:t>
                      </a:r>
                    </a:p>
                  </a:txBody>
                  <a:tcPr marL="0" marR="0" marT="0" marB="0" vert="vert270" anchor="b">
                    <a:lnL>
                      <a:noFill/>
                    </a:lnL>
                    <a:lnR>
                      <a:noFill/>
                    </a:lnR>
                    <a:lnT>
                      <a:noFill/>
                    </a:lnT>
                    <a:lnB>
                      <a:noFill/>
                    </a:lnB>
                  </a:tcPr>
                </a:tc>
              </a:tr>
              <a:tr h="476417">
                <a:tc>
                  <a:txBody>
                    <a:bodyPr/>
                    <a:lstStyle/>
                    <a:p>
                      <a:pPr algn="ctr" fontAlgn="ctr"/>
                      <a:r>
                        <a:rPr lang="en-US" sz="5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TFBS</a:t>
                      </a:r>
                    </a:p>
                  </a:txBody>
                  <a:tcPr marL="0" marR="0" marT="0" marB="0" vert="vert270" anchor="b">
                    <a:lnL>
                      <a:noFill/>
                    </a:lnL>
                    <a:lnR>
                      <a:noFill/>
                    </a:lnR>
                    <a:lnT>
                      <a:noFill/>
                    </a:lnT>
                    <a:lnB>
                      <a:noFill/>
                    </a:lnB>
                  </a:tcPr>
                </a:tc>
              </a:tr>
              <a:tr h="476417">
                <a:tc>
                  <a:txBody>
                    <a:bodyPr/>
                    <a:lstStyle/>
                    <a:p>
                      <a:pPr algn="ctr" fontAlgn="ctr"/>
                      <a:r>
                        <a:rPr lang="en-US" sz="5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H3K4me1</a:t>
                      </a:r>
                    </a:p>
                  </a:txBody>
                  <a:tcPr marL="0" marR="0" marT="0" marB="0" vert="vert270" anchor="b">
                    <a:lnL>
                      <a:noFill/>
                    </a:lnL>
                    <a:lnR>
                      <a:noFill/>
                    </a:lnR>
                    <a:lnT>
                      <a:noFill/>
                    </a:lnT>
                    <a:lnB>
                      <a:noFill/>
                    </a:lnB>
                  </a:tcPr>
                </a:tc>
              </a:tr>
              <a:tr h="476417">
                <a:tc>
                  <a:txBody>
                    <a:bodyPr/>
                    <a:lstStyle/>
                    <a:p>
                      <a:pPr algn="ctr" fontAlgn="ctr"/>
                      <a:r>
                        <a:rPr lang="en-US" sz="5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H3K4me3</a:t>
                      </a:r>
                    </a:p>
                  </a:txBody>
                  <a:tcPr marL="0" marR="0" marT="0" marB="0" vert="vert270" anchor="b">
                    <a:lnL>
                      <a:noFill/>
                    </a:lnL>
                    <a:lnR>
                      <a:noFill/>
                    </a:lnR>
                    <a:lnT>
                      <a:noFill/>
                    </a:lnT>
                    <a:lnB>
                      <a:noFill/>
                    </a:lnB>
                  </a:tcPr>
                </a:tc>
              </a:tr>
            </a:tbl>
          </a:graphicData>
        </a:graphic>
      </p:graphicFrame>
      <p:graphicFrame>
        <p:nvGraphicFramePr>
          <p:cNvPr id="50" name="표 49"/>
          <p:cNvGraphicFramePr>
            <a:graphicFrameLocks noGrp="1"/>
          </p:cNvGraphicFramePr>
          <p:nvPr>
            <p:extLst>
              <p:ext uri="{D42A27DB-BD31-4B8C-83A1-F6EECF244321}">
                <p14:modId xmlns:p14="http://schemas.microsoft.com/office/powerpoint/2010/main" val="2135356512"/>
              </p:ext>
            </p:extLst>
          </p:nvPr>
        </p:nvGraphicFramePr>
        <p:xfrm>
          <a:off x="628586" y="1213357"/>
          <a:ext cx="2666515" cy="157163"/>
        </p:xfrm>
        <a:graphic>
          <a:graphicData uri="http://schemas.openxmlformats.org/drawingml/2006/table">
            <a:tbl>
              <a:tblPr/>
              <a:tblGrid>
                <a:gridCol w="533303"/>
                <a:gridCol w="533303"/>
                <a:gridCol w="533303"/>
                <a:gridCol w="533303"/>
                <a:gridCol w="533303"/>
              </a:tblGrid>
              <a:tr h="157163">
                <a:tc>
                  <a:txBody>
                    <a:bodyPr/>
                    <a:lstStyle/>
                    <a:p>
                      <a:pPr algn="ctr" fontAlgn="ctr"/>
                      <a:r>
                        <a:rPr lang="en-US" sz="800" b="1" i="0" u="none" strike="noStrike" smtClean="0">
                          <a:solidFill>
                            <a:schemeClr val="tx1"/>
                          </a:solidFill>
                          <a:effectLst/>
                          <a:latin typeface="Arial" panose="020B0604020202020204" pitchFamily="34" charset="0"/>
                          <a:ea typeface="맑은 고딕" panose="020B0503020000020004" pitchFamily="50" charset="-127"/>
                          <a:cs typeface="Arial" panose="020B0604020202020204" pitchFamily="34" charset="0"/>
                        </a:rPr>
                        <a:t>A</a:t>
                      </a:r>
                      <a:endParaRPr lang="en-US" sz="800" b="1" i="0" u="none" strike="noStrike">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7144" marR="7144" marT="7144"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800" b="1" i="0" u="none" strike="noStrike" smtClean="0">
                          <a:solidFill>
                            <a:schemeClr val="tx1"/>
                          </a:solidFill>
                          <a:effectLst/>
                          <a:latin typeface="Arial" panose="020B0604020202020204" pitchFamily="34" charset="0"/>
                          <a:ea typeface="맑은 고딕" panose="020B0503020000020004" pitchFamily="50" charset="-127"/>
                          <a:cs typeface="Arial" panose="020B0604020202020204" pitchFamily="34" charset="0"/>
                        </a:rPr>
                        <a:t>B</a:t>
                      </a:r>
                      <a:endParaRPr lang="en-US" sz="800" b="1" i="0" u="none" strike="noStrike">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7144" marR="7144" marT="7144"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800" b="1" i="0" u="none" strike="noStrike" smtClean="0">
                          <a:solidFill>
                            <a:schemeClr val="tx1"/>
                          </a:solidFill>
                          <a:effectLst/>
                          <a:latin typeface="Arial" panose="020B0604020202020204" pitchFamily="34" charset="0"/>
                          <a:ea typeface="맑은 고딕" panose="020B0503020000020004" pitchFamily="50" charset="-127"/>
                          <a:cs typeface="Arial" panose="020B0604020202020204" pitchFamily="34" charset="0"/>
                        </a:rPr>
                        <a:t>C</a:t>
                      </a:r>
                      <a:endParaRPr lang="en-US" sz="800" b="1" i="0" u="none" strike="noStrike">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7144" marR="7144" marT="7144"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800" b="1" i="0" u="none" strike="noStrike" smtClean="0">
                          <a:solidFill>
                            <a:schemeClr val="tx1"/>
                          </a:solidFill>
                          <a:effectLst/>
                          <a:latin typeface="Arial" panose="020B0604020202020204" pitchFamily="34" charset="0"/>
                          <a:ea typeface="맑은 고딕" panose="020B0503020000020004" pitchFamily="50" charset="-127"/>
                          <a:cs typeface="Arial" panose="020B0604020202020204" pitchFamily="34" charset="0"/>
                        </a:rPr>
                        <a:t>D</a:t>
                      </a:r>
                      <a:endParaRPr lang="en-US" sz="800" b="1" i="0" u="none" strike="noStrike">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7144" marR="7144" marT="7144"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800" b="1" i="0" u="none" strike="noStrike" smtClean="0">
                          <a:solidFill>
                            <a:schemeClr val="tx1"/>
                          </a:solidFill>
                          <a:effectLst/>
                          <a:latin typeface="Arial" panose="020B0604020202020204" pitchFamily="34" charset="0"/>
                          <a:ea typeface="맑은 고딕" panose="020B0503020000020004" pitchFamily="50" charset="-127"/>
                          <a:cs typeface="Arial" panose="020B0604020202020204" pitchFamily="34" charset="0"/>
                        </a:rPr>
                        <a:t>E</a:t>
                      </a:r>
                      <a:endParaRPr lang="en-US" sz="800" b="1" i="0" u="none" strike="noStrike">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7144" marR="7144" marT="7144"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r>
            </a:tbl>
          </a:graphicData>
        </a:graphic>
      </p:graphicFrame>
      <p:graphicFrame>
        <p:nvGraphicFramePr>
          <p:cNvPr id="51" name="표 50"/>
          <p:cNvGraphicFramePr>
            <a:graphicFrameLocks noGrp="1"/>
          </p:cNvGraphicFramePr>
          <p:nvPr>
            <p:extLst>
              <p:ext uri="{D42A27DB-BD31-4B8C-83A1-F6EECF244321}">
                <p14:modId xmlns:p14="http://schemas.microsoft.com/office/powerpoint/2010/main" val="2943008546"/>
              </p:ext>
            </p:extLst>
          </p:nvPr>
        </p:nvGraphicFramePr>
        <p:xfrm>
          <a:off x="1164409" y="3716188"/>
          <a:ext cx="511168" cy="278130"/>
        </p:xfrm>
        <a:graphic>
          <a:graphicData uri="http://schemas.openxmlformats.org/drawingml/2006/table">
            <a:tbl>
              <a:tblPr firstRow="1" bandRow="1">
                <a:tableStyleId>{2D5ABB26-0587-4C30-8999-92F81FD0307C}</a:tableStyleId>
              </a:tblPr>
              <a:tblGrid>
                <a:gridCol w="255584"/>
                <a:gridCol w="255584"/>
              </a:tblGrid>
              <a:tr h="278130">
                <a:tc>
                  <a:txBody>
                    <a:bodyPr/>
                    <a:lstStyle/>
                    <a:p>
                      <a:pPr algn="ctr" latinLnBrk="1"/>
                      <a:r>
                        <a:rPr lang="en-US" altLang="ko-KR" sz="700" smtClean="0">
                          <a:latin typeface="Arial" panose="020B0604020202020204" pitchFamily="34" charset="0"/>
                          <a:cs typeface="Arial" panose="020B0604020202020204" pitchFamily="34" charset="0"/>
                        </a:rPr>
                        <a:t>1</a:t>
                      </a:r>
                      <a:r>
                        <a:rPr lang="en-US" altLang="ko-KR" sz="700" baseline="30000" smtClean="0">
                          <a:latin typeface="Arial" panose="020B0604020202020204" pitchFamily="34" charset="0"/>
                          <a:cs typeface="Arial" panose="020B0604020202020204" pitchFamily="34" charset="0"/>
                        </a:rPr>
                        <a:t>st</a:t>
                      </a:r>
                      <a:endParaRPr lang="ko-KR" altLang="en-US" sz="700">
                        <a:latin typeface="Arial" panose="020B0604020202020204" pitchFamily="34" charset="0"/>
                        <a:cs typeface="Arial" panose="020B0604020202020204" pitchFamily="34" charset="0"/>
                      </a:endParaRPr>
                    </a:p>
                  </a:txBody>
                  <a:tcPr marL="68580" marR="68580" marT="34290" marB="34290"/>
                </a:tc>
                <a:tc>
                  <a:txBody>
                    <a:bodyPr/>
                    <a:lstStyle/>
                    <a:p>
                      <a:pPr algn="ctr" latinLnBrk="1"/>
                      <a:r>
                        <a:rPr lang="en-US" altLang="ko-KR" sz="700" smtClean="0">
                          <a:latin typeface="Arial" panose="020B0604020202020204" pitchFamily="34" charset="0"/>
                          <a:cs typeface="Arial" panose="020B0604020202020204" pitchFamily="34" charset="0"/>
                        </a:rPr>
                        <a:t>2</a:t>
                      </a:r>
                      <a:r>
                        <a:rPr lang="en-US" altLang="ko-KR" sz="700" baseline="30000" smtClean="0">
                          <a:latin typeface="Arial" panose="020B0604020202020204" pitchFamily="34" charset="0"/>
                          <a:cs typeface="Arial" panose="020B0604020202020204" pitchFamily="34" charset="0"/>
                        </a:rPr>
                        <a:t>nd</a:t>
                      </a:r>
                      <a:endParaRPr lang="ko-KR" altLang="en-US" sz="700">
                        <a:latin typeface="Arial" panose="020B0604020202020204" pitchFamily="34" charset="0"/>
                        <a:cs typeface="Arial" panose="020B0604020202020204" pitchFamily="34" charset="0"/>
                      </a:endParaRPr>
                    </a:p>
                  </a:txBody>
                  <a:tcPr marL="68580" marR="68580" marT="34290" marB="34290"/>
                </a:tc>
              </a:tr>
            </a:tbl>
          </a:graphicData>
        </a:graphic>
      </p:graphicFrame>
      <p:graphicFrame>
        <p:nvGraphicFramePr>
          <p:cNvPr id="52" name="표 51"/>
          <p:cNvGraphicFramePr>
            <a:graphicFrameLocks noGrp="1"/>
          </p:cNvGraphicFramePr>
          <p:nvPr>
            <p:extLst>
              <p:ext uri="{D42A27DB-BD31-4B8C-83A1-F6EECF244321}">
                <p14:modId xmlns:p14="http://schemas.microsoft.com/office/powerpoint/2010/main" val="2326894590"/>
              </p:ext>
            </p:extLst>
          </p:nvPr>
        </p:nvGraphicFramePr>
        <p:xfrm>
          <a:off x="1702850" y="3716188"/>
          <a:ext cx="511168" cy="278130"/>
        </p:xfrm>
        <a:graphic>
          <a:graphicData uri="http://schemas.openxmlformats.org/drawingml/2006/table">
            <a:tbl>
              <a:tblPr firstRow="1" bandRow="1">
                <a:tableStyleId>{2D5ABB26-0587-4C30-8999-92F81FD0307C}</a:tableStyleId>
              </a:tblPr>
              <a:tblGrid>
                <a:gridCol w="255584"/>
                <a:gridCol w="255584"/>
              </a:tblGrid>
              <a:tr h="278130">
                <a:tc>
                  <a:txBody>
                    <a:bodyPr/>
                    <a:lstStyle/>
                    <a:p>
                      <a:pPr algn="ctr" latinLnBrk="1"/>
                      <a:r>
                        <a:rPr lang="en-US" altLang="ko-KR" sz="700" smtClean="0">
                          <a:latin typeface="Arial" panose="020B0604020202020204" pitchFamily="34" charset="0"/>
                          <a:cs typeface="Arial" panose="020B0604020202020204" pitchFamily="34" charset="0"/>
                        </a:rPr>
                        <a:t>1</a:t>
                      </a:r>
                      <a:r>
                        <a:rPr lang="en-US" altLang="ko-KR" sz="700" baseline="30000" smtClean="0">
                          <a:latin typeface="Arial" panose="020B0604020202020204" pitchFamily="34" charset="0"/>
                          <a:cs typeface="Arial" panose="020B0604020202020204" pitchFamily="34" charset="0"/>
                        </a:rPr>
                        <a:t>st</a:t>
                      </a:r>
                      <a:endParaRPr lang="ko-KR" altLang="en-US" sz="700">
                        <a:latin typeface="Arial" panose="020B0604020202020204" pitchFamily="34" charset="0"/>
                        <a:cs typeface="Arial" panose="020B0604020202020204" pitchFamily="34" charset="0"/>
                      </a:endParaRPr>
                    </a:p>
                  </a:txBody>
                  <a:tcPr marL="68580" marR="68580" marT="34290" marB="34290"/>
                </a:tc>
                <a:tc>
                  <a:txBody>
                    <a:bodyPr/>
                    <a:lstStyle/>
                    <a:p>
                      <a:pPr algn="ctr" latinLnBrk="1"/>
                      <a:r>
                        <a:rPr lang="en-US" altLang="ko-KR" sz="700" smtClean="0">
                          <a:latin typeface="Arial" panose="020B0604020202020204" pitchFamily="34" charset="0"/>
                          <a:cs typeface="Arial" panose="020B0604020202020204" pitchFamily="34" charset="0"/>
                        </a:rPr>
                        <a:t>2</a:t>
                      </a:r>
                      <a:r>
                        <a:rPr lang="en-US" altLang="ko-KR" sz="700" baseline="30000" smtClean="0">
                          <a:latin typeface="Arial" panose="020B0604020202020204" pitchFamily="34" charset="0"/>
                          <a:cs typeface="Arial" panose="020B0604020202020204" pitchFamily="34" charset="0"/>
                        </a:rPr>
                        <a:t>nd</a:t>
                      </a:r>
                      <a:endParaRPr lang="ko-KR" altLang="en-US" sz="700">
                        <a:latin typeface="Arial" panose="020B0604020202020204" pitchFamily="34" charset="0"/>
                        <a:cs typeface="Arial" panose="020B0604020202020204" pitchFamily="34" charset="0"/>
                      </a:endParaRPr>
                    </a:p>
                  </a:txBody>
                  <a:tcPr marL="68580" marR="68580" marT="34290" marB="34290"/>
                </a:tc>
              </a:tr>
            </a:tbl>
          </a:graphicData>
        </a:graphic>
      </p:graphicFrame>
      <p:graphicFrame>
        <p:nvGraphicFramePr>
          <p:cNvPr id="53" name="표 52"/>
          <p:cNvGraphicFramePr>
            <a:graphicFrameLocks noGrp="1"/>
          </p:cNvGraphicFramePr>
          <p:nvPr>
            <p:extLst>
              <p:ext uri="{D42A27DB-BD31-4B8C-83A1-F6EECF244321}">
                <p14:modId xmlns:p14="http://schemas.microsoft.com/office/powerpoint/2010/main" val="2781556052"/>
              </p:ext>
            </p:extLst>
          </p:nvPr>
        </p:nvGraphicFramePr>
        <p:xfrm>
          <a:off x="2244529" y="3716188"/>
          <a:ext cx="511168" cy="278130"/>
        </p:xfrm>
        <a:graphic>
          <a:graphicData uri="http://schemas.openxmlformats.org/drawingml/2006/table">
            <a:tbl>
              <a:tblPr firstRow="1" bandRow="1">
                <a:tableStyleId>{2D5ABB26-0587-4C30-8999-92F81FD0307C}</a:tableStyleId>
              </a:tblPr>
              <a:tblGrid>
                <a:gridCol w="255584"/>
                <a:gridCol w="255584"/>
              </a:tblGrid>
              <a:tr h="278130">
                <a:tc>
                  <a:txBody>
                    <a:bodyPr/>
                    <a:lstStyle/>
                    <a:p>
                      <a:pPr algn="ctr" latinLnBrk="1"/>
                      <a:r>
                        <a:rPr lang="en-US" altLang="ko-KR" sz="700" smtClean="0">
                          <a:latin typeface="Arial" panose="020B0604020202020204" pitchFamily="34" charset="0"/>
                          <a:cs typeface="Arial" panose="020B0604020202020204" pitchFamily="34" charset="0"/>
                        </a:rPr>
                        <a:t>1</a:t>
                      </a:r>
                      <a:r>
                        <a:rPr lang="en-US" altLang="ko-KR" sz="700" baseline="30000" smtClean="0">
                          <a:latin typeface="Arial" panose="020B0604020202020204" pitchFamily="34" charset="0"/>
                          <a:cs typeface="Arial" panose="020B0604020202020204" pitchFamily="34" charset="0"/>
                        </a:rPr>
                        <a:t>st</a:t>
                      </a:r>
                      <a:endParaRPr lang="ko-KR" altLang="en-US" sz="700">
                        <a:latin typeface="Arial" panose="020B0604020202020204" pitchFamily="34" charset="0"/>
                        <a:cs typeface="Arial" panose="020B0604020202020204" pitchFamily="34" charset="0"/>
                      </a:endParaRPr>
                    </a:p>
                  </a:txBody>
                  <a:tcPr marL="68580" marR="68580" marT="34290" marB="34290"/>
                </a:tc>
                <a:tc>
                  <a:txBody>
                    <a:bodyPr/>
                    <a:lstStyle/>
                    <a:p>
                      <a:pPr algn="ctr" latinLnBrk="1"/>
                      <a:r>
                        <a:rPr lang="en-US" altLang="ko-KR" sz="700" smtClean="0">
                          <a:latin typeface="Arial" panose="020B0604020202020204" pitchFamily="34" charset="0"/>
                          <a:cs typeface="Arial" panose="020B0604020202020204" pitchFamily="34" charset="0"/>
                        </a:rPr>
                        <a:t>2</a:t>
                      </a:r>
                      <a:r>
                        <a:rPr lang="en-US" altLang="ko-KR" sz="700" baseline="30000" smtClean="0">
                          <a:latin typeface="Arial" panose="020B0604020202020204" pitchFamily="34" charset="0"/>
                          <a:cs typeface="Arial" panose="020B0604020202020204" pitchFamily="34" charset="0"/>
                        </a:rPr>
                        <a:t>nd</a:t>
                      </a:r>
                      <a:endParaRPr lang="ko-KR" altLang="en-US" sz="700">
                        <a:latin typeface="Arial" panose="020B0604020202020204" pitchFamily="34" charset="0"/>
                        <a:cs typeface="Arial" panose="020B0604020202020204" pitchFamily="34" charset="0"/>
                      </a:endParaRPr>
                    </a:p>
                  </a:txBody>
                  <a:tcPr marL="68580" marR="68580" marT="34290" marB="34290"/>
                </a:tc>
              </a:tr>
            </a:tbl>
          </a:graphicData>
        </a:graphic>
      </p:graphicFrame>
      <p:graphicFrame>
        <p:nvGraphicFramePr>
          <p:cNvPr id="54" name="표 53"/>
          <p:cNvGraphicFramePr>
            <a:graphicFrameLocks noGrp="1"/>
          </p:cNvGraphicFramePr>
          <p:nvPr>
            <p:extLst>
              <p:ext uri="{D42A27DB-BD31-4B8C-83A1-F6EECF244321}">
                <p14:modId xmlns:p14="http://schemas.microsoft.com/office/powerpoint/2010/main" val="1052083981"/>
              </p:ext>
            </p:extLst>
          </p:nvPr>
        </p:nvGraphicFramePr>
        <p:xfrm>
          <a:off x="2775064" y="3717806"/>
          <a:ext cx="511168" cy="278130"/>
        </p:xfrm>
        <a:graphic>
          <a:graphicData uri="http://schemas.openxmlformats.org/drawingml/2006/table">
            <a:tbl>
              <a:tblPr firstRow="1" bandRow="1">
                <a:tableStyleId>{2D5ABB26-0587-4C30-8999-92F81FD0307C}</a:tableStyleId>
              </a:tblPr>
              <a:tblGrid>
                <a:gridCol w="255584"/>
                <a:gridCol w="255584"/>
              </a:tblGrid>
              <a:tr h="278130">
                <a:tc>
                  <a:txBody>
                    <a:bodyPr/>
                    <a:lstStyle/>
                    <a:p>
                      <a:pPr algn="ctr" latinLnBrk="1"/>
                      <a:r>
                        <a:rPr lang="en-US" altLang="ko-KR" sz="700" smtClean="0">
                          <a:latin typeface="Arial" panose="020B0604020202020204" pitchFamily="34" charset="0"/>
                          <a:cs typeface="Arial" panose="020B0604020202020204" pitchFamily="34" charset="0"/>
                        </a:rPr>
                        <a:t>1</a:t>
                      </a:r>
                      <a:r>
                        <a:rPr lang="en-US" altLang="ko-KR" sz="700" baseline="30000" smtClean="0">
                          <a:latin typeface="Arial" panose="020B0604020202020204" pitchFamily="34" charset="0"/>
                          <a:cs typeface="Arial" panose="020B0604020202020204" pitchFamily="34" charset="0"/>
                        </a:rPr>
                        <a:t>st</a:t>
                      </a:r>
                      <a:endParaRPr lang="ko-KR" altLang="en-US" sz="700">
                        <a:latin typeface="Arial" panose="020B0604020202020204" pitchFamily="34" charset="0"/>
                        <a:cs typeface="Arial" panose="020B0604020202020204" pitchFamily="34" charset="0"/>
                      </a:endParaRPr>
                    </a:p>
                  </a:txBody>
                  <a:tcPr marL="68580" marR="68580" marT="34290" marB="34290"/>
                </a:tc>
                <a:tc>
                  <a:txBody>
                    <a:bodyPr/>
                    <a:lstStyle/>
                    <a:p>
                      <a:pPr algn="ctr" latinLnBrk="1"/>
                      <a:r>
                        <a:rPr lang="en-US" altLang="ko-KR" sz="700" smtClean="0">
                          <a:latin typeface="Arial" panose="020B0604020202020204" pitchFamily="34" charset="0"/>
                          <a:cs typeface="Arial" panose="020B0604020202020204" pitchFamily="34" charset="0"/>
                        </a:rPr>
                        <a:t>2</a:t>
                      </a:r>
                      <a:r>
                        <a:rPr lang="en-US" altLang="ko-KR" sz="700" baseline="30000" smtClean="0">
                          <a:latin typeface="Arial" panose="020B0604020202020204" pitchFamily="34" charset="0"/>
                          <a:cs typeface="Arial" panose="020B0604020202020204" pitchFamily="34" charset="0"/>
                        </a:rPr>
                        <a:t>nd</a:t>
                      </a:r>
                      <a:endParaRPr lang="ko-KR" altLang="en-US" sz="700">
                        <a:latin typeface="Arial" panose="020B0604020202020204" pitchFamily="34" charset="0"/>
                        <a:cs typeface="Arial" panose="020B0604020202020204" pitchFamily="34" charset="0"/>
                      </a:endParaRPr>
                    </a:p>
                  </a:txBody>
                  <a:tcPr marL="68580" marR="68580" marT="34290" marB="34290"/>
                </a:tc>
              </a:tr>
            </a:tbl>
          </a:graphicData>
        </a:graphic>
      </p:graphicFrame>
      <p:graphicFrame>
        <p:nvGraphicFramePr>
          <p:cNvPr id="55" name="표 54"/>
          <p:cNvGraphicFramePr>
            <a:graphicFrameLocks noGrp="1"/>
          </p:cNvGraphicFramePr>
          <p:nvPr>
            <p:extLst>
              <p:ext uri="{D42A27DB-BD31-4B8C-83A1-F6EECF244321}">
                <p14:modId xmlns:p14="http://schemas.microsoft.com/office/powerpoint/2010/main" val="3311564472"/>
              </p:ext>
            </p:extLst>
          </p:nvPr>
        </p:nvGraphicFramePr>
        <p:xfrm>
          <a:off x="414249" y="3239049"/>
          <a:ext cx="197735" cy="565683"/>
        </p:xfrm>
        <a:graphic>
          <a:graphicData uri="http://schemas.openxmlformats.org/drawingml/2006/table">
            <a:tbl>
              <a:tblPr firstRow="1" bandRow="1">
                <a:tableStyleId>{2D5ABB26-0587-4C30-8999-92F81FD0307C}</a:tableStyleId>
              </a:tblPr>
              <a:tblGrid>
                <a:gridCol w="197735"/>
              </a:tblGrid>
              <a:tr h="188561">
                <a:tc>
                  <a:txBody>
                    <a:bodyPr/>
                    <a:lstStyle/>
                    <a:p>
                      <a:pPr algn="r" latinLnBrk="1"/>
                      <a:r>
                        <a:rPr lang="en-US" altLang="ko-KR" sz="500" smtClean="0">
                          <a:latin typeface="Arial" panose="020B0604020202020204" pitchFamily="34" charset="0"/>
                          <a:cs typeface="Arial" panose="020B0604020202020204" pitchFamily="34" charset="0"/>
                        </a:rPr>
                        <a:t>100</a:t>
                      </a:r>
                      <a:endParaRPr lang="ko-KR" altLang="en-US" sz="500">
                        <a:latin typeface="Arial" panose="020B0604020202020204" pitchFamily="34" charset="0"/>
                        <a:cs typeface="Arial" panose="020B0604020202020204" pitchFamily="34" charset="0"/>
                      </a:endParaRPr>
                    </a:p>
                  </a:txBody>
                  <a:tcPr marL="0" marR="0" marT="0" marB="0" anchor="ctr"/>
                </a:tc>
              </a:tr>
              <a:tr h="188561">
                <a:tc>
                  <a:txBody>
                    <a:bodyPr/>
                    <a:lstStyle/>
                    <a:p>
                      <a:pPr algn="r" latinLnBrk="1"/>
                      <a:r>
                        <a:rPr lang="en-US" altLang="ko-KR" sz="500" smtClean="0">
                          <a:latin typeface="Arial" panose="020B0604020202020204" pitchFamily="34" charset="0"/>
                          <a:cs typeface="Arial" panose="020B0604020202020204" pitchFamily="34" charset="0"/>
                        </a:rPr>
                        <a:t>50</a:t>
                      </a:r>
                      <a:endParaRPr lang="ko-KR" altLang="en-US" sz="500">
                        <a:latin typeface="Arial" panose="020B0604020202020204" pitchFamily="34" charset="0"/>
                        <a:cs typeface="Arial" panose="020B0604020202020204" pitchFamily="34" charset="0"/>
                      </a:endParaRPr>
                    </a:p>
                  </a:txBody>
                  <a:tcPr marL="0" marR="0" marT="0" marB="0" anchor="ctr"/>
                </a:tc>
              </a:tr>
              <a:tr h="188561">
                <a:tc>
                  <a:txBody>
                    <a:bodyPr/>
                    <a:lstStyle/>
                    <a:p>
                      <a:pPr algn="r" latinLnBrk="1"/>
                      <a:r>
                        <a:rPr lang="en-US" altLang="ko-KR" sz="500" smtClean="0">
                          <a:latin typeface="Arial" panose="020B0604020202020204" pitchFamily="34" charset="0"/>
                          <a:cs typeface="Arial" panose="020B0604020202020204" pitchFamily="34" charset="0"/>
                        </a:rPr>
                        <a:t>0</a:t>
                      </a:r>
                      <a:endParaRPr lang="ko-KR" altLang="en-US" sz="500">
                        <a:latin typeface="Arial" panose="020B0604020202020204" pitchFamily="34" charset="0"/>
                        <a:cs typeface="Arial" panose="020B0604020202020204" pitchFamily="34" charset="0"/>
                      </a:endParaRPr>
                    </a:p>
                  </a:txBody>
                  <a:tcPr marL="0" marR="0" marT="0" marB="0" anchor="ctr"/>
                </a:tc>
              </a:tr>
            </a:tbl>
          </a:graphicData>
        </a:graphic>
      </p:graphicFrame>
      <p:graphicFrame>
        <p:nvGraphicFramePr>
          <p:cNvPr id="56" name="표 55"/>
          <p:cNvGraphicFramePr>
            <a:graphicFrameLocks noGrp="1"/>
          </p:cNvGraphicFramePr>
          <p:nvPr>
            <p:extLst>
              <p:ext uri="{D42A27DB-BD31-4B8C-83A1-F6EECF244321}">
                <p14:modId xmlns:p14="http://schemas.microsoft.com/office/powerpoint/2010/main" val="2423949644"/>
              </p:ext>
            </p:extLst>
          </p:nvPr>
        </p:nvGraphicFramePr>
        <p:xfrm>
          <a:off x="3573016" y="1208970"/>
          <a:ext cx="3070461" cy="2516939"/>
        </p:xfrm>
        <a:graphic>
          <a:graphicData uri="http://schemas.openxmlformats.org/drawingml/2006/table">
            <a:tbl>
              <a:tblPr>
                <a:tableStyleId>{2D5ABB26-0587-4C30-8999-92F81FD0307C}</a:tableStyleId>
              </a:tblPr>
              <a:tblGrid>
                <a:gridCol w="323207"/>
                <a:gridCol w="700280"/>
                <a:gridCol w="440598"/>
                <a:gridCol w="401594"/>
                <a:gridCol w="401594"/>
                <a:gridCol w="401594"/>
                <a:gridCol w="401594"/>
              </a:tblGrid>
              <a:tr h="175814">
                <a:tc gridSpan="2">
                  <a:txBody>
                    <a:bodyPr/>
                    <a:lstStyle/>
                    <a:p>
                      <a:pPr algn="ctr" fontAlgn="ctr"/>
                      <a:endParaRPr lang="ko-KR" altLang="en-US" sz="5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hMerge="1">
                  <a:txBody>
                    <a:bodyPr/>
                    <a:lstStyle/>
                    <a:p>
                      <a:pPr latinLnBrk="1"/>
                      <a:endParaRPr lang="ko-KR" altLang="en-US"/>
                    </a:p>
                  </a:txBody>
                  <a:tcPr/>
                </a:tc>
                <a:tc>
                  <a:txBody>
                    <a:bodyPr/>
                    <a:lstStyle/>
                    <a:p>
                      <a:pPr algn="ctr" fontAlgn="ctr"/>
                      <a:r>
                        <a:rPr lang="en-US" sz="800" b="1" u="none" strike="noStrike">
                          <a:effectLst/>
                          <a:latin typeface="Arial" panose="020B0604020202020204" pitchFamily="34" charset="0"/>
                          <a:cs typeface="Arial" panose="020B0604020202020204" pitchFamily="34" charset="0"/>
                        </a:rPr>
                        <a:t>A</a:t>
                      </a:r>
                      <a:endParaRPr lang="en-US" sz="8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800" b="1" u="none" strike="noStrike">
                          <a:effectLst/>
                          <a:latin typeface="Arial" panose="020B0604020202020204" pitchFamily="34" charset="0"/>
                          <a:cs typeface="Arial" panose="020B0604020202020204" pitchFamily="34" charset="0"/>
                        </a:rPr>
                        <a:t>B</a:t>
                      </a:r>
                      <a:endParaRPr lang="en-US" sz="8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800" b="1" u="none" strike="noStrike">
                          <a:effectLst/>
                          <a:latin typeface="Arial" panose="020B0604020202020204" pitchFamily="34" charset="0"/>
                          <a:cs typeface="Arial" panose="020B0604020202020204" pitchFamily="34" charset="0"/>
                        </a:rPr>
                        <a:t>C</a:t>
                      </a:r>
                      <a:endParaRPr lang="en-US" sz="8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800" b="1" u="none" strike="noStrike">
                          <a:effectLst/>
                          <a:latin typeface="Arial" panose="020B0604020202020204" pitchFamily="34" charset="0"/>
                          <a:cs typeface="Arial" panose="020B0604020202020204" pitchFamily="34" charset="0"/>
                        </a:rPr>
                        <a:t>D</a:t>
                      </a:r>
                      <a:endParaRPr lang="en-US" sz="8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800" b="1" u="none" strike="noStrike">
                          <a:effectLst/>
                          <a:latin typeface="Arial" panose="020B0604020202020204" pitchFamily="34" charset="0"/>
                          <a:cs typeface="Arial" panose="020B0604020202020204" pitchFamily="34" charset="0"/>
                        </a:rPr>
                        <a:t>E</a:t>
                      </a:r>
                      <a:endParaRPr lang="en-US" sz="8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260125">
                <a:tc gridSpan="2">
                  <a:txBody>
                    <a:bodyPr/>
                    <a:lstStyle/>
                    <a:p>
                      <a:pPr algn="ctr" fontAlgn="ctr"/>
                      <a:r>
                        <a:rPr lang="en-US" sz="600" b="1" u="none" strike="noStrike">
                          <a:effectLst/>
                          <a:latin typeface="Arial" panose="020B0604020202020204" pitchFamily="34" charset="0"/>
                          <a:cs typeface="Arial" panose="020B0604020202020204" pitchFamily="34" charset="0"/>
                        </a:rPr>
                        <a:t>Range of </a:t>
                      </a:r>
                      <a:r>
                        <a:rPr lang="en-US" sz="600" b="1" u="none" strike="noStrike" smtClean="0">
                          <a:effectLst/>
                          <a:latin typeface="Arial" panose="020B0604020202020204" pitchFamily="34" charset="0"/>
                          <a:cs typeface="Arial" panose="020B0604020202020204" pitchFamily="34" charset="0"/>
                        </a:rPr>
                        <a:t>distance (bp)</a:t>
                      </a:r>
                      <a:endParaRPr lang="en-US"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hMerge="1">
                  <a:txBody>
                    <a:bodyPr/>
                    <a:lstStyle/>
                    <a:p>
                      <a:pPr latinLnBrk="1"/>
                      <a:endParaRPr lang="ko-KR" altLang="en-US"/>
                    </a:p>
                  </a:txBody>
                  <a:tcPr/>
                </a:tc>
                <a:tc>
                  <a:txBody>
                    <a:bodyPr/>
                    <a:lstStyle/>
                    <a:p>
                      <a:pPr algn="ctr" fontAlgn="ctr"/>
                      <a:r>
                        <a:rPr lang="en-US" altLang="ko-KR" sz="600" b="0"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500~600</a:t>
                      </a:r>
                      <a:endParaRPr lang="ko-KR" altLang="en-US"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600~700</a:t>
                      </a:r>
                      <a:endParaRPr lang="ko-KR" altLang="en-US"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700~800</a:t>
                      </a:r>
                      <a:endParaRPr lang="ko-KR" altLang="en-US"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800~900</a:t>
                      </a:r>
                      <a:endParaRPr lang="ko-KR" altLang="en-US"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900~1000</a:t>
                      </a:r>
                      <a:endParaRPr lang="ko-KR" altLang="en-US"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r>
              <a:tr h="260125">
                <a:tc gridSpan="2">
                  <a:txBody>
                    <a:bodyPr/>
                    <a:lstStyle/>
                    <a:p>
                      <a:pPr algn="ctr" fontAlgn="ctr"/>
                      <a:r>
                        <a:rPr lang="en-US" sz="600" b="1" u="none" strike="noStrike" smtClean="0">
                          <a:effectLst/>
                          <a:latin typeface="Arial" panose="020B0604020202020204" pitchFamily="34" charset="0"/>
                          <a:cs typeface="Arial" panose="020B0604020202020204" pitchFamily="34" charset="0"/>
                        </a:rPr>
                        <a:t>Number </a:t>
                      </a:r>
                      <a:r>
                        <a:rPr lang="en-US" sz="600" b="1" u="none" strike="noStrike">
                          <a:effectLst/>
                          <a:latin typeface="Arial" panose="020B0604020202020204" pitchFamily="34" charset="0"/>
                          <a:cs typeface="Arial" panose="020B0604020202020204" pitchFamily="34" charset="0"/>
                        </a:rPr>
                        <a:t>of 1st introns</a:t>
                      </a:r>
                      <a:endParaRPr lang="en-US"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hMerge="1">
                  <a:txBody>
                    <a:bodyPr/>
                    <a:lstStyle/>
                    <a:p>
                      <a:pPr latinLnBrk="1"/>
                      <a:endParaRPr lang="ko-KR" altLang="en-US"/>
                    </a:p>
                  </a:txBody>
                  <a:tcPr/>
                </a:tc>
                <a:tc>
                  <a:txBody>
                    <a:bodyPr/>
                    <a:lstStyle/>
                    <a:p>
                      <a:pPr algn="ctr" fontAlgn="ctr"/>
                      <a:r>
                        <a:rPr lang="en-US" altLang="ko-KR" sz="600" b="0"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895</a:t>
                      </a:r>
                      <a:endParaRPr lang="ko-KR" altLang="en-US"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482</a:t>
                      </a:r>
                      <a:endParaRPr lang="ko-KR" altLang="en-US"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269</a:t>
                      </a:r>
                      <a:endParaRPr lang="ko-KR" altLang="en-US"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177</a:t>
                      </a:r>
                      <a:endParaRPr lang="ko-KR" altLang="en-US"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120</a:t>
                      </a:r>
                      <a:endParaRPr lang="ko-KR" altLang="en-US"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r>
              <a:tr h="260125">
                <a:tc gridSpan="2">
                  <a:txBody>
                    <a:bodyPr/>
                    <a:lstStyle/>
                    <a:p>
                      <a:pPr algn="ctr" fontAlgn="ctr"/>
                      <a:r>
                        <a:rPr lang="en-US" sz="600" b="1" u="none" strike="noStrike" smtClean="0">
                          <a:effectLst/>
                          <a:latin typeface="Arial" panose="020B0604020202020204" pitchFamily="34" charset="0"/>
                          <a:cs typeface="Arial" panose="020B0604020202020204" pitchFamily="34" charset="0"/>
                        </a:rPr>
                        <a:t>Number </a:t>
                      </a:r>
                      <a:r>
                        <a:rPr lang="en-US" sz="600" b="1" u="none" strike="noStrike">
                          <a:effectLst/>
                          <a:latin typeface="Arial" panose="020B0604020202020204" pitchFamily="34" charset="0"/>
                          <a:cs typeface="Arial" panose="020B0604020202020204" pitchFamily="34" charset="0"/>
                        </a:rPr>
                        <a:t>of 2nd introns</a:t>
                      </a:r>
                      <a:endParaRPr lang="en-US"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hMerge="1">
                  <a:txBody>
                    <a:bodyPr/>
                    <a:lstStyle/>
                    <a:p>
                      <a:pPr latinLnBrk="1"/>
                      <a:endParaRPr lang="ko-KR" altLang="en-US"/>
                    </a:p>
                  </a:txBody>
                  <a:tcPr/>
                </a:tc>
                <a:tc>
                  <a:txBody>
                    <a:bodyPr/>
                    <a:lstStyle/>
                    <a:p>
                      <a:pPr algn="ctr" fontAlgn="ctr"/>
                      <a:r>
                        <a:rPr lang="en-US" altLang="ko-KR" sz="600" b="0"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316</a:t>
                      </a:r>
                      <a:endParaRPr lang="ko-KR" altLang="en-US"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336</a:t>
                      </a:r>
                      <a:endParaRPr lang="ko-KR" altLang="en-US"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337</a:t>
                      </a:r>
                      <a:endParaRPr lang="ko-KR" altLang="en-US"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293</a:t>
                      </a:r>
                      <a:endParaRPr lang="ko-KR" altLang="en-US"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312</a:t>
                      </a:r>
                      <a:endParaRPr lang="ko-KR" altLang="en-US"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r>
              <a:tr h="260125">
                <a:tc gridSpan="7">
                  <a:txBody>
                    <a:bodyPr/>
                    <a:lstStyle/>
                    <a:p>
                      <a:pPr algn="ctr" fontAlgn="ctr"/>
                      <a:r>
                        <a:rPr lang="en-US" altLang="ko-KR" sz="600" b="1" u="none" strike="noStrike" dirty="0" smtClean="0">
                          <a:effectLst/>
                          <a:latin typeface="Arial" panose="020B0604020202020204" pitchFamily="34" charset="0"/>
                          <a:cs typeface="Arial" panose="020B0604020202020204" pitchFamily="34" charset="0"/>
                        </a:rPr>
                        <a:t>One-sided Wilcoxon rank sum tests between  1</a:t>
                      </a:r>
                      <a:r>
                        <a:rPr lang="en-US" altLang="ko-KR" sz="600" b="1" u="none" strike="noStrike" baseline="30000" dirty="0" smtClean="0">
                          <a:effectLst/>
                          <a:latin typeface="Arial" panose="020B0604020202020204" pitchFamily="34" charset="0"/>
                          <a:cs typeface="Arial" panose="020B0604020202020204" pitchFamily="34" charset="0"/>
                        </a:rPr>
                        <a:t>st</a:t>
                      </a:r>
                      <a:r>
                        <a:rPr lang="en-US" altLang="ko-KR" sz="600" b="1" u="none" strike="noStrike" dirty="0" smtClean="0">
                          <a:effectLst/>
                          <a:latin typeface="Arial" panose="020B0604020202020204" pitchFamily="34" charset="0"/>
                          <a:cs typeface="Arial" panose="020B0604020202020204" pitchFamily="34" charset="0"/>
                        </a:rPr>
                        <a:t> introns and </a:t>
                      </a:r>
                      <a:r>
                        <a:rPr lang="en-US" altLang="ko-KR" sz="600" b="1" u="none" strike="noStrike" baseline="0" dirty="0" smtClean="0">
                          <a:effectLst/>
                          <a:latin typeface="Arial" panose="020B0604020202020204" pitchFamily="34" charset="0"/>
                          <a:cs typeface="Arial" panose="020B0604020202020204" pitchFamily="34" charset="0"/>
                        </a:rPr>
                        <a:t>2</a:t>
                      </a:r>
                      <a:r>
                        <a:rPr lang="en-US" altLang="ko-KR" sz="600" b="1" u="none" strike="noStrike" baseline="30000" dirty="0" smtClean="0">
                          <a:effectLst/>
                          <a:latin typeface="Arial" panose="020B0604020202020204" pitchFamily="34" charset="0"/>
                          <a:cs typeface="Arial" panose="020B0604020202020204" pitchFamily="34" charset="0"/>
                        </a:rPr>
                        <a:t>nd</a:t>
                      </a:r>
                      <a:r>
                        <a:rPr lang="en-US" altLang="ko-KR" sz="600" b="1" u="none" strike="noStrike" baseline="0" dirty="0" smtClean="0">
                          <a:effectLst/>
                          <a:latin typeface="Arial" panose="020B0604020202020204" pitchFamily="34" charset="0"/>
                          <a:cs typeface="Arial" panose="020B0604020202020204" pitchFamily="34" charset="0"/>
                        </a:rPr>
                        <a:t> introns in</a:t>
                      </a:r>
                      <a:r>
                        <a:rPr lang="ko-KR" altLang="en-US" sz="600" b="1" u="none" strike="noStrike" baseline="0" dirty="0" smtClean="0">
                          <a:effectLst/>
                          <a:latin typeface="Arial" panose="020B0604020202020204" pitchFamily="34" charset="0"/>
                          <a:cs typeface="Arial" panose="020B0604020202020204" pitchFamily="34" charset="0"/>
                        </a:rPr>
                        <a:t> </a:t>
                      </a:r>
                      <a:r>
                        <a:rPr lang="en-US" altLang="ko-KR" sz="600" b="1" u="none" strike="noStrike" baseline="0" dirty="0" smtClean="0">
                          <a:effectLst/>
                          <a:latin typeface="Arial" panose="020B0604020202020204" pitchFamily="34" charset="0"/>
                          <a:cs typeface="Arial" panose="020B0604020202020204" pitchFamily="34" charset="0"/>
                        </a:rPr>
                        <a:t>the same ranges of distance</a:t>
                      </a:r>
                      <a:endParaRPr lang="en-US" altLang="ko-KR" sz="1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tc hMerge="1">
                  <a:txBody>
                    <a:bodyPr/>
                    <a:lstStyle/>
                    <a:p>
                      <a:pPr latinLnBrk="1"/>
                      <a:endParaRPr lang="ko-KR" altLang="en-US"/>
                    </a:p>
                  </a:txBody>
                  <a:tcPr/>
                </a:tc>
                <a:tc hMerge="1">
                  <a:txBody>
                    <a:bodyPr/>
                    <a:lstStyle/>
                    <a:p>
                      <a:pPr algn="ctr" fontAlgn="ctr"/>
                      <a:endParaRPr lang="ko-KR" altLang="en-US" sz="1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8241" marR="8241" marT="824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ko-KR" altLang="en-US" sz="1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8241" marR="8241" marT="824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ko-KR" altLang="en-US" sz="1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8241" marR="8241" marT="824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ko-KR" altLang="en-US" sz="1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8241" marR="8241" marT="824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ko-KR" altLang="en-US" sz="1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8241" marR="8241" marT="824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r>
              <a:tr h="260125">
                <a:tc rowSpan="5">
                  <a:txBody>
                    <a:bodyPr/>
                    <a:lstStyle/>
                    <a:p>
                      <a:pPr marL="0" marR="0" indent="0" algn="ctr" defTabSz="914400" rtl="0" eaLnBrk="1" fontAlgn="ctr" latinLnBrk="1" hangingPunct="1">
                        <a:lnSpc>
                          <a:spcPct val="100000"/>
                        </a:lnSpc>
                        <a:spcBef>
                          <a:spcPts val="0"/>
                        </a:spcBef>
                        <a:spcAft>
                          <a:spcPts val="0"/>
                        </a:spcAft>
                        <a:buClrTx/>
                        <a:buSzTx/>
                        <a:buFontTx/>
                        <a:buNone/>
                        <a:tabLst/>
                        <a:defRPr/>
                      </a:pPr>
                      <a:r>
                        <a:rPr lang="en-US" altLang="ko-KR" sz="800" b="1" i="1" smtClean="0">
                          <a:latin typeface="Arial" panose="020B0604020202020204" pitchFamily="34" charset="0"/>
                          <a:cs typeface="Arial" panose="020B0604020202020204" pitchFamily="34" charset="0"/>
                        </a:rPr>
                        <a:t>p</a:t>
                      </a:r>
                      <a:r>
                        <a:rPr lang="en-US" altLang="ko-KR" sz="800" b="1" smtClean="0">
                          <a:latin typeface="Arial" panose="020B0604020202020204" pitchFamily="34" charset="0"/>
                          <a:cs typeface="Arial" panose="020B0604020202020204" pitchFamily="34" charset="0"/>
                        </a:rPr>
                        <a:t>-values</a:t>
                      </a:r>
                      <a:endParaRPr lang="en-US" altLang="ko-KR" sz="800" b="1" baseline="0" smtClean="0">
                        <a:latin typeface="Arial" panose="020B0604020202020204" pitchFamily="34" charset="0"/>
                        <a:cs typeface="Arial" panose="020B0604020202020204" pitchFamily="34" charset="0"/>
                      </a:endParaRPr>
                    </a:p>
                  </a:txBody>
                  <a:tcPr marL="6181" marR="6181" marT="6181" marB="0" vert="vert27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Conservation</a:t>
                      </a:r>
                      <a:endParaRPr lang="ko-KR" altLang="en-US"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0.00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0.00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0.00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0.00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rPr>
                        <a:t>0.00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r>
              <a:tr h="260125">
                <a:tc vMerge="1">
                  <a:txBody>
                    <a:bodyPr/>
                    <a:lstStyle/>
                    <a:p>
                      <a:pPr algn="ctr" fontAlgn="ctr"/>
                      <a:endParaRPr lang="ko-KR" altLang="en-US" sz="10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8241" marR="8241" marT="8241"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DHS</a:t>
                      </a:r>
                      <a:endParaRPr lang="ko-KR" altLang="en-US"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0.00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0.00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0.00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0.00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0.00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r>
              <a:tr h="260125">
                <a:tc vMerge="1">
                  <a:txBody>
                    <a:bodyPr/>
                    <a:lstStyle/>
                    <a:p>
                      <a:pPr algn="ctr" fontAlgn="ctr"/>
                      <a:endParaRPr lang="ko-KR" altLang="en-US" sz="10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8241" marR="8241" marT="8241"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TFBS</a:t>
                      </a:r>
                      <a:endParaRPr lang="ko-KR" altLang="en-US"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0.00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0.00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0.00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0.00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0.00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r>
              <a:tr h="260125">
                <a:tc vMerge="1">
                  <a:txBody>
                    <a:bodyPr/>
                    <a:lstStyle/>
                    <a:p>
                      <a:pPr algn="ctr" fontAlgn="ctr"/>
                      <a:endParaRPr lang="ko-KR" altLang="en-US" sz="10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8241" marR="8241" marT="8241"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H3K4me1</a:t>
                      </a:r>
                      <a:endParaRPr lang="ko-KR" altLang="en-US"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0.11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0.00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0.00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0.00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0.00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r>
              <a:tr h="260125">
                <a:tc vMerge="1">
                  <a:txBody>
                    <a:bodyPr/>
                    <a:lstStyle/>
                    <a:p>
                      <a:pPr algn="ctr" fontAlgn="ctr"/>
                      <a:endParaRPr lang="ko-KR" altLang="en-US" sz="10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8241" marR="8241" marT="8241"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H3K4me3</a:t>
                      </a:r>
                      <a:endParaRPr lang="ko-KR" altLang="en-US"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0.57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0.59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0.00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0.14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rPr>
                        <a:t>0.00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r>
            </a:tbl>
          </a:graphicData>
        </a:graphic>
      </p:graphicFrame>
      <p:sp>
        <p:nvSpPr>
          <p:cNvPr id="57" name="TextBox 56"/>
          <p:cNvSpPr txBox="1"/>
          <p:nvPr/>
        </p:nvSpPr>
        <p:spPr>
          <a:xfrm>
            <a:off x="54742" y="755576"/>
            <a:ext cx="648072" cy="685800"/>
          </a:xfrm>
          <a:prstGeom prst="rect">
            <a:avLst/>
          </a:prstGeom>
          <a:noFill/>
        </p:spPr>
        <p:txBody>
          <a:bodyPr wrap="none" rtlCol="0" anchor="ctr" anchorCtr="0">
            <a:noAutofit/>
          </a:bodyPr>
          <a:lstStyle/>
          <a:p>
            <a:pPr marL="257175" indent="-257175" algn="ctr"/>
            <a:r>
              <a:rPr lang="en-US" altLang="ko-KR" sz="900" b="1" dirty="0">
                <a:solidFill>
                  <a:schemeClr val="tx1">
                    <a:lumMod val="85000"/>
                    <a:lumOff val="15000"/>
                  </a:schemeClr>
                </a:solidFill>
                <a:latin typeface="Arial" pitchFamily="34" charset="0"/>
                <a:cs typeface="Arial" pitchFamily="34" charset="0"/>
              </a:rPr>
              <a:t>(A)</a:t>
            </a:r>
            <a:endParaRPr lang="ko-KR" altLang="en-US" sz="900" b="1" dirty="0">
              <a:solidFill>
                <a:schemeClr val="tx1">
                  <a:lumMod val="85000"/>
                  <a:lumOff val="15000"/>
                </a:schemeClr>
              </a:solidFill>
              <a:latin typeface="Arial" pitchFamily="34" charset="0"/>
              <a:cs typeface="Arial" pitchFamily="34" charset="0"/>
            </a:endParaRPr>
          </a:p>
        </p:txBody>
      </p:sp>
      <p:sp>
        <p:nvSpPr>
          <p:cNvPr id="58" name="TextBox 57"/>
          <p:cNvSpPr txBox="1"/>
          <p:nvPr/>
        </p:nvSpPr>
        <p:spPr>
          <a:xfrm>
            <a:off x="3403114" y="755576"/>
            <a:ext cx="648072" cy="685800"/>
          </a:xfrm>
          <a:prstGeom prst="rect">
            <a:avLst/>
          </a:prstGeom>
          <a:noFill/>
        </p:spPr>
        <p:txBody>
          <a:bodyPr wrap="none" rtlCol="0" anchor="ctr" anchorCtr="0">
            <a:noAutofit/>
          </a:bodyPr>
          <a:lstStyle/>
          <a:p>
            <a:pPr marL="257175" indent="-257175" algn="ctr"/>
            <a:r>
              <a:rPr lang="en-US" altLang="ko-KR" sz="900" b="1" dirty="0">
                <a:solidFill>
                  <a:schemeClr val="tx1">
                    <a:lumMod val="85000"/>
                    <a:lumOff val="15000"/>
                  </a:schemeClr>
                </a:solidFill>
                <a:latin typeface="Arial" pitchFamily="34" charset="0"/>
                <a:cs typeface="Arial" pitchFamily="34" charset="0"/>
              </a:rPr>
              <a:t>(B)</a:t>
            </a:r>
            <a:endParaRPr lang="ko-KR" altLang="en-US" sz="900" b="1" dirty="0">
              <a:solidFill>
                <a:schemeClr val="tx1">
                  <a:lumMod val="85000"/>
                  <a:lumOff val="15000"/>
                </a:schemeClr>
              </a:solidFill>
              <a:latin typeface="Arial" pitchFamily="34" charset="0"/>
              <a:cs typeface="Arial" pitchFamily="34" charset="0"/>
            </a:endParaRPr>
          </a:p>
        </p:txBody>
      </p:sp>
      <p:sp>
        <p:nvSpPr>
          <p:cNvPr id="62" name="TextBox 61"/>
          <p:cNvSpPr txBox="1"/>
          <p:nvPr/>
        </p:nvSpPr>
        <p:spPr>
          <a:xfrm>
            <a:off x="198758" y="304944"/>
            <a:ext cx="2610010" cy="369332"/>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(B)</a:t>
            </a:r>
            <a:endParaRPr lang="en-US" b="1" dirty="0">
              <a:latin typeface="Arial" panose="020B0604020202020204" pitchFamily="34" charset="0"/>
              <a:cs typeface="Arial" panose="020B0604020202020204" pitchFamily="34" charset="0"/>
            </a:endParaRPr>
          </a:p>
        </p:txBody>
      </p:sp>
      <p:sp>
        <p:nvSpPr>
          <p:cNvPr id="59" name="TextBox 58"/>
          <p:cNvSpPr txBox="1"/>
          <p:nvPr/>
        </p:nvSpPr>
        <p:spPr>
          <a:xfrm>
            <a:off x="256826" y="4338300"/>
            <a:ext cx="2610010" cy="369332"/>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(C)</a:t>
            </a:r>
            <a:endParaRPr lang="en-US" b="1" dirty="0">
              <a:latin typeface="Arial" panose="020B0604020202020204" pitchFamily="34" charset="0"/>
              <a:cs typeface="Arial" panose="020B0604020202020204" pitchFamily="34" charset="0"/>
            </a:endParaRPr>
          </a:p>
        </p:txBody>
      </p:sp>
      <p:sp>
        <p:nvSpPr>
          <p:cNvPr id="60" name="TextBox 59"/>
          <p:cNvSpPr txBox="1"/>
          <p:nvPr/>
        </p:nvSpPr>
        <p:spPr>
          <a:xfrm>
            <a:off x="2402885" y="665566"/>
            <a:ext cx="2106235" cy="162018"/>
          </a:xfrm>
          <a:prstGeom prst="rect">
            <a:avLst/>
          </a:prstGeom>
          <a:noFill/>
        </p:spPr>
        <p:txBody>
          <a:bodyPr wrap="square" rtlCol="0" anchor="ctr" anchorCtr="0">
            <a:noAutofit/>
          </a:bodyPr>
          <a:lstStyle/>
          <a:p>
            <a:pPr marL="257175" indent="-257175" algn="ctr"/>
            <a:r>
              <a:rPr lang="en-US" altLang="ko-KR" sz="900" b="1" dirty="0">
                <a:solidFill>
                  <a:schemeClr val="tx1">
                    <a:lumMod val="85000"/>
                    <a:lumOff val="15000"/>
                  </a:schemeClr>
                </a:solidFill>
                <a:latin typeface="Arial" pitchFamily="34" charset="0"/>
                <a:cs typeface="Arial" pitchFamily="34" charset="0"/>
              </a:rPr>
              <a:t>From </a:t>
            </a:r>
            <a:r>
              <a:rPr lang="en-US" altLang="ko-KR" sz="900" b="1" dirty="0" smtClean="0">
                <a:solidFill>
                  <a:schemeClr val="tx1">
                    <a:lumMod val="85000"/>
                    <a:lumOff val="15000"/>
                  </a:schemeClr>
                </a:solidFill>
                <a:latin typeface="Arial" pitchFamily="34" charset="0"/>
                <a:cs typeface="Arial" pitchFamily="34" charset="0"/>
              </a:rPr>
              <a:t>H1-hesc</a:t>
            </a:r>
            <a:endParaRPr lang="ko-KR" altLang="en-US" sz="900" b="1" dirty="0">
              <a:solidFill>
                <a:schemeClr val="tx1">
                  <a:lumMod val="85000"/>
                  <a:lumOff val="15000"/>
                </a:schemeClr>
              </a:solidFill>
              <a:latin typeface="Arial" pitchFamily="34" charset="0"/>
              <a:cs typeface="Arial" pitchFamily="34" charset="0"/>
            </a:endParaRPr>
          </a:p>
        </p:txBody>
      </p:sp>
      <p:sp>
        <p:nvSpPr>
          <p:cNvPr id="63" name="TextBox 62"/>
          <p:cNvSpPr txBox="1"/>
          <p:nvPr/>
        </p:nvSpPr>
        <p:spPr>
          <a:xfrm>
            <a:off x="2399680" y="4553998"/>
            <a:ext cx="2106235" cy="162018"/>
          </a:xfrm>
          <a:prstGeom prst="rect">
            <a:avLst/>
          </a:prstGeom>
          <a:noFill/>
        </p:spPr>
        <p:txBody>
          <a:bodyPr wrap="square" rtlCol="0" anchor="ctr" anchorCtr="0">
            <a:noAutofit/>
          </a:bodyPr>
          <a:lstStyle/>
          <a:p>
            <a:pPr marL="257175" indent="-257175" algn="ctr"/>
            <a:r>
              <a:rPr lang="en-US" altLang="ko-KR" sz="900" b="1" dirty="0" smtClean="0">
                <a:solidFill>
                  <a:schemeClr val="tx1">
                    <a:lumMod val="85000"/>
                    <a:lumOff val="15000"/>
                  </a:schemeClr>
                </a:solidFill>
                <a:latin typeface="Arial" pitchFamily="34" charset="0"/>
                <a:cs typeface="Arial" pitchFamily="34" charset="0"/>
              </a:rPr>
              <a:t>FromK562</a:t>
            </a:r>
            <a:endParaRPr lang="ko-KR" altLang="en-US" sz="900" b="1" dirty="0">
              <a:solidFill>
                <a:schemeClr val="tx1">
                  <a:lumMod val="85000"/>
                  <a:lumOff val="15000"/>
                </a:schemeClr>
              </a:solidFill>
              <a:latin typeface="Arial" pitchFamily="34" charset="0"/>
              <a:cs typeface="Arial" pitchFamily="34" charset="0"/>
            </a:endParaRPr>
          </a:p>
        </p:txBody>
      </p:sp>
      <p:pic>
        <p:nvPicPr>
          <p:cNvPr id="64" name="그림 63"/>
          <p:cNvPicPr>
            <a:picLocks noChangeAspect="1"/>
          </p:cNvPicPr>
          <p:nvPr/>
        </p:nvPicPr>
        <p:blipFill>
          <a:blip r:embed="rId3"/>
          <a:stretch>
            <a:fillRect/>
          </a:stretch>
        </p:blipFill>
        <p:spPr>
          <a:xfrm>
            <a:off x="574357" y="5307595"/>
            <a:ext cx="2684904" cy="2388282"/>
          </a:xfrm>
          <a:prstGeom prst="rect">
            <a:avLst/>
          </a:prstGeom>
        </p:spPr>
      </p:pic>
      <p:graphicFrame>
        <p:nvGraphicFramePr>
          <p:cNvPr id="65" name="표 64"/>
          <p:cNvGraphicFramePr>
            <a:graphicFrameLocks noGrp="1"/>
          </p:cNvGraphicFramePr>
          <p:nvPr>
            <p:extLst>
              <p:ext uri="{D42A27DB-BD31-4B8C-83A1-F6EECF244321}">
                <p14:modId xmlns:p14="http://schemas.microsoft.com/office/powerpoint/2010/main" val="2684894329"/>
              </p:ext>
            </p:extLst>
          </p:nvPr>
        </p:nvGraphicFramePr>
        <p:xfrm>
          <a:off x="430833" y="5283729"/>
          <a:ext cx="138966" cy="542448"/>
        </p:xfrm>
        <a:graphic>
          <a:graphicData uri="http://schemas.openxmlformats.org/drawingml/2006/table">
            <a:tbl>
              <a:tblPr firstRow="1" bandRow="1">
                <a:tableStyleId>{2D5ABB26-0587-4C30-8999-92F81FD0307C}</a:tableStyleId>
              </a:tblPr>
              <a:tblGrid>
                <a:gridCol w="138966"/>
              </a:tblGrid>
              <a:tr h="180816">
                <a:tc>
                  <a:txBody>
                    <a:bodyPr/>
                    <a:lstStyle/>
                    <a:p>
                      <a:pPr algn="r" latinLnBrk="1"/>
                      <a:r>
                        <a:rPr lang="en-US" altLang="ko-KR" sz="500" smtClean="0">
                          <a:latin typeface="Arial" panose="020B0604020202020204" pitchFamily="34" charset="0"/>
                          <a:cs typeface="Arial" panose="020B0604020202020204" pitchFamily="34" charset="0"/>
                        </a:rPr>
                        <a:t>30</a:t>
                      </a:r>
                      <a:endParaRPr lang="ko-KR" altLang="en-US" sz="500">
                        <a:latin typeface="Arial" panose="020B0604020202020204" pitchFamily="34" charset="0"/>
                        <a:cs typeface="Arial" panose="020B0604020202020204" pitchFamily="34" charset="0"/>
                      </a:endParaRPr>
                    </a:p>
                  </a:txBody>
                  <a:tcPr marL="0" marR="0" marT="0" marB="0" anchor="ctr"/>
                </a:tc>
              </a:tr>
              <a:tr h="180816">
                <a:tc>
                  <a:txBody>
                    <a:bodyPr/>
                    <a:lstStyle/>
                    <a:p>
                      <a:pPr algn="r" latinLnBrk="1"/>
                      <a:r>
                        <a:rPr lang="en-US" altLang="ko-KR" sz="500" smtClean="0">
                          <a:latin typeface="Arial" panose="020B0604020202020204" pitchFamily="34" charset="0"/>
                          <a:cs typeface="Arial" panose="020B0604020202020204" pitchFamily="34" charset="0"/>
                        </a:rPr>
                        <a:t>15</a:t>
                      </a:r>
                      <a:endParaRPr lang="ko-KR" altLang="en-US" sz="500">
                        <a:latin typeface="Arial" panose="020B0604020202020204" pitchFamily="34" charset="0"/>
                        <a:cs typeface="Arial" panose="020B0604020202020204" pitchFamily="34" charset="0"/>
                      </a:endParaRPr>
                    </a:p>
                  </a:txBody>
                  <a:tcPr marL="0" marR="0" marT="0" marB="0" anchor="ctr"/>
                </a:tc>
              </a:tr>
              <a:tr h="180816">
                <a:tc>
                  <a:txBody>
                    <a:bodyPr/>
                    <a:lstStyle/>
                    <a:p>
                      <a:pPr algn="r" latinLnBrk="1"/>
                      <a:r>
                        <a:rPr lang="en-US" altLang="ko-KR" sz="500" smtClean="0">
                          <a:latin typeface="Arial" panose="020B0604020202020204" pitchFamily="34" charset="0"/>
                          <a:cs typeface="Arial" panose="020B0604020202020204" pitchFamily="34" charset="0"/>
                        </a:rPr>
                        <a:t>0</a:t>
                      </a:r>
                      <a:endParaRPr lang="ko-KR" altLang="en-US" sz="500">
                        <a:latin typeface="Arial" panose="020B0604020202020204" pitchFamily="34" charset="0"/>
                        <a:cs typeface="Arial" panose="020B0604020202020204" pitchFamily="34" charset="0"/>
                      </a:endParaRPr>
                    </a:p>
                  </a:txBody>
                  <a:tcPr marL="0" marR="0" marT="0" marB="0" anchor="ctr"/>
                </a:tc>
              </a:tr>
            </a:tbl>
          </a:graphicData>
        </a:graphic>
      </p:graphicFrame>
      <p:graphicFrame>
        <p:nvGraphicFramePr>
          <p:cNvPr id="66" name="표 65"/>
          <p:cNvGraphicFramePr>
            <a:graphicFrameLocks noGrp="1"/>
          </p:cNvGraphicFramePr>
          <p:nvPr>
            <p:extLst>
              <p:ext uri="{D42A27DB-BD31-4B8C-83A1-F6EECF244321}">
                <p14:modId xmlns:p14="http://schemas.microsoft.com/office/powerpoint/2010/main" val="697949490"/>
              </p:ext>
            </p:extLst>
          </p:nvPr>
        </p:nvGraphicFramePr>
        <p:xfrm>
          <a:off x="429417" y="5765842"/>
          <a:ext cx="138966" cy="566613"/>
        </p:xfrm>
        <a:graphic>
          <a:graphicData uri="http://schemas.openxmlformats.org/drawingml/2006/table">
            <a:tbl>
              <a:tblPr firstRow="1" bandRow="1">
                <a:tableStyleId>{2D5ABB26-0587-4C30-8999-92F81FD0307C}</a:tableStyleId>
              </a:tblPr>
              <a:tblGrid>
                <a:gridCol w="138966"/>
              </a:tblGrid>
              <a:tr h="188871">
                <a:tc>
                  <a:txBody>
                    <a:bodyPr/>
                    <a:lstStyle/>
                    <a:p>
                      <a:pPr algn="r" latinLnBrk="1"/>
                      <a:r>
                        <a:rPr lang="en-US" altLang="ko-KR" sz="500" smtClean="0">
                          <a:latin typeface="Arial" panose="020B0604020202020204" pitchFamily="34" charset="0"/>
                          <a:cs typeface="Arial" panose="020B0604020202020204" pitchFamily="34" charset="0"/>
                        </a:rPr>
                        <a:t>30</a:t>
                      </a:r>
                      <a:endParaRPr lang="ko-KR" altLang="en-US" sz="500">
                        <a:latin typeface="Arial" panose="020B0604020202020204" pitchFamily="34" charset="0"/>
                        <a:cs typeface="Arial" panose="020B0604020202020204" pitchFamily="34" charset="0"/>
                      </a:endParaRPr>
                    </a:p>
                  </a:txBody>
                  <a:tcPr marL="0" marR="0" marT="0" marB="0" anchor="ctr"/>
                </a:tc>
              </a:tr>
              <a:tr h="188871">
                <a:tc>
                  <a:txBody>
                    <a:bodyPr/>
                    <a:lstStyle/>
                    <a:p>
                      <a:pPr algn="r" latinLnBrk="1"/>
                      <a:r>
                        <a:rPr lang="en-US" altLang="ko-KR" sz="500" smtClean="0">
                          <a:latin typeface="Arial" panose="020B0604020202020204" pitchFamily="34" charset="0"/>
                          <a:cs typeface="Arial" panose="020B0604020202020204" pitchFamily="34" charset="0"/>
                        </a:rPr>
                        <a:t>15</a:t>
                      </a:r>
                      <a:endParaRPr lang="ko-KR" altLang="en-US" sz="500">
                        <a:latin typeface="Arial" panose="020B0604020202020204" pitchFamily="34" charset="0"/>
                        <a:cs typeface="Arial" panose="020B0604020202020204" pitchFamily="34" charset="0"/>
                      </a:endParaRPr>
                    </a:p>
                  </a:txBody>
                  <a:tcPr marL="0" marR="0" marT="0" marB="0" anchor="ctr"/>
                </a:tc>
              </a:tr>
              <a:tr h="188871">
                <a:tc>
                  <a:txBody>
                    <a:bodyPr/>
                    <a:lstStyle/>
                    <a:p>
                      <a:pPr algn="r" latinLnBrk="1"/>
                      <a:r>
                        <a:rPr lang="en-US" altLang="ko-KR" sz="500" smtClean="0">
                          <a:latin typeface="Arial" panose="020B0604020202020204" pitchFamily="34" charset="0"/>
                          <a:cs typeface="Arial" panose="020B0604020202020204" pitchFamily="34" charset="0"/>
                        </a:rPr>
                        <a:t>0</a:t>
                      </a:r>
                      <a:endParaRPr lang="ko-KR" altLang="en-US" sz="500">
                        <a:latin typeface="Arial" panose="020B0604020202020204" pitchFamily="34" charset="0"/>
                        <a:cs typeface="Arial" panose="020B0604020202020204" pitchFamily="34" charset="0"/>
                      </a:endParaRPr>
                    </a:p>
                  </a:txBody>
                  <a:tcPr marL="0" marR="0" marT="0" marB="0" anchor="ctr"/>
                </a:tc>
              </a:tr>
            </a:tbl>
          </a:graphicData>
        </a:graphic>
      </p:graphicFrame>
      <p:graphicFrame>
        <p:nvGraphicFramePr>
          <p:cNvPr id="67" name="표 66"/>
          <p:cNvGraphicFramePr>
            <a:graphicFrameLocks noGrp="1"/>
          </p:cNvGraphicFramePr>
          <p:nvPr>
            <p:extLst>
              <p:ext uri="{D42A27DB-BD31-4B8C-83A1-F6EECF244321}">
                <p14:modId xmlns:p14="http://schemas.microsoft.com/office/powerpoint/2010/main" val="2968529606"/>
              </p:ext>
            </p:extLst>
          </p:nvPr>
        </p:nvGraphicFramePr>
        <p:xfrm>
          <a:off x="429417" y="6249683"/>
          <a:ext cx="138966" cy="547854"/>
        </p:xfrm>
        <a:graphic>
          <a:graphicData uri="http://schemas.openxmlformats.org/drawingml/2006/table">
            <a:tbl>
              <a:tblPr firstRow="1" bandRow="1">
                <a:tableStyleId>{2D5ABB26-0587-4C30-8999-92F81FD0307C}</a:tableStyleId>
              </a:tblPr>
              <a:tblGrid>
                <a:gridCol w="138966"/>
              </a:tblGrid>
              <a:tr h="182618">
                <a:tc>
                  <a:txBody>
                    <a:bodyPr/>
                    <a:lstStyle/>
                    <a:p>
                      <a:pPr algn="r" latinLnBrk="1"/>
                      <a:r>
                        <a:rPr lang="en-US" altLang="ko-KR" sz="500" smtClean="0">
                          <a:latin typeface="Arial" panose="020B0604020202020204" pitchFamily="34" charset="0"/>
                          <a:cs typeface="Arial" panose="020B0604020202020204" pitchFamily="34" charset="0"/>
                        </a:rPr>
                        <a:t>40</a:t>
                      </a:r>
                      <a:endParaRPr lang="ko-KR" altLang="en-US" sz="500">
                        <a:latin typeface="Arial" panose="020B0604020202020204" pitchFamily="34" charset="0"/>
                        <a:cs typeface="Arial" panose="020B0604020202020204" pitchFamily="34" charset="0"/>
                      </a:endParaRPr>
                    </a:p>
                  </a:txBody>
                  <a:tcPr marL="0" marR="0" marT="0" marB="0" anchor="ctr"/>
                </a:tc>
              </a:tr>
              <a:tr h="182618">
                <a:tc>
                  <a:txBody>
                    <a:bodyPr/>
                    <a:lstStyle/>
                    <a:p>
                      <a:pPr algn="r" latinLnBrk="1"/>
                      <a:r>
                        <a:rPr lang="en-US" altLang="ko-KR" sz="500" smtClean="0">
                          <a:latin typeface="Arial" panose="020B0604020202020204" pitchFamily="34" charset="0"/>
                          <a:cs typeface="Arial" panose="020B0604020202020204" pitchFamily="34" charset="0"/>
                        </a:rPr>
                        <a:t>20</a:t>
                      </a:r>
                      <a:endParaRPr lang="ko-KR" altLang="en-US" sz="500">
                        <a:latin typeface="Arial" panose="020B0604020202020204" pitchFamily="34" charset="0"/>
                        <a:cs typeface="Arial" panose="020B0604020202020204" pitchFamily="34" charset="0"/>
                      </a:endParaRPr>
                    </a:p>
                  </a:txBody>
                  <a:tcPr marL="0" marR="0" marT="0" marB="0" anchor="ctr"/>
                </a:tc>
              </a:tr>
              <a:tr h="182618">
                <a:tc>
                  <a:txBody>
                    <a:bodyPr/>
                    <a:lstStyle/>
                    <a:p>
                      <a:pPr algn="r" latinLnBrk="1"/>
                      <a:r>
                        <a:rPr lang="en-US" altLang="ko-KR" sz="500" smtClean="0">
                          <a:latin typeface="Arial" panose="020B0604020202020204" pitchFamily="34" charset="0"/>
                          <a:cs typeface="Arial" panose="020B0604020202020204" pitchFamily="34" charset="0"/>
                        </a:rPr>
                        <a:t>0</a:t>
                      </a:r>
                      <a:endParaRPr lang="ko-KR" altLang="en-US" sz="500">
                        <a:latin typeface="Arial" panose="020B0604020202020204" pitchFamily="34" charset="0"/>
                        <a:cs typeface="Arial" panose="020B0604020202020204" pitchFamily="34" charset="0"/>
                      </a:endParaRPr>
                    </a:p>
                  </a:txBody>
                  <a:tcPr marL="0" marR="0" marT="0" marB="0" anchor="ctr"/>
                </a:tc>
              </a:tr>
            </a:tbl>
          </a:graphicData>
        </a:graphic>
      </p:graphicFrame>
      <p:graphicFrame>
        <p:nvGraphicFramePr>
          <p:cNvPr id="68" name="표 67"/>
          <p:cNvGraphicFramePr>
            <a:graphicFrameLocks noGrp="1"/>
          </p:cNvGraphicFramePr>
          <p:nvPr>
            <p:extLst>
              <p:ext uri="{D42A27DB-BD31-4B8C-83A1-F6EECF244321}">
                <p14:modId xmlns:p14="http://schemas.microsoft.com/office/powerpoint/2010/main" val="4072142168"/>
              </p:ext>
            </p:extLst>
          </p:nvPr>
        </p:nvGraphicFramePr>
        <p:xfrm>
          <a:off x="368123" y="6731239"/>
          <a:ext cx="197735" cy="565683"/>
        </p:xfrm>
        <a:graphic>
          <a:graphicData uri="http://schemas.openxmlformats.org/drawingml/2006/table">
            <a:tbl>
              <a:tblPr firstRow="1" bandRow="1">
                <a:tableStyleId>{2D5ABB26-0587-4C30-8999-92F81FD0307C}</a:tableStyleId>
              </a:tblPr>
              <a:tblGrid>
                <a:gridCol w="197735"/>
              </a:tblGrid>
              <a:tr h="188561">
                <a:tc>
                  <a:txBody>
                    <a:bodyPr/>
                    <a:lstStyle/>
                    <a:p>
                      <a:pPr algn="r" latinLnBrk="1"/>
                      <a:r>
                        <a:rPr lang="en-US" altLang="ko-KR" sz="500" smtClean="0">
                          <a:latin typeface="Arial" panose="020B0604020202020204" pitchFamily="34" charset="0"/>
                          <a:cs typeface="Arial" panose="020B0604020202020204" pitchFamily="34" charset="0"/>
                        </a:rPr>
                        <a:t>100</a:t>
                      </a:r>
                      <a:endParaRPr lang="ko-KR" altLang="en-US" sz="500">
                        <a:latin typeface="Arial" panose="020B0604020202020204" pitchFamily="34" charset="0"/>
                        <a:cs typeface="Arial" panose="020B0604020202020204" pitchFamily="34" charset="0"/>
                      </a:endParaRPr>
                    </a:p>
                  </a:txBody>
                  <a:tcPr marL="0" marR="0" marT="0" marB="0" anchor="ctr"/>
                </a:tc>
              </a:tr>
              <a:tr h="188561">
                <a:tc>
                  <a:txBody>
                    <a:bodyPr/>
                    <a:lstStyle/>
                    <a:p>
                      <a:pPr algn="r" latinLnBrk="1"/>
                      <a:r>
                        <a:rPr lang="en-US" altLang="ko-KR" sz="500" smtClean="0">
                          <a:latin typeface="Arial" panose="020B0604020202020204" pitchFamily="34" charset="0"/>
                          <a:cs typeface="Arial" panose="020B0604020202020204" pitchFamily="34" charset="0"/>
                        </a:rPr>
                        <a:t>50</a:t>
                      </a:r>
                      <a:endParaRPr lang="ko-KR" altLang="en-US" sz="500">
                        <a:latin typeface="Arial" panose="020B0604020202020204" pitchFamily="34" charset="0"/>
                        <a:cs typeface="Arial" panose="020B0604020202020204" pitchFamily="34" charset="0"/>
                      </a:endParaRPr>
                    </a:p>
                  </a:txBody>
                  <a:tcPr marL="0" marR="0" marT="0" marB="0" anchor="ctr"/>
                </a:tc>
              </a:tr>
              <a:tr h="188561">
                <a:tc>
                  <a:txBody>
                    <a:bodyPr/>
                    <a:lstStyle/>
                    <a:p>
                      <a:pPr algn="r" latinLnBrk="1"/>
                      <a:r>
                        <a:rPr lang="en-US" altLang="ko-KR" sz="500" smtClean="0">
                          <a:latin typeface="Arial" panose="020B0604020202020204" pitchFamily="34" charset="0"/>
                          <a:cs typeface="Arial" panose="020B0604020202020204" pitchFamily="34" charset="0"/>
                        </a:rPr>
                        <a:t>0</a:t>
                      </a:r>
                      <a:endParaRPr lang="ko-KR" altLang="en-US" sz="500">
                        <a:latin typeface="Arial" panose="020B0604020202020204" pitchFamily="34" charset="0"/>
                        <a:cs typeface="Arial" panose="020B0604020202020204" pitchFamily="34" charset="0"/>
                      </a:endParaRPr>
                    </a:p>
                  </a:txBody>
                  <a:tcPr marL="0" marR="0" marT="0" marB="0" anchor="ctr"/>
                </a:tc>
              </a:tr>
            </a:tbl>
          </a:graphicData>
        </a:graphic>
      </p:graphicFrame>
      <p:graphicFrame>
        <p:nvGraphicFramePr>
          <p:cNvPr id="69" name="표 68"/>
          <p:cNvGraphicFramePr>
            <a:graphicFrameLocks noGrp="1"/>
          </p:cNvGraphicFramePr>
          <p:nvPr>
            <p:extLst>
              <p:ext uri="{D42A27DB-BD31-4B8C-83A1-F6EECF244321}">
                <p14:modId xmlns:p14="http://schemas.microsoft.com/office/powerpoint/2010/main" val="1579866595"/>
              </p:ext>
            </p:extLst>
          </p:nvPr>
        </p:nvGraphicFramePr>
        <p:xfrm>
          <a:off x="584195" y="7691286"/>
          <a:ext cx="511168" cy="278130"/>
        </p:xfrm>
        <a:graphic>
          <a:graphicData uri="http://schemas.openxmlformats.org/drawingml/2006/table">
            <a:tbl>
              <a:tblPr firstRow="1" bandRow="1">
                <a:tableStyleId>{2D5ABB26-0587-4C30-8999-92F81FD0307C}</a:tableStyleId>
              </a:tblPr>
              <a:tblGrid>
                <a:gridCol w="255584"/>
                <a:gridCol w="255584"/>
              </a:tblGrid>
              <a:tr h="278130">
                <a:tc>
                  <a:txBody>
                    <a:bodyPr/>
                    <a:lstStyle/>
                    <a:p>
                      <a:pPr algn="ctr" latinLnBrk="1"/>
                      <a:r>
                        <a:rPr lang="en-US" altLang="ko-KR" sz="700" smtClean="0">
                          <a:latin typeface="Arial" panose="020B0604020202020204" pitchFamily="34" charset="0"/>
                          <a:cs typeface="Arial" panose="020B0604020202020204" pitchFamily="34" charset="0"/>
                        </a:rPr>
                        <a:t>1</a:t>
                      </a:r>
                      <a:r>
                        <a:rPr lang="en-US" altLang="ko-KR" sz="700" baseline="30000" smtClean="0">
                          <a:latin typeface="Arial" panose="020B0604020202020204" pitchFamily="34" charset="0"/>
                          <a:cs typeface="Arial" panose="020B0604020202020204" pitchFamily="34" charset="0"/>
                        </a:rPr>
                        <a:t>st</a:t>
                      </a:r>
                      <a:endParaRPr lang="ko-KR" altLang="en-US" sz="700">
                        <a:latin typeface="Arial" panose="020B0604020202020204" pitchFamily="34" charset="0"/>
                        <a:cs typeface="Arial" panose="020B0604020202020204" pitchFamily="34" charset="0"/>
                      </a:endParaRPr>
                    </a:p>
                  </a:txBody>
                  <a:tcPr marL="68580" marR="68580" marT="34290" marB="34290"/>
                </a:tc>
                <a:tc>
                  <a:txBody>
                    <a:bodyPr/>
                    <a:lstStyle/>
                    <a:p>
                      <a:pPr algn="ctr" latinLnBrk="1"/>
                      <a:r>
                        <a:rPr lang="en-US" altLang="ko-KR" sz="700" smtClean="0">
                          <a:latin typeface="Arial" panose="020B0604020202020204" pitchFamily="34" charset="0"/>
                          <a:cs typeface="Arial" panose="020B0604020202020204" pitchFamily="34" charset="0"/>
                        </a:rPr>
                        <a:t>2</a:t>
                      </a:r>
                      <a:r>
                        <a:rPr lang="en-US" altLang="ko-KR" sz="700" baseline="30000" smtClean="0">
                          <a:latin typeface="Arial" panose="020B0604020202020204" pitchFamily="34" charset="0"/>
                          <a:cs typeface="Arial" panose="020B0604020202020204" pitchFamily="34" charset="0"/>
                        </a:rPr>
                        <a:t>nd</a:t>
                      </a:r>
                      <a:endParaRPr lang="ko-KR" altLang="en-US" sz="700">
                        <a:latin typeface="Arial" panose="020B0604020202020204" pitchFamily="34" charset="0"/>
                        <a:cs typeface="Arial" panose="020B0604020202020204" pitchFamily="34" charset="0"/>
                      </a:endParaRPr>
                    </a:p>
                  </a:txBody>
                  <a:tcPr marL="68580" marR="68580" marT="34290" marB="34290"/>
                </a:tc>
              </a:tr>
            </a:tbl>
          </a:graphicData>
        </a:graphic>
      </p:graphicFrame>
      <p:graphicFrame>
        <p:nvGraphicFramePr>
          <p:cNvPr id="70" name="표 69"/>
          <p:cNvGraphicFramePr>
            <a:graphicFrameLocks noGrp="1"/>
          </p:cNvGraphicFramePr>
          <p:nvPr>
            <p:extLst>
              <p:ext uri="{D42A27DB-BD31-4B8C-83A1-F6EECF244321}">
                <p14:modId xmlns:p14="http://schemas.microsoft.com/office/powerpoint/2010/main" val="3778561610"/>
              </p:ext>
            </p:extLst>
          </p:nvPr>
        </p:nvGraphicFramePr>
        <p:xfrm>
          <a:off x="170635" y="5333795"/>
          <a:ext cx="270030" cy="2382085"/>
        </p:xfrm>
        <a:graphic>
          <a:graphicData uri="http://schemas.openxmlformats.org/drawingml/2006/table">
            <a:tbl>
              <a:tblPr/>
              <a:tblGrid>
                <a:gridCol w="270030"/>
              </a:tblGrid>
              <a:tr h="476417">
                <a:tc>
                  <a:txBody>
                    <a:bodyPr/>
                    <a:lstStyle/>
                    <a:p>
                      <a:pPr algn="ctr" fontAlgn="ctr"/>
                      <a:r>
                        <a:rPr lang="en-US" sz="5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Conservation</a:t>
                      </a:r>
                    </a:p>
                  </a:txBody>
                  <a:tcPr marL="0" marR="0" marT="0" marB="0" vert="vert270" anchor="b">
                    <a:lnL>
                      <a:noFill/>
                    </a:lnL>
                    <a:lnR>
                      <a:noFill/>
                    </a:lnR>
                    <a:lnT>
                      <a:noFill/>
                    </a:lnT>
                    <a:lnB>
                      <a:noFill/>
                    </a:lnB>
                  </a:tcPr>
                </a:tc>
              </a:tr>
              <a:tr h="476417">
                <a:tc>
                  <a:txBody>
                    <a:bodyPr/>
                    <a:lstStyle/>
                    <a:p>
                      <a:pPr algn="ctr" fontAlgn="ctr"/>
                      <a:r>
                        <a:rPr lang="en-US" sz="5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DHS</a:t>
                      </a:r>
                    </a:p>
                  </a:txBody>
                  <a:tcPr marL="0" marR="0" marT="0" marB="0" vert="vert270" anchor="b">
                    <a:lnL>
                      <a:noFill/>
                    </a:lnL>
                    <a:lnR>
                      <a:noFill/>
                    </a:lnR>
                    <a:lnT>
                      <a:noFill/>
                    </a:lnT>
                    <a:lnB>
                      <a:noFill/>
                    </a:lnB>
                  </a:tcPr>
                </a:tc>
              </a:tr>
              <a:tr h="476417">
                <a:tc>
                  <a:txBody>
                    <a:bodyPr/>
                    <a:lstStyle/>
                    <a:p>
                      <a:pPr algn="ctr" fontAlgn="ctr"/>
                      <a:r>
                        <a:rPr lang="en-US" sz="5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TFBS</a:t>
                      </a:r>
                    </a:p>
                  </a:txBody>
                  <a:tcPr marL="0" marR="0" marT="0" marB="0" vert="vert270" anchor="b">
                    <a:lnL>
                      <a:noFill/>
                    </a:lnL>
                    <a:lnR>
                      <a:noFill/>
                    </a:lnR>
                    <a:lnT>
                      <a:noFill/>
                    </a:lnT>
                    <a:lnB>
                      <a:noFill/>
                    </a:lnB>
                  </a:tcPr>
                </a:tc>
              </a:tr>
              <a:tr h="476417">
                <a:tc>
                  <a:txBody>
                    <a:bodyPr/>
                    <a:lstStyle/>
                    <a:p>
                      <a:pPr algn="ctr" fontAlgn="ctr"/>
                      <a:r>
                        <a:rPr lang="en-US" sz="5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H3K4me1</a:t>
                      </a:r>
                    </a:p>
                  </a:txBody>
                  <a:tcPr marL="0" marR="0" marT="0" marB="0" vert="vert270" anchor="b">
                    <a:lnL>
                      <a:noFill/>
                    </a:lnL>
                    <a:lnR>
                      <a:noFill/>
                    </a:lnR>
                    <a:lnT>
                      <a:noFill/>
                    </a:lnT>
                    <a:lnB>
                      <a:noFill/>
                    </a:lnB>
                  </a:tcPr>
                </a:tc>
              </a:tr>
              <a:tr h="476417">
                <a:tc>
                  <a:txBody>
                    <a:bodyPr/>
                    <a:lstStyle/>
                    <a:p>
                      <a:pPr algn="ctr" fontAlgn="ctr"/>
                      <a:r>
                        <a:rPr lang="en-US" sz="5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H3K4me3</a:t>
                      </a:r>
                    </a:p>
                  </a:txBody>
                  <a:tcPr marL="0" marR="0" marT="0" marB="0" vert="vert270" anchor="b">
                    <a:lnL>
                      <a:noFill/>
                    </a:lnL>
                    <a:lnR>
                      <a:noFill/>
                    </a:lnR>
                    <a:lnT>
                      <a:noFill/>
                    </a:lnT>
                    <a:lnB>
                      <a:noFill/>
                    </a:lnB>
                  </a:tcPr>
                </a:tc>
              </a:tr>
            </a:tbl>
          </a:graphicData>
        </a:graphic>
      </p:graphicFrame>
      <p:graphicFrame>
        <p:nvGraphicFramePr>
          <p:cNvPr id="71" name="표 70"/>
          <p:cNvGraphicFramePr>
            <a:graphicFrameLocks noGrp="1"/>
          </p:cNvGraphicFramePr>
          <p:nvPr>
            <p:extLst>
              <p:ext uri="{D42A27DB-BD31-4B8C-83A1-F6EECF244321}">
                <p14:modId xmlns:p14="http://schemas.microsoft.com/office/powerpoint/2010/main" val="3105576365"/>
              </p:ext>
            </p:extLst>
          </p:nvPr>
        </p:nvGraphicFramePr>
        <p:xfrm>
          <a:off x="582461" y="5188455"/>
          <a:ext cx="2666515" cy="157163"/>
        </p:xfrm>
        <a:graphic>
          <a:graphicData uri="http://schemas.openxmlformats.org/drawingml/2006/table">
            <a:tbl>
              <a:tblPr/>
              <a:tblGrid>
                <a:gridCol w="533303"/>
                <a:gridCol w="533303"/>
                <a:gridCol w="533303"/>
                <a:gridCol w="533303"/>
                <a:gridCol w="533303"/>
              </a:tblGrid>
              <a:tr h="157163">
                <a:tc>
                  <a:txBody>
                    <a:bodyPr/>
                    <a:lstStyle/>
                    <a:p>
                      <a:pPr algn="ctr" fontAlgn="ctr"/>
                      <a:r>
                        <a:rPr lang="en-US" sz="800" b="1" i="0" u="none" strike="noStrike" smtClean="0">
                          <a:solidFill>
                            <a:schemeClr val="tx1"/>
                          </a:solidFill>
                          <a:effectLst/>
                          <a:latin typeface="Arial" panose="020B0604020202020204" pitchFamily="34" charset="0"/>
                          <a:ea typeface="맑은 고딕" panose="020B0503020000020004" pitchFamily="50" charset="-127"/>
                          <a:cs typeface="Arial" panose="020B0604020202020204" pitchFamily="34" charset="0"/>
                        </a:rPr>
                        <a:t>A</a:t>
                      </a:r>
                      <a:endParaRPr lang="en-US" sz="800" b="1" i="0" u="none" strike="noStrike">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7144" marR="7144" marT="7144"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800" b="1" i="0" u="none" strike="noStrike" smtClean="0">
                          <a:solidFill>
                            <a:schemeClr val="tx1"/>
                          </a:solidFill>
                          <a:effectLst/>
                          <a:latin typeface="Arial" panose="020B0604020202020204" pitchFamily="34" charset="0"/>
                          <a:ea typeface="맑은 고딕" panose="020B0503020000020004" pitchFamily="50" charset="-127"/>
                          <a:cs typeface="Arial" panose="020B0604020202020204" pitchFamily="34" charset="0"/>
                        </a:rPr>
                        <a:t>B</a:t>
                      </a:r>
                      <a:endParaRPr lang="en-US" sz="800" b="1" i="0" u="none" strike="noStrike">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7144" marR="7144" marT="7144"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800" b="1" i="0" u="none" strike="noStrike" smtClean="0">
                          <a:solidFill>
                            <a:schemeClr val="tx1"/>
                          </a:solidFill>
                          <a:effectLst/>
                          <a:latin typeface="Arial" panose="020B0604020202020204" pitchFamily="34" charset="0"/>
                          <a:ea typeface="맑은 고딕" panose="020B0503020000020004" pitchFamily="50" charset="-127"/>
                          <a:cs typeface="Arial" panose="020B0604020202020204" pitchFamily="34" charset="0"/>
                        </a:rPr>
                        <a:t>C</a:t>
                      </a:r>
                      <a:endParaRPr lang="en-US" sz="800" b="1" i="0" u="none" strike="noStrike">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7144" marR="7144" marT="7144"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800" b="1" i="0" u="none" strike="noStrike" smtClean="0">
                          <a:solidFill>
                            <a:schemeClr val="tx1"/>
                          </a:solidFill>
                          <a:effectLst/>
                          <a:latin typeface="Arial" panose="020B0604020202020204" pitchFamily="34" charset="0"/>
                          <a:ea typeface="맑은 고딕" panose="020B0503020000020004" pitchFamily="50" charset="-127"/>
                          <a:cs typeface="Arial" panose="020B0604020202020204" pitchFamily="34" charset="0"/>
                        </a:rPr>
                        <a:t>D</a:t>
                      </a:r>
                      <a:endParaRPr lang="en-US" sz="800" b="1" i="0" u="none" strike="noStrike">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7144" marR="7144" marT="7144"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800" b="1" i="0" u="none" strike="noStrike" smtClean="0">
                          <a:solidFill>
                            <a:schemeClr val="tx1"/>
                          </a:solidFill>
                          <a:effectLst/>
                          <a:latin typeface="Arial" panose="020B0604020202020204" pitchFamily="34" charset="0"/>
                          <a:ea typeface="맑은 고딕" panose="020B0503020000020004" pitchFamily="50" charset="-127"/>
                          <a:cs typeface="Arial" panose="020B0604020202020204" pitchFamily="34" charset="0"/>
                        </a:rPr>
                        <a:t>E</a:t>
                      </a:r>
                      <a:endParaRPr lang="en-US" sz="800" b="1" i="0" u="none" strike="noStrike">
                        <a:solidFill>
                          <a:schemeClr val="tx1"/>
                        </a:solidFill>
                        <a:effectLst/>
                        <a:latin typeface="Arial" panose="020B0604020202020204" pitchFamily="34" charset="0"/>
                        <a:ea typeface="맑은 고딕" panose="020B0503020000020004" pitchFamily="50" charset="-127"/>
                        <a:cs typeface="Arial" panose="020B0604020202020204" pitchFamily="34" charset="0"/>
                      </a:endParaRPr>
                    </a:p>
                  </a:txBody>
                  <a:tcPr marL="7144" marR="7144" marT="7144"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r>
            </a:tbl>
          </a:graphicData>
        </a:graphic>
      </p:graphicFrame>
      <p:graphicFrame>
        <p:nvGraphicFramePr>
          <p:cNvPr id="72" name="표 71"/>
          <p:cNvGraphicFramePr>
            <a:graphicFrameLocks noGrp="1"/>
          </p:cNvGraphicFramePr>
          <p:nvPr>
            <p:extLst>
              <p:ext uri="{D42A27DB-BD31-4B8C-83A1-F6EECF244321}">
                <p14:modId xmlns:p14="http://schemas.microsoft.com/office/powerpoint/2010/main" val="892918564"/>
              </p:ext>
            </p:extLst>
          </p:nvPr>
        </p:nvGraphicFramePr>
        <p:xfrm>
          <a:off x="1118284" y="7691286"/>
          <a:ext cx="511168" cy="278130"/>
        </p:xfrm>
        <a:graphic>
          <a:graphicData uri="http://schemas.openxmlformats.org/drawingml/2006/table">
            <a:tbl>
              <a:tblPr firstRow="1" bandRow="1">
                <a:tableStyleId>{2D5ABB26-0587-4C30-8999-92F81FD0307C}</a:tableStyleId>
              </a:tblPr>
              <a:tblGrid>
                <a:gridCol w="255584"/>
                <a:gridCol w="255584"/>
              </a:tblGrid>
              <a:tr h="278130">
                <a:tc>
                  <a:txBody>
                    <a:bodyPr/>
                    <a:lstStyle/>
                    <a:p>
                      <a:pPr algn="ctr" latinLnBrk="1"/>
                      <a:r>
                        <a:rPr lang="en-US" altLang="ko-KR" sz="700" smtClean="0">
                          <a:latin typeface="Arial" panose="020B0604020202020204" pitchFamily="34" charset="0"/>
                          <a:cs typeface="Arial" panose="020B0604020202020204" pitchFamily="34" charset="0"/>
                        </a:rPr>
                        <a:t>1</a:t>
                      </a:r>
                      <a:r>
                        <a:rPr lang="en-US" altLang="ko-KR" sz="700" baseline="30000" smtClean="0">
                          <a:latin typeface="Arial" panose="020B0604020202020204" pitchFamily="34" charset="0"/>
                          <a:cs typeface="Arial" panose="020B0604020202020204" pitchFamily="34" charset="0"/>
                        </a:rPr>
                        <a:t>st</a:t>
                      </a:r>
                      <a:endParaRPr lang="ko-KR" altLang="en-US" sz="700">
                        <a:latin typeface="Arial" panose="020B0604020202020204" pitchFamily="34" charset="0"/>
                        <a:cs typeface="Arial" panose="020B0604020202020204" pitchFamily="34" charset="0"/>
                      </a:endParaRPr>
                    </a:p>
                  </a:txBody>
                  <a:tcPr marL="68580" marR="68580" marT="34290" marB="34290"/>
                </a:tc>
                <a:tc>
                  <a:txBody>
                    <a:bodyPr/>
                    <a:lstStyle/>
                    <a:p>
                      <a:pPr algn="ctr" latinLnBrk="1"/>
                      <a:r>
                        <a:rPr lang="en-US" altLang="ko-KR" sz="700" smtClean="0">
                          <a:latin typeface="Arial" panose="020B0604020202020204" pitchFamily="34" charset="0"/>
                          <a:cs typeface="Arial" panose="020B0604020202020204" pitchFamily="34" charset="0"/>
                        </a:rPr>
                        <a:t>2</a:t>
                      </a:r>
                      <a:r>
                        <a:rPr lang="en-US" altLang="ko-KR" sz="700" baseline="30000" smtClean="0">
                          <a:latin typeface="Arial" panose="020B0604020202020204" pitchFamily="34" charset="0"/>
                          <a:cs typeface="Arial" panose="020B0604020202020204" pitchFamily="34" charset="0"/>
                        </a:rPr>
                        <a:t>nd</a:t>
                      </a:r>
                      <a:endParaRPr lang="ko-KR" altLang="en-US" sz="700">
                        <a:latin typeface="Arial" panose="020B0604020202020204" pitchFamily="34" charset="0"/>
                        <a:cs typeface="Arial" panose="020B0604020202020204" pitchFamily="34" charset="0"/>
                      </a:endParaRPr>
                    </a:p>
                  </a:txBody>
                  <a:tcPr marL="68580" marR="68580" marT="34290" marB="34290"/>
                </a:tc>
              </a:tr>
            </a:tbl>
          </a:graphicData>
        </a:graphic>
      </p:graphicFrame>
      <p:graphicFrame>
        <p:nvGraphicFramePr>
          <p:cNvPr id="73" name="표 72"/>
          <p:cNvGraphicFramePr>
            <a:graphicFrameLocks noGrp="1"/>
          </p:cNvGraphicFramePr>
          <p:nvPr>
            <p:extLst>
              <p:ext uri="{D42A27DB-BD31-4B8C-83A1-F6EECF244321}">
                <p14:modId xmlns:p14="http://schemas.microsoft.com/office/powerpoint/2010/main" val="3854117955"/>
              </p:ext>
            </p:extLst>
          </p:nvPr>
        </p:nvGraphicFramePr>
        <p:xfrm>
          <a:off x="1656725" y="7691286"/>
          <a:ext cx="511168" cy="278130"/>
        </p:xfrm>
        <a:graphic>
          <a:graphicData uri="http://schemas.openxmlformats.org/drawingml/2006/table">
            <a:tbl>
              <a:tblPr firstRow="1" bandRow="1">
                <a:tableStyleId>{2D5ABB26-0587-4C30-8999-92F81FD0307C}</a:tableStyleId>
              </a:tblPr>
              <a:tblGrid>
                <a:gridCol w="255584"/>
                <a:gridCol w="255584"/>
              </a:tblGrid>
              <a:tr h="278130">
                <a:tc>
                  <a:txBody>
                    <a:bodyPr/>
                    <a:lstStyle/>
                    <a:p>
                      <a:pPr algn="ctr" latinLnBrk="1"/>
                      <a:r>
                        <a:rPr lang="en-US" altLang="ko-KR" sz="700" smtClean="0">
                          <a:latin typeface="Arial" panose="020B0604020202020204" pitchFamily="34" charset="0"/>
                          <a:cs typeface="Arial" panose="020B0604020202020204" pitchFamily="34" charset="0"/>
                        </a:rPr>
                        <a:t>1</a:t>
                      </a:r>
                      <a:r>
                        <a:rPr lang="en-US" altLang="ko-KR" sz="700" baseline="30000" smtClean="0">
                          <a:latin typeface="Arial" panose="020B0604020202020204" pitchFamily="34" charset="0"/>
                          <a:cs typeface="Arial" panose="020B0604020202020204" pitchFamily="34" charset="0"/>
                        </a:rPr>
                        <a:t>st</a:t>
                      </a:r>
                      <a:endParaRPr lang="ko-KR" altLang="en-US" sz="700">
                        <a:latin typeface="Arial" panose="020B0604020202020204" pitchFamily="34" charset="0"/>
                        <a:cs typeface="Arial" panose="020B0604020202020204" pitchFamily="34" charset="0"/>
                      </a:endParaRPr>
                    </a:p>
                  </a:txBody>
                  <a:tcPr marL="68580" marR="68580" marT="34290" marB="34290"/>
                </a:tc>
                <a:tc>
                  <a:txBody>
                    <a:bodyPr/>
                    <a:lstStyle/>
                    <a:p>
                      <a:pPr algn="ctr" latinLnBrk="1"/>
                      <a:r>
                        <a:rPr lang="en-US" altLang="ko-KR" sz="700" smtClean="0">
                          <a:latin typeface="Arial" panose="020B0604020202020204" pitchFamily="34" charset="0"/>
                          <a:cs typeface="Arial" panose="020B0604020202020204" pitchFamily="34" charset="0"/>
                        </a:rPr>
                        <a:t>2</a:t>
                      </a:r>
                      <a:r>
                        <a:rPr lang="en-US" altLang="ko-KR" sz="700" baseline="30000" smtClean="0">
                          <a:latin typeface="Arial" panose="020B0604020202020204" pitchFamily="34" charset="0"/>
                          <a:cs typeface="Arial" panose="020B0604020202020204" pitchFamily="34" charset="0"/>
                        </a:rPr>
                        <a:t>nd</a:t>
                      </a:r>
                      <a:endParaRPr lang="ko-KR" altLang="en-US" sz="700">
                        <a:latin typeface="Arial" panose="020B0604020202020204" pitchFamily="34" charset="0"/>
                        <a:cs typeface="Arial" panose="020B0604020202020204" pitchFamily="34" charset="0"/>
                      </a:endParaRPr>
                    </a:p>
                  </a:txBody>
                  <a:tcPr marL="68580" marR="68580" marT="34290" marB="34290"/>
                </a:tc>
              </a:tr>
            </a:tbl>
          </a:graphicData>
        </a:graphic>
      </p:graphicFrame>
      <p:graphicFrame>
        <p:nvGraphicFramePr>
          <p:cNvPr id="74" name="표 73"/>
          <p:cNvGraphicFramePr>
            <a:graphicFrameLocks noGrp="1"/>
          </p:cNvGraphicFramePr>
          <p:nvPr>
            <p:extLst>
              <p:ext uri="{D42A27DB-BD31-4B8C-83A1-F6EECF244321}">
                <p14:modId xmlns:p14="http://schemas.microsoft.com/office/powerpoint/2010/main" val="2228144019"/>
              </p:ext>
            </p:extLst>
          </p:nvPr>
        </p:nvGraphicFramePr>
        <p:xfrm>
          <a:off x="2198404" y="7691286"/>
          <a:ext cx="511168" cy="278130"/>
        </p:xfrm>
        <a:graphic>
          <a:graphicData uri="http://schemas.openxmlformats.org/drawingml/2006/table">
            <a:tbl>
              <a:tblPr firstRow="1" bandRow="1">
                <a:tableStyleId>{2D5ABB26-0587-4C30-8999-92F81FD0307C}</a:tableStyleId>
              </a:tblPr>
              <a:tblGrid>
                <a:gridCol w="255584"/>
                <a:gridCol w="255584"/>
              </a:tblGrid>
              <a:tr h="278130">
                <a:tc>
                  <a:txBody>
                    <a:bodyPr/>
                    <a:lstStyle/>
                    <a:p>
                      <a:pPr algn="ctr" latinLnBrk="1"/>
                      <a:r>
                        <a:rPr lang="en-US" altLang="ko-KR" sz="700" smtClean="0">
                          <a:latin typeface="Arial" panose="020B0604020202020204" pitchFamily="34" charset="0"/>
                          <a:cs typeface="Arial" panose="020B0604020202020204" pitchFamily="34" charset="0"/>
                        </a:rPr>
                        <a:t>1</a:t>
                      </a:r>
                      <a:r>
                        <a:rPr lang="en-US" altLang="ko-KR" sz="700" baseline="30000" smtClean="0">
                          <a:latin typeface="Arial" panose="020B0604020202020204" pitchFamily="34" charset="0"/>
                          <a:cs typeface="Arial" panose="020B0604020202020204" pitchFamily="34" charset="0"/>
                        </a:rPr>
                        <a:t>st</a:t>
                      </a:r>
                      <a:endParaRPr lang="ko-KR" altLang="en-US" sz="700">
                        <a:latin typeface="Arial" panose="020B0604020202020204" pitchFamily="34" charset="0"/>
                        <a:cs typeface="Arial" panose="020B0604020202020204" pitchFamily="34" charset="0"/>
                      </a:endParaRPr>
                    </a:p>
                  </a:txBody>
                  <a:tcPr marL="68580" marR="68580" marT="34290" marB="34290"/>
                </a:tc>
                <a:tc>
                  <a:txBody>
                    <a:bodyPr/>
                    <a:lstStyle/>
                    <a:p>
                      <a:pPr algn="ctr" latinLnBrk="1"/>
                      <a:r>
                        <a:rPr lang="en-US" altLang="ko-KR" sz="700" smtClean="0">
                          <a:latin typeface="Arial" panose="020B0604020202020204" pitchFamily="34" charset="0"/>
                          <a:cs typeface="Arial" panose="020B0604020202020204" pitchFamily="34" charset="0"/>
                        </a:rPr>
                        <a:t>2</a:t>
                      </a:r>
                      <a:r>
                        <a:rPr lang="en-US" altLang="ko-KR" sz="700" baseline="30000" smtClean="0">
                          <a:latin typeface="Arial" panose="020B0604020202020204" pitchFamily="34" charset="0"/>
                          <a:cs typeface="Arial" panose="020B0604020202020204" pitchFamily="34" charset="0"/>
                        </a:rPr>
                        <a:t>nd</a:t>
                      </a:r>
                      <a:endParaRPr lang="ko-KR" altLang="en-US" sz="700">
                        <a:latin typeface="Arial" panose="020B0604020202020204" pitchFamily="34" charset="0"/>
                        <a:cs typeface="Arial" panose="020B0604020202020204" pitchFamily="34" charset="0"/>
                      </a:endParaRPr>
                    </a:p>
                  </a:txBody>
                  <a:tcPr marL="68580" marR="68580" marT="34290" marB="34290"/>
                </a:tc>
              </a:tr>
            </a:tbl>
          </a:graphicData>
        </a:graphic>
      </p:graphicFrame>
      <p:graphicFrame>
        <p:nvGraphicFramePr>
          <p:cNvPr id="75" name="표 74"/>
          <p:cNvGraphicFramePr>
            <a:graphicFrameLocks noGrp="1"/>
          </p:cNvGraphicFramePr>
          <p:nvPr>
            <p:extLst>
              <p:ext uri="{D42A27DB-BD31-4B8C-83A1-F6EECF244321}">
                <p14:modId xmlns:p14="http://schemas.microsoft.com/office/powerpoint/2010/main" val="2060369267"/>
              </p:ext>
            </p:extLst>
          </p:nvPr>
        </p:nvGraphicFramePr>
        <p:xfrm>
          <a:off x="2728939" y="7692904"/>
          <a:ext cx="511168" cy="278130"/>
        </p:xfrm>
        <a:graphic>
          <a:graphicData uri="http://schemas.openxmlformats.org/drawingml/2006/table">
            <a:tbl>
              <a:tblPr firstRow="1" bandRow="1">
                <a:tableStyleId>{2D5ABB26-0587-4C30-8999-92F81FD0307C}</a:tableStyleId>
              </a:tblPr>
              <a:tblGrid>
                <a:gridCol w="255584"/>
                <a:gridCol w="255584"/>
              </a:tblGrid>
              <a:tr h="278130">
                <a:tc>
                  <a:txBody>
                    <a:bodyPr/>
                    <a:lstStyle/>
                    <a:p>
                      <a:pPr algn="ctr" latinLnBrk="1"/>
                      <a:r>
                        <a:rPr lang="en-US" altLang="ko-KR" sz="700" smtClean="0">
                          <a:latin typeface="Arial" panose="020B0604020202020204" pitchFamily="34" charset="0"/>
                          <a:cs typeface="Arial" panose="020B0604020202020204" pitchFamily="34" charset="0"/>
                        </a:rPr>
                        <a:t>1</a:t>
                      </a:r>
                      <a:r>
                        <a:rPr lang="en-US" altLang="ko-KR" sz="700" baseline="30000" smtClean="0">
                          <a:latin typeface="Arial" panose="020B0604020202020204" pitchFamily="34" charset="0"/>
                          <a:cs typeface="Arial" panose="020B0604020202020204" pitchFamily="34" charset="0"/>
                        </a:rPr>
                        <a:t>st</a:t>
                      </a:r>
                      <a:endParaRPr lang="ko-KR" altLang="en-US" sz="700">
                        <a:latin typeface="Arial" panose="020B0604020202020204" pitchFamily="34" charset="0"/>
                        <a:cs typeface="Arial" panose="020B0604020202020204" pitchFamily="34" charset="0"/>
                      </a:endParaRPr>
                    </a:p>
                  </a:txBody>
                  <a:tcPr marL="68580" marR="68580" marT="34290" marB="34290"/>
                </a:tc>
                <a:tc>
                  <a:txBody>
                    <a:bodyPr/>
                    <a:lstStyle/>
                    <a:p>
                      <a:pPr algn="ctr" latinLnBrk="1"/>
                      <a:r>
                        <a:rPr lang="en-US" altLang="ko-KR" sz="700" smtClean="0">
                          <a:latin typeface="Arial" panose="020B0604020202020204" pitchFamily="34" charset="0"/>
                          <a:cs typeface="Arial" panose="020B0604020202020204" pitchFamily="34" charset="0"/>
                        </a:rPr>
                        <a:t>2</a:t>
                      </a:r>
                      <a:r>
                        <a:rPr lang="en-US" altLang="ko-KR" sz="700" baseline="30000" smtClean="0">
                          <a:latin typeface="Arial" panose="020B0604020202020204" pitchFamily="34" charset="0"/>
                          <a:cs typeface="Arial" panose="020B0604020202020204" pitchFamily="34" charset="0"/>
                        </a:rPr>
                        <a:t>nd</a:t>
                      </a:r>
                      <a:endParaRPr lang="ko-KR" altLang="en-US" sz="700">
                        <a:latin typeface="Arial" panose="020B0604020202020204" pitchFamily="34" charset="0"/>
                        <a:cs typeface="Arial" panose="020B0604020202020204" pitchFamily="34" charset="0"/>
                      </a:endParaRPr>
                    </a:p>
                  </a:txBody>
                  <a:tcPr marL="68580" marR="68580" marT="34290" marB="34290"/>
                </a:tc>
              </a:tr>
            </a:tbl>
          </a:graphicData>
        </a:graphic>
      </p:graphicFrame>
      <p:graphicFrame>
        <p:nvGraphicFramePr>
          <p:cNvPr id="76" name="표 75"/>
          <p:cNvGraphicFramePr>
            <a:graphicFrameLocks noGrp="1"/>
          </p:cNvGraphicFramePr>
          <p:nvPr>
            <p:extLst>
              <p:ext uri="{D42A27DB-BD31-4B8C-83A1-F6EECF244321}">
                <p14:modId xmlns:p14="http://schemas.microsoft.com/office/powerpoint/2010/main" val="3929154048"/>
              </p:ext>
            </p:extLst>
          </p:nvPr>
        </p:nvGraphicFramePr>
        <p:xfrm>
          <a:off x="368124" y="7214147"/>
          <a:ext cx="197735" cy="565683"/>
        </p:xfrm>
        <a:graphic>
          <a:graphicData uri="http://schemas.openxmlformats.org/drawingml/2006/table">
            <a:tbl>
              <a:tblPr firstRow="1" bandRow="1">
                <a:tableStyleId>{2D5ABB26-0587-4C30-8999-92F81FD0307C}</a:tableStyleId>
              </a:tblPr>
              <a:tblGrid>
                <a:gridCol w="197735"/>
              </a:tblGrid>
              <a:tr h="188561">
                <a:tc>
                  <a:txBody>
                    <a:bodyPr/>
                    <a:lstStyle/>
                    <a:p>
                      <a:pPr algn="r" latinLnBrk="1"/>
                      <a:r>
                        <a:rPr lang="en-US" altLang="ko-KR" sz="500" smtClean="0">
                          <a:latin typeface="Arial" panose="020B0604020202020204" pitchFamily="34" charset="0"/>
                          <a:cs typeface="Arial" panose="020B0604020202020204" pitchFamily="34" charset="0"/>
                        </a:rPr>
                        <a:t>100</a:t>
                      </a:r>
                      <a:endParaRPr lang="ko-KR" altLang="en-US" sz="500">
                        <a:latin typeface="Arial" panose="020B0604020202020204" pitchFamily="34" charset="0"/>
                        <a:cs typeface="Arial" panose="020B0604020202020204" pitchFamily="34" charset="0"/>
                      </a:endParaRPr>
                    </a:p>
                  </a:txBody>
                  <a:tcPr marL="0" marR="0" marT="0" marB="0" anchor="ctr"/>
                </a:tc>
              </a:tr>
              <a:tr h="188561">
                <a:tc>
                  <a:txBody>
                    <a:bodyPr/>
                    <a:lstStyle/>
                    <a:p>
                      <a:pPr algn="r" latinLnBrk="1"/>
                      <a:r>
                        <a:rPr lang="en-US" altLang="ko-KR" sz="500" smtClean="0">
                          <a:latin typeface="Arial" panose="020B0604020202020204" pitchFamily="34" charset="0"/>
                          <a:cs typeface="Arial" panose="020B0604020202020204" pitchFamily="34" charset="0"/>
                        </a:rPr>
                        <a:t>50</a:t>
                      </a:r>
                      <a:endParaRPr lang="ko-KR" altLang="en-US" sz="500">
                        <a:latin typeface="Arial" panose="020B0604020202020204" pitchFamily="34" charset="0"/>
                        <a:cs typeface="Arial" panose="020B0604020202020204" pitchFamily="34" charset="0"/>
                      </a:endParaRPr>
                    </a:p>
                  </a:txBody>
                  <a:tcPr marL="0" marR="0" marT="0" marB="0" anchor="ctr"/>
                </a:tc>
              </a:tr>
              <a:tr h="188561">
                <a:tc>
                  <a:txBody>
                    <a:bodyPr/>
                    <a:lstStyle/>
                    <a:p>
                      <a:pPr algn="r" latinLnBrk="1"/>
                      <a:r>
                        <a:rPr lang="en-US" altLang="ko-KR" sz="500" smtClean="0">
                          <a:latin typeface="Arial" panose="020B0604020202020204" pitchFamily="34" charset="0"/>
                          <a:cs typeface="Arial" panose="020B0604020202020204" pitchFamily="34" charset="0"/>
                        </a:rPr>
                        <a:t>0</a:t>
                      </a:r>
                      <a:endParaRPr lang="ko-KR" altLang="en-US" sz="500">
                        <a:latin typeface="Arial" panose="020B0604020202020204" pitchFamily="34" charset="0"/>
                        <a:cs typeface="Arial" panose="020B0604020202020204" pitchFamily="34" charset="0"/>
                      </a:endParaRPr>
                    </a:p>
                  </a:txBody>
                  <a:tcPr marL="0" marR="0" marT="0" marB="0" anchor="ctr"/>
                </a:tc>
              </a:tr>
            </a:tbl>
          </a:graphicData>
        </a:graphic>
      </p:graphicFrame>
      <p:graphicFrame>
        <p:nvGraphicFramePr>
          <p:cNvPr id="77" name="표 76"/>
          <p:cNvGraphicFramePr>
            <a:graphicFrameLocks noGrp="1"/>
          </p:cNvGraphicFramePr>
          <p:nvPr>
            <p:extLst>
              <p:ext uri="{D42A27DB-BD31-4B8C-83A1-F6EECF244321}">
                <p14:modId xmlns:p14="http://schemas.microsoft.com/office/powerpoint/2010/main" val="1065220488"/>
              </p:ext>
            </p:extLst>
          </p:nvPr>
        </p:nvGraphicFramePr>
        <p:xfrm>
          <a:off x="3526891" y="5184068"/>
          <a:ext cx="3070461" cy="2516939"/>
        </p:xfrm>
        <a:graphic>
          <a:graphicData uri="http://schemas.openxmlformats.org/drawingml/2006/table">
            <a:tbl>
              <a:tblPr>
                <a:tableStyleId>{2D5ABB26-0587-4C30-8999-92F81FD0307C}</a:tableStyleId>
              </a:tblPr>
              <a:tblGrid>
                <a:gridCol w="323207"/>
                <a:gridCol w="700280"/>
                <a:gridCol w="440598"/>
                <a:gridCol w="401594"/>
                <a:gridCol w="401594"/>
                <a:gridCol w="401594"/>
                <a:gridCol w="401594"/>
              </a:tblGrid>
              <a:tr h="175814">
                <a:tc gridSpan="2">
                  <a:txBody>
                    <a:bodyPr/>
                    <a:lstStyle/>
                    <a:p>
                      <a:pPr algn="ctr" fontAlgn="ctr"/>
                      <a:endParaRPr lang="ko-KR" altLang="en-US" sz="5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hMerge="1">
                  <a:txBody>
                    <a:bodyPr/>
                    <a:lstStyle/>
                    <a:p>
                      <a:pPr latinLnBrk="1"/>
                      <a:endParaRPr lang="ko-KR" altLang="en-US"/>
                    </a:p>
                  </a:txBody>
                  <a:tcPr/>
                </a:tc>
                <a:tc>
                  <a:txBody>
                    <a:bodyPr/>
                    <a:lstStyle/>
                    <a:p>
                      <a:pPr algn="ctr" fontAlgn="ctr"/>
                      <a:r>
                        <a:rPr lang="en-US" sz="800" b="1" u="none" strike="noStrike">
                          <a:effectLst/>
                          <a:latin typeface="Arial" panose="020B0604020202020204" pitchFamily="34" charset="0"/>
                          <a:cs typeface="Arial" panose="020B0604020202020204" pitchFamily="34" charset="0"/>
                        </a:rPr>
                        <a:t>A</a:t>
                      </a:r>
                      <a:endParaRPr lang="en-US" sz="8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800" b="1" u="none" strike="noStrike">
                          <a:effectLst/>
                          <a:latin typeface="Arial" panose="020B0604020202020204" pitchFamily="34" charset="0"/>
                          <a:cs typeface="Arial" panose="020B0604020202020204" pitchFamily="34" charset="0"/>
                        </a:rPr>
                        <a:t>B</a:t>
                      </a:r>
                      <a:endParaRPr lang="en-US" sz="8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800" b="1" u="none" strike="noStrike">
                          <a:effectLst/>
                          <a:latin typeface="Arial" panose="020B0604020202020204" pitchFamily="34" charset="0"/>
                          <a:cs typeface="Arial" panose="020B0604020202020204" pitchFamily="34" charset="0"/>
                        </a:rPr>
                        <a:t>C</a:t>
                      </a:r>
                      <a:endParaRPr lang="en-US" sz="8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800" b="1" u="none" strike="noStrike">
                          <a:effectLst/>
                          <a:latin typeface="Arial" panose="020B0604020202020204" pitchFamily="34" charset="0"/>
                          <a:cs typeface="Arial" panose="020B0604020202020204" pitchFamily="34" charset="0"/>
                        </a:rPr>
                        <a:t>D</a:t>
                      </a:r>
                      <a:endParaRPr lang="en-US" sz="8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r>
                        <a:rPr lang="en-US" sz="800" b="1" u="none" strike="noStrike">
                          <a:effectLst/>
                          <a:latin typeface="Arial" panose="020B0604020202020204" pitchFamily="34" charset="0"/>
                          <a:cs typeface="Arial" panose="020B0604020202020204" pitchFamily="34" charset="0"/>
                        </a:rPr>
                        <a:t>E</a:t>
                      </a:r>
                      <a:endParaRPr lang="en-US" sz="8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260125">
                <a:tc gridSpan="2">
                  <a:txBody>
                    <a:bodyPr/>
                    <a:lstStyle/>
                    <a:p>
                      <a:pPr algn="ctr" fontAlgn="ctr"/>
                      <a:r>
                        <a:rPr lang="en-US" sz="600" b="1" u="none" strike="noStrike">
                          <a:effectLst/>
                          <a:latin typeface="Arial" panose="020B0604020202020204" pitchFamily="34" charset="0"/>
                          <a:cs typeface="Arial" panose="020B0604020202020204" pitchFamily="34" charset="0"/>
                        </a:rPr>
                        <a:t>Range of </a:t>
                      </a:r>
                      <a:r>
                        <a:rPr lang="en-US" sz="600" b="1" u="none" strike="noStrike" smtClean="0">
                          <a:effectLst/>
                          <a:latin typeface="Arial" panose="020B0604020202020204" pitchFamily="34" charset="0"/>
                          <a:cs typeface="Arial" panose="020B0604020202020204" pitchFamily="34" charset="0"/>
                        </a:rPr>
                        <a:t>distance (bp)</a:t>
                      </a:r>
                      <a:endParaRPr lang="en-US"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hMerge="1">
                  <a:txBody>
                    <a:bodyPr/>
                    <a:lstStyle/>
                    <a:p>
                      <a:pPr latinLnBrk="1"/>
                      <a:endParaRPr lang="ko-KR" altLang="en-US"/>
                    </a:p>
                  </a:txBody>
                  <a:tcPr/>
                </a:tc>
                <a:tc>
                  <a:txBody>
                    <a:bodyPr/>
                    <a:lstStyle/>
                    <a:p>
                      <a:pPr algn="ctr" fontAlgn="ctr"/>
                      <a:r>
                        <a:rPr lang="en-US" altLang="ko-KR" sz="600" b="0"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500~600</a:t>
                      </a:r>
                      <a:endParaRPr lang="ko-KR" altLang="en-US"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600~700</a:t>
                      </a:r>
                      <a:endParaRPr lang="ko-KR" altLang="en-US"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700~800</a:t>
                      </a:r>
                      <a:endParaRPr lang="ko-KR" altLang="en-US"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800~900</a:t>
                      </a:r>
                      <a:endParaRPr lang="ko-KR" altLang="en-US"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900~1000</a:t>
                      </a:r>
                      <a:endParaRPr lang="ko-KR" altLang="en-US"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r>
              <a:tr h="260125">
                <a:tc gridSpan="2">
                  <a:txBody>
                    <a:bodyPr/>
                    <a:lstStyle/>
                    <a:p>
                      <a:pPr algn="ctr" fontAlgn="ctr"/>
                      <a:r>
                        <a:rPr lang="en-US" sz="600" b="1" u="none" strike="noStrike" smtClean="0">
                          <a:effectLst/>
                          <a:latin typeface="Arial" panose="020B0604020202020204" pitchFamily="34" charset="0"/>
                          <a:cs typeface="Arial" panose="020B0604020202020204" pitchFamily="34" charset="0"/>
                        </a:rPr>
                        <a:t>Number </a:t>
                      </a:r>
                      <a:r>
                        <a:rPr lang="en-US" sz="600" b="1" u="none" strike="noStrike">
                          <a:effectLst/>
                          <a:latin typeface="Arial" panose="020B0604020202020204" pitchFamily="34" charset="0"/>
                          <a:cs typeface="Arial" panose="020B0604020202020204" pitchFamily="34" charset="0"/>
                        </a:rPr>
                        <a:t>of 1st introns</a:t>
                      </a:r>
                      <a:endParaRPr lang="en-US"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hMerge="1">
                  <a:txBody>
                    <a:bodyPr/>
                    <a:lstStyle/>
                    <a:p>
                      <a:pPr latinLnBrk="1"/>
                      <a:endParaRPr lang="ko-KR" altLang="en-US"/>
                    </a:p>
                  </a:txBody>
                  <a:tcPr/>
                </a:tc>
                <a:tc>
                  <a:txBody>
                    <a:bodyPr/>
                    <a:lstStyle/>
                    <a:p>
                      <a:pPr algn="ctr" fontAlgn="ctr"/>
                      <a:r>
                        <a:rPr lang="en-US" altLang="ko-KR" sz="600" b="0"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895</a:t>
                      </a:r>
                      <a:endParaRPr lang="ko-KR" altLang="en-US"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482</a:t>
                      </a:r>
                      <a:endParaRPr lang="ko-KR" altLang="en-US"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269</a:t>
                      </a:r>
                      <a:endParaRPr lang="ko-KR" altLang="en-US"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177</a:t>
                      </a:r>
                      <a:endParaRPr lang="ko-KR" altLang="en-US"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120</a:t>
                      </a:r>
                      <a:endParaRPr lang="ko-KR" altLang="en-US"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r>
              <a:tr h="260125">
                <a:tc gridSpan="2">
                  <a:txBody>
                    <a:bodyPr/>
                    <a:lstStyle/>
                    <a:p>
                      <a:pPr algn="ctr" fontAlgn="ctr"/>
                      <a:r>
                        <a:rPr lang="en-US" sz="600" b="1" u="none" strike="noStrike" smtClean="0">
                          <a:effectLst/>
                          <a:latin typeface="Arial" panose="020B0604020202020204" pitchFamily="34" charset="0"/>
                          <a:cs typeface="Arial" panose="020B0604020202020204" pitchFamily="34" charset="0"/>
                        </a:rPr>
                        <a:t>Number </a:t>
                      </a:r>
                      <a:r>
                        <a:rPr lang="en-US" sz="600" b="1" u="none" strike="noStrike">
                          <a:effectLst/>
                          <a:latin typeface="Arial" panose="020B0604020202020204" pitchFamily="34" charset="0"/>
                          <a:cs typeface="Arial" panose="020B0604020202020204" pitchFamily="34" charset="0"/>
                        </a:rPr>
                        <a:t>of 2nd introns</a:t>
                      </a:r>
                      <a:endParaRPr lang="en-US"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hMerge="1">
                  <a:txBody>
                    <a:bodyPr/>
                    <a:lstStyle/>
                    <a:p>
                      <a:pPr latinLnBrk="1"/>
                      <a:endParaRPr lang="ko-KR" altLang="en-US"/>
                    </a:p>
                  </a:txBody>
                  <a:tcPr/>
                </a:tc>
                <a:tc>
                  <a:txBody>
                    <a:bodyPr/>
                    <a:lstStyle/>
                    <a:p>
                      <a:pPr algn="ctr" fontAlgn="ctr"/>
                      <a:r>
                        <a:rPr lang="en-US" altLang="ko-KR" sz="600" b="0"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316</a:t>
                      </a:r>
                      <a:endParaRPr lang="ko-KR" altLang="en-US"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336</a:t>
                      </a:r>
                      <a:endParaRPr lang="ko-KR" altLang="en-US"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337</a:t>
                      </a:r>
                      <a:endParaRPr lang="ko-KR" altLang="en-US"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293</a:t>
                      </a:r>
                      <a:endParaRPr lang="ko-KR" altLang="en-US"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312</a:t>
                      </a:r>
                      <a:endParaRPr lang="ko-KR" altLang="en-US"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r>
              <a:tr h="260125">
                <a:tc gridSpan="7">
                  <a:txBody>
                    <a:bodyPr/>
                    <a:lstStyle/>
                    <a:p>
                      <a:pPr algn="ctr" fontAlgn="ctr"/>
                      <a:r>
                        <a:rPr lang="en-US" altLang="ko-KR" sz="600" b="1" u="none" strike="noStrike" dirty="0" smtClean="0">
                          <a:effectLst/>
                          <a:latin typeface="Arial" panose="020B0604020202020204" pitchFamily="34" charset="0"/>
                          <a:cs typeface="Arial" panose="020B0604020202020204" pitchFamily="34" charset="0"/>
                        </a:rPr>
                        <a:t>One-sided Wilcoxon rank sum tests between  1</a:t>
                      </a:r>
                      <a:r>
                        <a:rPr lang="en-US" altLang="ko-KR" sz="600" b="1" u="none" strike="noStrike" baseline="30000" dirty="0" smtClean="0">
                          <a:effectLst/>
                          <a:latin typeface="Arial" panose="020B0604020202020204" pitchFamily="34" charset="0"/>
                          <a:cs typeface="Arial" panose="020B0604020202020204" pitchFamily="34" charset="0"/>
                        </a:rPr>
                        <a:t>st</a:t>
                      </a:r>
                      <a:r>
                        <a:rPr lang="en-US" altLang="ko-KR" sz="600" b="1" u="none" strike="noStrike" dirty="0" smtClean="0">
                          <a:effectLst/>
                          <a:latin typeface="Arial" panose="020B0604020202020204" pitchFamily="34" charset="0"/>
                          <a:cs typeface="Arial" panose="020B0604020202020204" pitchFamily="34" charset="0"/>
                        </a:rPr>
                        <a:t> introns and </a:t>
                      </a:r>
                      <a:r>
                        <a:rPr lang="en-US" altLang="ko-KR" sz="600" b="1" u="none" strike="noStrike" baseline="0" dirty="0" smtClean="0">
                          <a:effectLst/>
                          <a:latin typeface="Arial" panose="020B0604020202020204" pitchFamily="34" charset="0"/>
                          <a:cs typeface="Arial" panose="020B0604020202020204" pitchFamily="34" charset="0"/>
                        </a:rPr>
                        <a:t>2</a:t>
                      </a:r>
                      <a:r>
                        <a:rPr lang="en-US" altLang="ko-KR" sz="600" b="1" u="none" strike="noStrike" baseline="30000" dirty="0" smtClean="0">
                          <a:effectLst/>
                          <a:latin typeface="Arial" panose="020B0604020202020204" pitchFamily="34" charset="0"/>
                          <a:cs typeface="Arial" panose="020B0604020202020204" pitchFamily="34" charset="0"/>
                        </a:rPr>
                        <a:t>nd</a:t>
                      </a:r>
                      <a:r>
                        <a:rPr lang="en-US" altLang="ko-KR" sz="600" b="1" u="none" strike="noStrike" baseline="0" dirty="0" smtClean="0">
                          <a:effectLst/>
                          <a:latin typeface="Arial" panose="020B0604020202020204" pitchFamily="34" charset="0"/>
                          <a:cs typeface="Arial" panose="020B0604020202020204" pitchFamily="34" charset="0"/>
                        </a:rPr>
                        <a:t> introns in</a:t>
                      </a:r>
                      <a:r>
                        <a:rPr lang="ko-KR" altLang="en-US" sz="600" b="1" u="none" strike="noStrike" baseline="0" dirty="0" smtClean="0">
                          <a:effectLst/>
                          <a:latin typeface="Arial" panose="020B0604020202020204" pitchFamily="34" charset="0"/>
                          <a:cs typeface="Arial" panose="020B0604020202020204" pitchFamily="34" charset="0"/>
                        </a:rPr>
                        <a:t> </a:t>
                      </a:r>
                      <a:r>
                        <a:rPr lang="en-US" altLang="ko-KR" sz="600" b="1" u="none" strike="noStrike" baseline="0" dirty="0" smtClean="0">
                          <a:effectLst/>
                          <a:latin typeface="Arial" panose="020B0604020202020204" pitchFamily="34" charset="0"/>
                          <a:cs typeface="Arial" panose="020B0604020202020204" pitchFamily="34" charset="0"/>
                        </a:rPr>
                        <a:t>the same ranges of distance</a:t>
                      </a:r>
                      <a:endParaRPr lang="en-US" altLang="ko-KR" sz="1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tc hMerge="1">
                  <a:txBody>
                    <a:bodyPr/>
                    <a:lstStyle/>
                    <a:p>
                      <a:pPr latinLnBrk="1"/>
                      <a:endParaRPr lang="ko-KR" altLang="en-US"/>
                    </a:p>
                  </a:txBody>
                  <a:tcPr/>
                </a:tc>
                <a:tc hMerge="1">
                  <a:txBody>
                    <a:bodyPr/>
                    <a:lstStyle/>
                    <a:p>
                      <a:pPr algn="ctr" fontAlgn="ctr"/>
                      <a:endParaRPr lang="ko-KR" altLang="en-US" sz="1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8241" marR="8241" marT="824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ko-KR" altLang="en-US" sz="1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8241" marR="8241" marT="824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ko-KR" altLang="en-US" sz="1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8241" marR="8241" marT="824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ko-KR" altLang="en-US" sz="1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8241" marR="8241" marT="824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ko-KR" altLang="en-US" sz="1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8241" marR="8241" marT="824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r>
              <a:tr h="260125">
                <a:tc rowSpan="5">
                  <a:txBody>
                    <a:bodyPr/>
                    <a:lstStyle/>
                    <a:p>
                      <a:pPr marL="0" marR="0" indent="0" algn="ctr" defTabSz="914400" rtl="0" eaLnBrk="1" fontAlgn="ctr" latinLnBrk="1" hangingPunct="1">
                        <a:lnSpc>
                          <a:spcPct val="100000"/>
                        </a:lnSpc>
                        <a:spcBef>
                          <a:spcPts val="0"/>
                        </a:spcBef>
                        <a:spcAft>
                          <a:spcPts val="0"/>
                        </a:spcAft>
                        <a:buClrTx/>
                        <a:buSzTx/>
                        <a:buFontTx/>
                        <a:buNone/>
                        <a:tabLst/>
                        <a:defRPr/>
                      </a:pPr>
                      <a:r>
                        <a:rPr lang="en-US" altLang="ko-KR" sz="800" b="1" i="1" smtClean="0">
                          <a:latin typeface="Arial" panose="020B0604020202020204" pitchFamily="34" charset="0"/>
                          <a:cs typeface="Arial" panose="020B0604020202020204" pitchFamily="34" charset="0"/>
                        </a:rPr>
                        <a:t>p</a:t>
                      </a:r>
                      <a:r>
                        <a:rPr lang="en-US" altLang="ko-KR" sz="800" b="1" smtClean="0">
                          <a:latin typeface="Arial" panose="020B0604020202020204" pitchFamily="34" charset="0"/>
                          <a:cs typeface="Arial" panose="020B0604020202020204" pitchFamily="34" charset="0"/>
                        </a:rPr>
                        <a:t>-values</a:t>
                      </a:r>
                      <a:endParaRPr lang="en-US" altLang="ko-KR" sz="800" b="1" baseline="0" smtClean="0">
                        <a:latin typeface="Arial" panose="020B0604020202020204" pitchFamily="34" charset="0"/>
                        <a:cs typeface="Arial" panose="020B0604020202020204" pitchFamily="34" charset="0"/>
                      </a:endParaRPr>
                    </a:p>
                  </a:txBody>
                  <a:tcPr marL="6181" marR="6181" marT="6181" marB="0" vert="vert27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Conservation</a:t>
                      </a:r>
                      <a:endParaRPr lang="ko-KR" altLang="en-US"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0.00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0.00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0.00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0.00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rPr>
                        <a:t>0.00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r>
              <a:tr h="260125">
                <a:tc vMerge="1">
                  <a:txBody>
                    <a:bodyPr/>
                    <a:lstStyle/>
                    <a:p>
                      <a:pPr algn="ctr" fontAlgn="ctr"/>
                      <a:endParaRPr lang="ko-KR" altLang="en-US" sz="10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8241" marR="8241" marT="8241"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DHS</a:t>
                      </a:r>
                      <a:endParaRPr lang="ko-KR" altLang="en-US"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0.00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0.00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0.00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0.00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0.00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r>
              <a:tr h="260125">
                <a:tc vMerge="1">
                  <a:txBody>
                    <a:bodyPr/>
                    <a:lstStyle/>
                    <a:p>
                      <a:pPr algn="ctr" fontAlgn="ctr"/>
                      <a:endParaRPr lang="ko-KR" altLang="en-US" sz="10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8241" marR="8241" marT="8241"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TFBS</a:t>
                      </a:r>
                      <a:endParaRPr lang="ko-KR" altLang="en-US"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0.00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0.00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0.00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0.08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0.03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r>
              <a:tr h="260125">
                <a:tc vMerge="1">
                  <a:txBody>
                    <a:bodyPr/>
                    <a:lstStyle/>
                    <a:p>
                      <a:pPr algn="ctr" fontAlgn="ctr"/>
                      <a:endParaRPr lang="ko-KR" altLang="en-US" sz="10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8241" marR="8241" marT="8241"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H3K4me1</a:t>
                      </a:r>
                      <a:endParaRPr lang="ko-KR" altLang="en-US"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0.93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0.95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0.49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1.00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0.67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r>
              <a:tr h="260125">
                <a:tc vMerge="1">
                  <a:txBody>
                    <a:bodyPr/>
                    <a:lstStyle/>
                    <a:p>
                      <a:pPr algn="ctr" fontAlgn="ctr"/>
                      <a:endParaRPr lang="ko-KR" altLang="en-US" sz="10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8241" marR="8241" marT="8241"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1" i="0" u="none" strike="noStrike"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H3K4me3</a:t>
                      </a:r>
                      <a:endParaRPr lang="ko-KR" altLang="en-US" sz="6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6181" marR="6181" marT="6181"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0.99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1.00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0.39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1.00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ko-KR" sz="6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0.94 </a:t>
                      </a:r>
                    </a:p>
                  </a:txBody>
                  <a:tcPr marL="7144" marR="7144" marT="7144"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r>
            </a:tbl>
          </a:graphicData>
        </a:graphic>
      </p:graphicFrame>
      <p:sp>
        <p:nvSpPr>
          <p:cNvPr id="78" name="TextBox 77"/>
          <p:cNvSpPr txBox="1"/>
          <p:nvPr/>
        </p:nvSpPr>
        <p:spPr>
          <a:xfrm>
            <a:off x="8617" y="4716016"/>
            <a:ext cx="648072" cy="685800"/>
          </a:xfrm>
          <a:prstGeom prst="rect">
            <a:avLst/>
          </a:prstGeom>
          <a:noFill/>
        </p:spPr>
        <p:txBody>
          <a:bodyPr wrap="none" rtlCol="0" anchor="ctr" anchorCtr="0">
            <a:noAutofit/>
          </a:bodyPr>
          <a:lstStyle/>
          <a:p>
            <a:pPr marL="257175" indent="-257175" algn="ctr"/>
            <a:r>
              <a:rPr lang="en-US" altLang="ko-KR" sz="900" b="1" dirty="0">
                <a:solidFill>
                  <a:schemeClr val="tx1">
                    <a:lumMod val="85000"/>
                    <a:lumOff val="15000"/>
                  </a:schemeClr>
                </a:solidFill>
                <a:latin typeface="Arial" pitchFamily="34" charset="0"/>
                <a:cs typeface="Arial" pitchFamily="34" charset="0"/>
              </a:rPr>
              <a:t>(A)</a:t>
            </a:r>
            <a:endParaRPr lang="ko-KR" altLang="en-US" sz="900" b="1" dirty="0">
              <a:solidFill>
                <a:schemeClr val="tx1">
                  <a:lumMod val="85000"/>
                  <a:lumOff val="15000"/>
                </a:schemeClr>
              </a:solidFill>
              <a:latin typeface="Arial" pitchFamily="34" charset="0"/>
              <a:cs typeface="Arial" pitchFamily="34" charset="0"/>
            </a:endParaRPr>
          </a:p>
        </p:txBody>
      </p:sp>
      <p:sp>
        <p:nvSpPr>
          <p:cNvPr id="79" name="TextBox 78"/>
          <p:cNvSpPr txBox="1"/>
          <p:nvPr/>
        </p:nvSpPr>
        <p:spPr>
          <a:xfrm>
            <a:off x="3356989" y="4716016"/>
            <a:ext cx="648072" cy="685800"/>
          </a:xfrm>
          <a:prstGeom prst="rect">
            <a:avLst/>
          </a:prstGeom>
          <a:noFill/>
        </p:spPr>
        <p:txBody>
          <a:bodyPr wrap="none" rtlCol="0" anchor="ctr" anchorCtr="0">
            <a:noAutofit/>
          </a:bodyPr>
          <a:lstStyle/>
          <a:p>
            <a:pPr marL="257175" indent="-257175" algn="ctr"/>
            <a:r>
              <a:rPr lang="en-US" altLang="ko-KR" sz="900" b="1" dirty="0">
                <a:solidFill>
                  <a:schemeClr val="tx1">
                    <a:lumMod val="85000"/>
                    <a:lumOff val="15000"/>
                  </a:schemeClr>
                </a:solidFill>
                <a:latin typeface="Arial" pitchFamily="34" charset="0"/>
                <a:cs typeface="Arial" pitchFamily="34" charset="0"/>
              </a:rPr>
              <a:t>(B)</a:t>
            </a:r>
            <a:endParaRPr lang="ko-KR" altLang="en-US" sz="900" b="1" dirty="0">
              <a:solidFill>
                <a:schemeClr val="tx1">
                  <a:lumMod val="85000"/>
                  <a:lumOff val="15000"/>
                </a:schemeClr>
              </a:solidFill>
              <a:latin typeface="Arial" pitchFamily="34" charset="0"/>
              <a:cs typeface="Arial" pitchFamily="34" charset="0"/>
            </a:endParaRPr>
          </a:p>
        </p:txBody>
      </p:sp>
    </p:spTree>
    <p:extLst>
      <p:ext uri="{BB962C8B-B14F-4D97-AF65-F5344CB8AC3E}">
        <p14:creationId xmlns:p14="http://schemas.microsoft.com/office/powerpoint/2010/main" val="2366328268"/>
      </p:ext>
    </p:extLst>
  </p:cSld>
  <p:clrMapOvr>
    <a:masterClrMapping/>
  </p:clrMapOvr>
</p:sld>
</file>

<file path=ppt/theme/theme1.xml><?xml version="1.0" encoding="utf-8"?>
<a:theme xmlns:a="http://schemas.openxmlformats.org/drawingml/2006/main" name="Office 테마">
  <a:themeElements>
    <a:clrScheme name="Office 테마">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테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테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134486</TotalTime>
  <Words>3843</Words>
  <Application>Microsoft Office PowerPoint</Application>
  <PresentationFormat>화면 슬라이드 쇼(4:3)</PresentationFormat>
  <Paragraphs>2052</Paragraphs>
  <Slides>17</Slides>
  <Notes>0</Notes>
  <HiddenSlides>0</HiddenSlides>
  <MMClips>0</MMClips>
  <ScaleCrop>false</ScaleCrop>
  <HeadingPairs>
    <vt:vector size="6" baseType="variant">
      <vt:variant>
        <vt:lpstr>사용한 글꼴</vt:lpstr>
      </vt:variant>
      <vt:variant>
        <vt:i4>8</vt:i4>
      </vt:variant>
      <vt:variant>
        <vt:lpstr>테마</vt:lpstr>
      </vt:variant>
      <vt:variant>
        <vt:i4>1</vt:i4>
      </vt:variant>
      <vt:variant>
        <vt:lpstr>슬라이드 제목</vt:lpstr>
      </vt:variant>
      <vt:variant>
        <vt:i4>17</vt:i4>
      </vt:variant>
    </vt:vector>
  </HeadingPairs>
  <TitlesOfParts>
    <vt:vector size="26" baseType="lpstr">
      <vt:lpstr>HY견고딕</vt:lpstr>
      <vt:lpstr>HY울릉도B</vt:lpstr>
      <vt:lpstr>맑은 고딕</vt:lpstr>
      <vt:lpstr>Arial</vt:lpstr>
      <vt:lpstr>Arial Black</vt:lpstr>
      <vt:lpstr>Calibri</vt:lpstr>
      <vt:lpstr>Calibri Light</vt:lpstr>
      <vt:lpstr>Times New Roman</vt:lpstr>
      <vt:lpstr>Office 테마</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Manager>Seung Gu Park</Manager>
  <Company>KNUBI</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슬라이드 1</dc:title>
  <dc:creator>Seung Gu Park</dc:creator>
  <cp:lastModifiedBy>SGPark</cp:lastModifiedBy>
  <cp:revision>3882</cp:revision>
  <dcterms:created xsi:type="dcterms:W3CDTF">2010-12-24T03:07:37Z</dcterms:created>
  <dcterms:modified xsi:type="dcterms:W3CDTF">2014-06-20T18:58:38Z</dcterms:modified>
</cp:coreProperties>
</file>