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pplied%20Biosystems\7500\experiments\20140521%20DMSO%20Abeta%20miR126,139,340,3095,3470_dat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pplied%20Biosystems\7500\experiments\20140521%20DMSO%20Abeta%20miR126,139,340,3095,3470_dat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20140530%20promoter%20assay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Sheet1!$AA$44:$AB$44</c:f>
                <c:numCache>
                  <c:formatCode>General</c:formatCode>
                  <c:ptCount val="2"/>
                  <c:pt idx="0">
                    <c:v>9.6999999999999993</c:v>
                  </c:pt>
                  <c:pt idx="1">
                    <c:v>34.14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Sheet1!$AA$41:$AB$41</c:f>
              <c:strCache>
                <c:ptCount val="2"/>
                <c:pt idx="0">
                  <c:v>LM</c:v>
                </c:pt>
                <c:pt idx="1">
                  <c:v>MT</c:v>
                </c:pt>
              </c:strCache>
            </c:strRef>
          </c:cat>
          <c:val>
            <c:numRef>
              <c:f>Sheet1!$AA$42:$AB$42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Sheet1!$AA$45:$AB$45</c:f>
                <c:numCache>
                  <c:formatCode>General</c:formatCode>
                  <c:ptCount val="2"/>
                  <c:pt idx="0">
                    <c:v>19.2</c:v>
                  </c:pt>
                  <c:pt idx="1">
                    <c:v>33.299999999999997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Sheet1!$AA$41:$AB$41</c:f>
              <c:strCache>
                <c:ptCount val="2"/>
                <c:pt idx="0">
                  <c:v>LM</c:v>
                </c:pt>
                <c:pt idx="1">
                  <c:v>MT</c:v>
                </c:pt>
              </c:strCache>
            </c:strRef>
          </c:cat>
          <c:val>
            <c:numRef>
              <c:f>Sheet1!$AA$43:$AB$43</c:f>
              <c:numCache>
                <c:formatCode>General</c:formatCode>
                <c:ptCount val="2"/>
                <c:pt idx="0">
                  <c:v>98.33</c:v>
                </c:pt>
                <c:pt idx="1">
                  <c:v>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643904"/>
        <c:axId val="132821504"/>
      </c:barChart>
      <c:catAx>
        <c:axId val="155643904"/>
        <c:scaling>
          <c:orientation val="minMax"/>
        </c:scaling>
        <c:delete val="0"/>
        <c:axPos val="b"/>
        <c:majorTickMark val="out"/>
        <c:minorTickMark val="none"/>
        <c:tickLblPos val="nextTo"/>
        <c:crossAx val="132821504"/>
        <c:crosses val="autoZero"/>
        <c:auto val="1"/>
        <c:lblAlgn val="ctr"/>
        <c:lblOffset val="100"/>
        <c:noMultiLvlLbl val="0"/>
      </c:catAx>
      <c:valAx>
        <c:axId val="132821504"/>
        <c:scaling>
          <c:orientation val="minMax"/>
          <c:max val="300"/>
        </c:scaling>
        <c:delete val="0"/>
        <c:axPos val="l"/>
        <c:numFmt formatCode="General" sourceLinked="1"/>
        <c:majorTickMark val="out"/>
        <c:minorTickMark val="none"/>
        <c:tickLblPos val="nextTo"/>
        <c:crossAx val="155643904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Sheet1!$AA$79:$AB$79</c:f>
                <c:numCache>
                  <c:formatCode>General</c:formatCode>
                  <c:ptCount val="2"/>
                  <c:pt idx="0">
                    <c:v>25.78</c:v>
                  </c:pt>
                  <c:pt idx="1">
                    <c:v>5.0999999999999996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Sheet1!$AA$76:$AB$76</c:f>
              <c:strCache>
                <c:ptCount val="2"/>
                <c:pt idx="0">
                  <c:v>LM</c:v>
                </c:pt>
                <c:pt idx="1">
                  <c:v>MT</c:v>
                </c:pt>
              </c:strCache>
            </c:strRef>
          </c:cat>
          <c:val>
            <c:numRef>
              <c:f>Sheet1!$AA$77:$AB$77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Sheet1!$AA$80:$AB$80</c:f>
                <c:numCache>
                  <c:formatCode>General</c:formatCode>
                  <c:ptCount val="2"/>
                  <c:pt idx="0">
                    <c:v>8.4</c:v>
                  </c:pt>
                  <c:pt idx="1">
                    <c:v>39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Sheet1!$AA$76:$AB$76</c:f>
              <c:strCache>
                <c:ptCount val="2"/>
                <c:pt idx="0">
                  <c:v>LM</c:v>
                </c:pt>
                <c:pt idx="1">
                  <c:v>MT</c:v>
                </c:pt>
              </c:strCache>
            </c:strRef>
          </c:cat>
          <c:val>
            <c:numRef>
              <c:f>Sheet1!$AA$78:$AB$78</c:f>
              <c:numCache>
                <c:formatCode>General</c:formatCode>
                <c:ptCount val="2"/>
                <c:pt idx="0">
                  <c:v>42.87</c:v>
                </c:pt>
                <c:pt idx="1">
                  <c:v>168.46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644416"/>
        <c:axId val="132823232"/>
      </c:barChart>
      <c:catAx>
        <c:axId val="155644416"/>
        <c:scaling>
          <c:orientation val="minMax"/>
        </c:scaling>
        <c:delete val="0"/>
        <c:axPos val="b"/>
        <c:majorTickMark val="out"/>
        <c:minorTickMark val="none"/>
        <c:tickLblPos val="nextTo"/>
        <c:crossAx val="132823232"/>
        <c:crosses val="autoZero"/>
        <c:auto val="1"/>
        <c:lblAlgn val="ctr"/>
        <c:lblOffset val="100"/>
        <c:noMultiLvlLbl val="0"/>
      </c:catAx>
      <c:valAx>
        <c:axId val="132823232"/>
        <c:scaling>
          <c:orientation val="minMax"/>
          <c:max val="300"/>
        </c:scaling>
        <c:delete val="0"/>
        <c:axPos val="l"/>
        <c:numFmt formatCode="General" sourceLinked="1"/>
        <c:majorTickMark val="out"/>
        <c:minorTickMark val="none"/>
        <c:tickLblPos val="nextTo"/>
        <c:crossAx val="155644416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'TD (2)'!$R$62:$S$62</c:f>
                <c:numCache>
                  <c:formatCode>General</c:formatCode>
                  <c:ptCount val="2"/>
                  <c:pt idx="0">
                    <c:v>4.4842739354534267</c:v>
                  </c:pt>
                  <c:pt idx="1">
                    <c:v>12.892287564428557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'TD (2)'!$R$58:$S$58</c:f>
              <c:strCache>
                <c:ptCount val="2"/>
                <c:pt idx="0">
                  <c:v>MT</c:v>
                </c:pt>
                <c:pt idx="1">
                  <c:v>LM</c:v>
                </c:pt>
              </c:strCache>
            </c:strRef>
          </c:cat>
          <c:val>
            <c:numRef>
              <c:f>'TD (2)'!$R$59:$S$59</c:f>
              <c:numCache>
                <c:formatCode>General</c:formatCode>
                <c:ptCount val="2"/>
                <c:pt idx="0">
                  <c:v>633</c:v>
                </c:pt>
                <c:pt idx="1">
                  <c:v>247</c:v>
                </c:pt>
              </c:numCache>
            </c:numRef>
          </c:val>
        </c:ser>
        <c:ser>
          <c:idx val="1"/>
          <c:order val="1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'TD (2)'!$R$61:$S$61</c:f>
                <c:numCache>
                  <c:formatCode>General</c:formatCode>
                  <c:ptCount val="2"/>
                  <c:pt idx="0">
                    <c:v>75.437163931823676</c:v>
                  </c:pt>
                  <c:pt idx="1">
                    <c:v>38.743149315151342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'TD (2)'!$R$58:$S$58</c:f>
              <c:strCache>
                <c:ptCount val="2"/>
                <c:pt idx="0">
                  <c:v>MT</c:v>
                </c:pt>
                <c:pt idx="1">
                  <c:v>LM</c:v>
                </c:pt>
              </c:strCache>
            </c:strRef>
          </c:cat>
          <c:val>
            <c:numRef>
              <c:f>'TD (2)'!$R$60:$S$60</c:f>
              <c:numCache>
                <c:formatCode>General</c:formatCode>
                <c:ptCount val="2"/>
                <c:pt idx="0">
                  <c:v>700</c:v>
                </c:pt>
                <c:pt idx="1">
                  <c:v>66.900000000000006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647488"/>
        <c:axId val="132829120"/>
      </c:barChart>
      <c:catAx>
        <c:axId val="1556474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ko-KR"/>
          </a:p>
        </c:txPr>
        <c:crossAx val="132829120"/>
        <c:crosses val="autoZero"/>
        <c:auto val="1"/>
        <c:lblAlgn val="ctr"/>
        <c:lblOffset val="100"/>
        <c:noMultiLvlLbl val="0"/>
      </c:catAx>
      <c:valAx>
        <c:axId val="13282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56474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A7E6C-1946-4D08-B86A-D92C3505B9B0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B7995-7994-40BF-8889-8894CF436B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8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60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256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232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214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055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3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4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56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81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47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76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80F07-1DB6-43B1-BD52-63D93D0B28B7}" type="datetimeFigureOut">
              <a:rPr lang="ko-KR" altLang="en-US" smtClean="0"/>
              <a:t>2014-06-18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A2CB5-685F-4F75-A9EE-07DD35F42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23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chart" Target="../charts/chart2.xml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07/relationships/hdphoto" Target="../media/hdphoto2.wdp"/><Relationship Id="rId1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1814" y="3326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326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</a:t>
            </a:r>
            <a:endParaRPr lang="ko-KR" altLang="en-US" dirty="0"/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auto">
          <a:xfrm>
            <a:off x="165100" y="4998948"/>
            <a:ext cx="8785225" cy="1814428"/>
          </a:xfrm>
          <a:custGeom>
            <a:avLst/>
            <a:gdLst>
              <a:gd name="T0" fmla="*/ 8785225 w 8785225"/>
              <a:gd name="T1" fmla="*/ 182563 h 365125"/>
              <a:gd name="T2" fmla="*/ 4392613 w 8785225"/>
              <a:gd name="T3" fmla="*/ 365125 h 365125"/>
              <a:gd name="T4" fmla="*/ 0 w 8785225"/>
              <a:gd name="T5" fmla="*/ 182563 h 365125"/>
              <a:gd name="T6" fmla="*/ 4392613 w 87852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785225"/>
              <a:gd name="T13" fmla="*/ 0 h 365125"/>
              <a:gd name="T14" fmla="*/ 8785225 w 87852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85225" h="365125">
                <a:moveTo>
                  <a:pt x="0" y="0"/>
                </a:moveTo>
                <a:lnTo>
                  <a:pt x="24403" y="0"/>
                </a:lnTo>
                <a:lnTo>
                  <a:pt x="24403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altLang="ko-KR" sz="1600" b="1" dirty="0"/>
              <a:t>Figure 6. Determination of the expression of ARRDC3 related mRNA/</a:t>
            </a:r>
            <a:r>
              <a:rPr lang="en-US" altLang="ko-KR" sz="1600" b="1" dirty="0" err="1"/>
              <a:t>miRNA</a:t>
            </a:r>
            <a:r>
              <a:rPr lang="en-US" altLang="ko-KR" sz="1600" b="1" dirty="0"/>
              <a:t> under </a:t>
            </a:r>
            <a:r>
              <a:rPr lang="en-US" altLang="ko-KR" sz="1600" b="1" dirty="0" err="1" smtClean="0"/>
              <a:t>A</a:t>
            </a:r>
            <a:r>
              <a:rPr lang="en-US" altLang="ko-KR" sz="1600" b="1" dirty="0" err="1"/>
              <a:t>ß</a:t>
            </a:r>
            <a:r>
              <a:rPr lang="en-US" altLang="ko-KR" sz="1600" b="1" dirty="0" smtClean="0"/>
              <a:t> </a:t>
            </a:r>
            <a:r>
              <a:rPr lang="en-US" altLang="ko-KR" sz="1600" b="1" dirty="0"/>
              <a:t>administration </a:t>
            </a:r>
            <a:endParaRPr lang="ko-KR" altLang="ko-KR" sz="1600" b="1" dirty="0"/>
          </a:p>
          <a:p>
            <a:r>
              <a:rPr lang="en-US" altLang="ko-KR" sz="1600" dirty="0"/>
              <a:t>(A) RT-PCR show that the mRNA levels of ARRDC3, PPP1R3C and </a:t>
            </a:r>
            <a:r>
              <a:rPr lang="en-US" altLang="ko-KR" sz="1600" dirty="0" err="1"/>
              <a:t>Sfpq</a:t>
            </a:r>
            <a:r>
              <a:rPr lang="en-US" altLang="ko-KR" sz="1600" dirty="0"/>
              <a:t> were increased by </a:t>
            </a:r>
            <a:r>
              <a:rPr lang="en-US" altLang="ko-KR" sz="1600" dirty="0" err="1"/>
              <a:t>Aß</a:t>
            </a:r>
            <a:r>
              <a:rPr lang="en-US" altLang="ko-KR" sz="1600" dirty="0"/>
              <a:t> administration in primary cultured cortical neurons of Tg6799 mice. (B) Real time PCR show that the expression levels of miR139-5p and miR3470a were not significantly altered by </a:t>
            </a:r>
            <a:r>
              <a:rPr lang="en-US" altLang="ko-KR" sz="1600" dirty="0" err="1"/>
              <a:t>Aß</a:t>
            </a:r>
            <a:r>
              <a:rPr lang="en-US" altLang="ko-KR" sz="1600" dirty="0"/>
              <a:t> administration in primary cortical neurons from Tg6799 mice. (C) Luciferase activity of ARRDC3 promoter increased after </a:t>
            </a:r>
            <a:r>
              <a:rPr lang="en-US" altLang="ko-KR" sz="1600" dirty="0" err="1"/>
              <a:t>Aß</a:t>
            </a:r>
            <a:r>
              <a:rPr lang="en-US" altLang="ko-KR" sz="1600" dirty="0"/>
              <a:t> treatment in LM cortical neurons but not in MT neurons. </a:t>
            </a:r>
            <a:endParaRPr lang="ko-KR" altLang="ko-KR" sz="1600" dirty="0"/>
          </a:p>
        </p:txBody>
      </p:sp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468381"/>
              </p:ext>
            </p:extLst>
          </p:nvPr>
        </p:nvGraphicFramePr>
        <p:xfrm>
          <a:off x="5364336" y="732676"/>
          <a:ext cx="2232000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647930"/>
              </p:ext>
            </p:extLst>
          </p:nvPr>
        </p:nvGraphicFramePr>
        <p:xfrm>
          <a:off x="5334966" y="2516484"/>
          <a:ext cx="2232000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044346" y="526682"/>
            <a:ext cx="109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miR139-5p</a:t>
            </a:r>
            <a:endParaRPr lang="ko-KR" alt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6012408" y="2326882"/>
            <a:ext cx="109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miR3470a</a:t>
            </a:r>
            <a:endParaRPr lang="ko-KR" altLang="en-US" sz="1200" dirty="0"/>
          </a:p>
        </p:txBody>
      </p:sp>
      <p:sp>
        <p:nvSpPr>
          <p:cNvPr id="19" name="직사각형 18"/>
          <p:cNvSpPr/>
          <p:nvPr/>
        </p:nvSpPr>
        <p:spPr>
          <a:xfrm>
            <a:off x="7433518" y="827222"/>
            <a:ext cx="108000" cy="10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7433518" y="980599"/>
            <a:ext cx="108000" cy="10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539162" y="756354"/>
            <a:ext cx="1296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Ctrl</a:t>
            </a:r>
            <a:endParaRPr lang="ko-KR" altLang="en-US" sz="900" dirty="0"/>
          </a:p>
        </p:txBody>
      </p:sp>
      <p:sp>
        <p:nvSpPr>
          <p:cNvPr id="22" name="TextBox 21"/>
          <p:cNvSpPr txBox="1"/>
          <p:nvPr/>
        </p:nvSpPr>
        <p:spPr>
          <a:xfrm>
            <a:off x="7539162" y="915919"/>
            <a:ext cx="12938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err="1" smtClean="0"/>
              <a:t>Aß</a:t>
            </a:r>
            <a:endParaRPr lang="ko-KR" altLang="en-US" sz="900" dirty="0"/>
          </a:p>
        </p:txBody>
      </p:sp>
      <p:sp>
        <p:nvSpPr>
          <p:cNvPr id="23" name="직사각형 22"/>
          <p:cNvSpPr/>
          <p:nvPr/>
        </p:nvSpPr>
        <p:spPr>
          <a:xfrm>
            <a:off x="7436100" y="2607015"/>
            <a:ext cx="108000" cy="10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7436100" y="2760392"/>
            <a:ext cx="108000" cy="10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541744" y="2542530"/>
            <a:ext cx="1296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Ctrl</a:t>
            </a:r>
            <a:endParaRPr lang="ko-KR" altLang="en-US" sz="900" dirty="0"/>
          </a:p>
        </p:txBody>
      </p:sp>
      <p:sp>
        <p:nvSpPr>
          <p:cNvPr id="26" name="TextBox 25"/>
          <p:cNvSpPr txBox="1"/>
          <p:nvPr/>
        </p:nvSpPr>
        <p:spPr>
          <a:xfrm>
            <a:off x="7541744" y="2702095"/>
            <a:ext cx="12938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err="1" smtClean="0"/>
              <a:t>Aß</a:t>
            </a:r>
            <a:endParaRPr lang="ko-KR" altLang="en-US" sz="900" dirty="0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4403033" y="1260928"/>
            <a:ext cx="165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/>
              <a:t>Relative level of miRNA expression </a:t>
            </a:r>
          </a:p>
          <a:p>
            <a:pPr algn="ctr"/>
            <a:r>
              <a:rPr lang="en-US" altLang="ko-KR" sz="700" dirty="0" smtClean="0"/>
              <a:t>(% of vehicle for each group)</a:t>
            </a:r>
            <a:endParaRPr lang="ko-KR" altLang="en-US" sz="700" dirty="0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4413666" y="3097462"/>
            <a:ext cx="165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/>
              <a:t>Relative level of miRNA expression </a:t>
            </a:r>
          </a:p>
          <a:p>
            <a:pPr algn="ctr"/>
            <a:r>
              <a:rPr lang="en-US" altLang="ko-KR" sz="700" dirty="0" smtClean="0"/>
              <a:t>(% of vehicle for each group)</a:t>
            </a:r>
            <a:endParaRPr lang="ko-KR" altLang="en-US" sz="700" dirty="0"/>
          </a:p>
        </p:txBody>
      </p:sp>
      <p:grpSp>
        <p:nvGrpSpPr>
          <p:cNvPr id="2" name="그룹 1"/>
          <p:cNvGrpSpPr/>
          <p:nvPr/>
        </p:nvGrpSpPr>
        <p:grpSpPr>
          <a:xfrm>
            <a:off x="1319886" y="525669"/>
            <a:ext cx="2807864" cy="1951172"/>
            <a:chOff x="663010" y="323131"/>
            <a:chExt cx="3397515" cy="2360918"/>
          </a:xfrm>
        </p:grpSpPr>
        <p:pic>
          <p:nvPicPr>
            <p:cNvPr id="32" name="Picture 4"/>
            <p:cNvPicPr preferRelativeResize="0">
              <a:picLocks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529"/>
            <a:stretch/>
          </p:blipFill>
          <p:spPr bwMode="auto">
            <a:xfrm>
              <a:off x="1807833" y="1915965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5"/>
            <p:cNvPicPr preferRelativeResize="0">
              <a:picLocks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2796308" y="1915965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6"/>
            <p:cNvPicPr preferRelativeResize="0">
              <a:picLocks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1000" contrast="3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1807833" y="1469983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7"/>
            <p:cNvPicPr preferRelativeResize="0">
              <a:picLocks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18000" contras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2796308" y="1469983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8"/>
            <p:cNvPicPr preferRelativeResize="0">
              <a:picLocks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1807833" y="2361946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9"/>
            <p:cNvPicPr preferRelativeResize="0">
              <a:picLocks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2796308" y="2361946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3"/>
            <p:cNvPicPr preferRelativeResize="0">
              <a:picLocks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2796308" y="1024001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5"/>
            <p:cNvPicPr preferRelativeResize="0"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833" y="1024001"/>
              <a:ext cx="691200" cy="29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 rot="19546294">
              <a:off x="1679515" y="590211"/>
              <a:ext cx="9239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 smtClean="0"/>
                <a:t>Ctrl</a:t>
              </a:r>
              <a:endParaRPr lang="ko-KR" altLang="en-US" sz="1050" dirty="0"/>
            </a:p>
          </p:txBody>
        </p:sp>
        <p:sp>
          <p:nvSpPr>
            <p:cNvPr id="48" name="TextBox 47"/>
            <p:cNvSpPr txBox="1"/>
            <p:nvPr/>
          </p:nvSpPr>
          <p:spPr>
            <a:xfrm rot="19546294">
              <a:off x="2032629" y="527097"/>
              <a:ext cx="10558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 err="1"/>
                <a:t>Aß</a:t>
              </a:r>
              <a:endParaRPr lang="ko-KR" altLang="en-US" sz="1050" dirty="0"/>
            </a:p>
          </p:txBody>
        </p:sp>
        <p:sp>
          <p:nvSpPr>
            <p:cNvPr id="49" name="TextBox 48"/>
            <p:cNvSpPr txBox="1"/>
            <p:nvPr/>
          </p:nvSpPr>
          <p:spPr>
            <a:xfrm rot="19546294">
              <a:off x="2680088" y="590951"/>
              <a:ext cx="9239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 smtClean="0"/>
                <a:t>Ctrl</a:t>
              </a:r>
              <a:endParaRPr lang="ko-KR" altLang="en-US" sz="1050" dirty="0"/>
            </a:p>
          </p:txBody>
        </p:sp>
        <p:sp>
          <p:nvSpPr>
            <p:cNvPr id="50" name="TextBox 49"/>
            <p:cNvSpPr txBox="1"/>
            <p:nvPr/>
          </p:nvSpPr>
          <p:spPr>
            <a:xfrm rot="19546294">
              <a:off x="3004628" y="527836"/>
              <a:ext cx="10558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 err="1"/>
                <a:t>Aß</a:t>
              </a:r>
              <a:endParaRPr lang="ko-KR" altLang="en-US" sz="105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0447" y="323131"/>
              <a:ext cx="10205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/>
                <a:t>LM</a:t>
              </a:r>
              <a:endParaRPr lang="ko-KR" altLang="en-US" sz="16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687609" y="323131"/>
              <a:ext cx="10205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/>
                <a:t>MT</a:t>
              </a:r>
              <a:endParaRPr lang="ko-KR" altLang="en-US" sz="16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3010" y="1030351"/>
              <a:ext cx="1296146" cy="335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ARRDC3</a:t>
              </a:r>
              <a:endParaRPr lang="ko-KR" altLang="en-US" sz="1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63010" y="1909370"/>
              <a:ext cx="1296144" cy="335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/>
                <a:t>Sfpq</a:t>
              </a:r>
              <a:endParaRPr lang="ko-KR" altLang="en-US" sz="12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63010" y="1469860"/>
              <a:ext cx="1310920" cy="335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PPP1R3C</a:t>
              </a:r>
              <a:endParaRPr lang="ko-KR" altLang="en-US" sz="12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63010" y="2348880"/>
              <a:ext cx="1153223" cy="335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/>
                <a:t>GAPDH</a:t>
              </a:r>
              <a:endParaRPr lang="ko-KR" altLang="en-US" sz="1200" dirty="0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4030235" y="2843470"/>
            <a:ext cx="973813" cy="23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/>
              <a:t>Ctrl</a:t>
            </a:r>
            <a:endParaRPr lang="ko-KR" altLang="en-US" sz="1050" dirty="0"/>
          </a:p>
        </p:txBody>
      </p:sp>
      <p:sp>
        <p:nvSpPr>
          <p:cNvPr id="90" name="TextBox 89"/>
          <p:cNvSpPr txBox="1"/>
          <p:nvPr/>
        </p:nvSpPr>
        <p:spPr>
          <a:xfrm>
            <a:off x="4021313" y="2984897"/>
            <a:ext cx="9721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err="1" smtClean="0"/>
              <a:t>Aß</a:t>
            </a:r>
            <a:endParaRPr lang="ko-KR" altLang="en-US" sz="1050" dirty="0"/>
          </a:p>
        </p:txBody>
      </p:sp>
      <p:graphicFrame>
        <p:nvGraphicFramePr>
          <p:cNvPr id="85" name="차트 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246474"/>
              </p:ext>
            </p:extLst>
          </p:nvPr>
        </p:nvGraphicFramePr>
        <p:xfrm>
          <a:off x="1175089" y="2757870"/>
          <a:ext cx="3435011" cy="1873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86" name="TextBox 85"/>
          <p:cNvSpPr txBox="1"/>
          <p:nvPr/>
        </p:nvSpPr>
        <p:spPr>
          <a:xfrm>
            <a:off x="1836777" y="4654007"/>
            <a:ext cx="2198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/>
              <a:t>Luciferase activity of ARRDC3 promoter </a:t>
            </a:r>
          </a:p>
          <a:p>
            <a:pPr algn="ctr"/>
            <a:r>
              <a:rPr lang="en-US" altLang="ko-KR" sz="800" dirty="0" smtClean="0"/>
              <a:t>(% of vehicle vector in</a:t>
            </a:r>
            <a:r>
              <a:rPr lang="ko-KR" altLang="en-US" sz="800" dirty="0" smtClean="0"/>
              <a:t> </a:t>
            </a:r>
            <a:r>
              <a:rPr lang="en-US" altLang="ko-KR" sz="800" dirty="0" smtClean="0"/>
              <a:t>LM)</a:t>
            </a:r>
            <a:endParaRPr lang="ko-KR" altLang="en-US" sz="800" dirty="0"/>
          </a:p>
        </p:txBody>
      </p:sp>
      <p:sp>
        <p:nvSpPr>
          <p:cNvPr id="87" name="직사각형 86"/>
          <p:cNvSpPr/>
          <p:nvPr/>
        </p:nvSpPr>
        <p:spPr>
          <a:xfrm>
            <a:off x="3933358" y="2904819"/>
            <a:ext cx="108189" cy="983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8" name="직사각형 87"/>
          <p:cNvSpPr/>
          <p:nvPr/>
        </p:nvSpPr>
        <p:spPr>
          <a:xfrm>
            <a:off x="3933358" y="3050131"/>
            <a:ext cx="108189" cy="9835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2263508" y="3243939"/>
            <a:ext cx="233532" cy="25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*</a:t>
            </a:r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 rot="5400000" flipV="1">
            <a:off x="3653670" y="3609320"/>
            <a:ext cx="518841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§</a:t>
            </a:r>
            <a:endParaRPr lang="ko-KR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5400000" flipV="1">
            <a:off x="3283887" y="3825524"/>
            <a:ext cx="518841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§</a:t>
            </a:r>
            <a:endParaRPr lang="ko-KR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71814" y="266844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47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155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Haneul Noh</dc:creator>
  <cp:lastModifiedBy>Haneul Noh</cp:lastModifiedBy>
  <cp:revision>12</cp:revision>
  <dcterms:created xsi:type="dcterms:W3CDTF">2014-06-06T01:49:08Z</dcterms:created>
  <dcterms:modified xsi:type="dcterms:W3CDTF">2014-06-18T05:47:27Z</dcterms:modified>
</cp:coreProperties>
</file>