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48" autoAdjust="0"/>
    <p:restoredTop sz="94660"/>
  </p:normalViewPr>
  <p:slideViewPr>
    <p:cSldViewPr>
      <p:cViewPr>
        <p:scale>
          <a:sx n="100" d="100"/>
          <a:sy n="100" d="100"/>
        </p:scale>
        <p:origin x="-1882" y="499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6C61-C346-49AC-8B46-D3DA85CFF359}" type="datetimeFigureOut">
              <a:rPr lang="en-US" smtClean="0"/>
              <a:t>8/21/2014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94D2-2D4B-48C6-BDEC-0290E64A894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69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6C61-C346-49AC-8B46-D3DA85CFF359}" type="datetimeFigureOut">
              <a:rPr lang="en-US" smtClean="0"/>
              <a:t>8/21/2014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94D2-2D4B-48C6-BDEC-0290E64A894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266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6C61-C346-49AC-8B46-D3DA85CFF359}" type="datetimeFigureOut">
              <a:rPr lang="en-US" smtClean="0"/>
              <a:t>8/21/2014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94D2-2D4B-48C6-BDEC-0290E64A894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625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6C61-C346-49AC-8B46-D3DA85CFF359}" type="datetimeFigureOut">
              <a:rPr lang="en-US" smtClean="0"/>
              <a:t>8/21/2014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94D2-2D4B-48C6-BDEC-0290E64A894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804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6C61-C346-49AC-8B46-D3DA85CFF359}" type="datetimeFigureOut">
              <a:rPr lang="en-US" smtClean="0"/>
              <a:t>8/21/2014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94D2-2D4B-48C6-BDEC-0290E64A894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816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6C61-C346-49AC-8B46-D3DA85CFF359}" type="datetimeFigureOut">
              <a:rPr lang="en-US" smtClean="0"/>
              <a:t>8/21/2014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94D2-2D4B-48C6-BDEC-0290E64A894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36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6C61-C346-49AC-8B46-D3DA85CFF359}" type="datetimeFigureOut">
              <a:rPr lang="en-US" smtClean="0"/>
              <a:t>8/21/2014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94D2-2D4B-48C6-BDEC-0290E64A894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10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6C61-C346-49AC-8B46-D3DA85CFF359}" type="datetimeFigureOut">
              <a:rPr lang="en-US" smtClean="0"/>
              <a:t>8/21/2014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94D2-2D4B-48C6-BDEC-0290E64A894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39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6C61-C346-49AC-8B46-D3DA85CFF359}" type="datetimeFigureOut">
              <a:rPr lang="en-US" smtClean="0"/>
              <a:t>8/21/2014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94D2-2D4B-48C6-BDEC-0290E64A894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56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6C61-C346-49AC-8B46-D3DA85CFF359}" type="datetimeFigureOut">
              <a:rPr lang="en-US" smtClean="0"/>
              <a:t>8/21/2014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94D2-2D4B-48C6-BDEC-0290E64A894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284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6C61-C346-49AC-8B46-D3DA85CFF359}" type="datetimeFigureOut">
              <a:rPr lang="en-US" smtClean="0"/>
              <a:t>8/21/2014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94D2-2D4B-48C6-BDEC-0290E64A894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256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06C61-C346-49AC-8B46-D3DA85CFF359}" type="datetimeFigureOut">
              <a:rPr lang="en-US" smtClean="0"/>
              <a:t>8/21/2014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E94D2-2D4B-48C6-BDEC-0290E64A894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274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5505450" cy="1819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tangolo 4"/>
          <p:cNvSpPr/>
          <p:nvPr/>
        </p:nvSpPr>
        <p:spPr>
          <a:xfrm>
            <a:off x="381000" y="2895600"/>
            <a:ext cx="46101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/>
              <a:t>Additional file 4 – Figure S3A Projection plots of the </a:t>
            </a:r>
            <a:r>
              <a:rPr lang="en-GB" sz="1400" b="1" dirty="0" err="1"/>
              <a:t>tetraploid</a:t>
            </a:r>
            <a:r>
              <a:rPr lang="en-GB" sz="1400" b="1" dirty="0"/>
              <a:t> wheat consensus map on the </a:t>
            </a:r>
            <a:r>
              <a:rPr lang="en-GB" sz="1400" b="1" dirty="0" err="1"/>
              <a:t>hexaploid</a:t>
            </a:r>
            <a:r>
              <a:rPr lang="en-GB" sz="1400" b="1" dirty="0"/>
              <a:t> SSR reference map (Ta-SSR-2004)</a:t>
            </a:r>
            <a:endParaRPr lang="it-IT" sz="1400" b="1" dirty="0"/>
          </a:p>
        </p:txBody>
      </p:sp>
    </p:spTree>
    <p:extLst>
      <p:ext uri="{BB962C8B-B14F-4D97-AF65-F5344CB8AC3E}">
        <p14:creationId xmlns:p14="http://schemas.microsoft.com/office/powerpoint/2010/main" val="2901750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/>
          <p:cNvPicPr preferRelativeResize="0"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1549" r="1284" b="2362"/>
          <a:stretch/>
        </p:blipFill>
        <p:spPr bwMode="auto">
          <a:xfrm>
            <a:off x="1279682" y="150021"/>
            <a:ext cx="1905001" cy="1173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" t="2117" r="984" b="2556"/>
          <a:stretch/>
        </p:blipFill>
        <p:spPr bwMode="auto">
          <a:xfrm>
            <a:off x="1282061" y="1326357"/>
            <a:ext cx="1883569" cy="1173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" t="1386" r="899" b="2169"/>
          <a:stretch/>
        </p:blipFill>
        <p:spPr bwMode="auto">
          <a:xfrm>
            <a:off x="1282061" y="2497463"/>
            <a:ext cx="1924049" cy="1178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" t="1323" r="1982" b="2169"/>
          <a:stretch/>
        </p:blipFill>
        <p:spPr bwMode="auto">
          <a:xfrm>
            <a:off x="1267772" y="3666254"/>
            <a:ext cx="1922717" cy="1181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" t="1555" r="2044" b="1575"/>
          <a:stretch/>
        </p:blipFill>
        <p:spPr bwMode="auto">
          <a:xfrm>
            <a:off x="1269103" y="4842926"/>
            <a:ext cx="1922718" cy="1185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" t="1552" r="1631" b="2351"/>
          <a:stretch/>
        </p:blipFill>
        <p:spPr bwMode="auto">
          <a:xfrm>
            <a:off x="1278629" y="6017414"/>
            <a:ext cx="1924051" cy="117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" t="1945" r="1653" b="1575"/>
          <a:stretch/>
        </p:blipFill>
        <p:spPr bwMode="auto">
          <a:xfrm>
            <a:off x="1270155" y="7186607"/>
            <a:ext cx="1905002" cy="118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" t="7195" r="2278" b="78111"/>
          <a:stretch/>
        </p:blipFill>
        <p:spPr bwMode="auto">
          <a:xfrm>
            <a:off x="1267772" y="8377244"/>
            <a:ext cx="2305050" cy="233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Connettore 1 2"/>
          <p:cNvCxnSpPr/>
          <p:nvPr/>
        </p:nvCxnSpPr>
        <p:spPr>
          <a:xfrm>
            <a:off x="1409699" y="190544"/>
            <a:ext cx="2095500" cy="0"/>
          </a:xfrm>
          <a:prstGeom prst="line">
            <a:avLst/>
          </a:prstGeom>
          <a:ln w="508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/>
          <p:nvPr/>
        </p:nvCxnSpPr>
        <p:spPr>
          <a:xfrm>
            <a:off x="3505199" y="194354"/>
            <a:ext cx="0" cy="8250984"/>
          </a:xfrm>
          <a:prstGeom prst="line">
            <a:avLst/>
          </a:prstGeom>
          <a:ln w="508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1310640" y="8633460"/>
            <a:ext cx="2346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err="1" smtClean="0"/>
              <a:t>Hexaploid</a:t>
            </a:r>
            <a:r>
              <a:rPr lang="it-IT" sz="1200" dirty="0" smtClean="0"/>
              <a:t> </a:t>
            </a:r>
            <a:r>
              <a:rPr lang="it-IT" sz="1200" dirty="0" err="1" smtClean="0"/>
              <a:t>wheat</a:t>
            </a:r>
            <a:r>
              <a:rPr lang="it-IT" sz="1200" dirty="0" smtClean="0"/>
              <a:t> </a:t>
            </a:r>
            <a:r>
              <a:rPr lang="it-IT" sz="1200" i="1" dirty="0" smtClean="0"/>
              <a:t>Ta-SSR-2004</a:t>
            </a:r>
            <a:r>
              <a:rPr lang="it-IT" sz="1200" dirty="0" smtClean="0"/>
              <a:t> </a:t>
            </a:r>
            <a:r>
              <a:rPr lang="it-IT" sz="1200" dirty="0" err="1" smtClean="0"/>
              <a:t>map</a:t>
            </a:r>
            <a:r>
              <a:rPr lang="it-IT" sz="1200" dirty="0" smtClean="0"/>
              <a:t>  A-</a:t>
            </a:r>
            <a:r>
              <a:rPr lang="it-IT" sz="1200" dirty="0" err="1" smtClean="0"/>
              <a:t>genome</a:t>
            </a:r>
            <a:endParaRPr lang="it-IT" sz="1200" dirty="0" smtClean="0"/>
          </a:p>
        </p:txBody>
      </p:sp>
      <p:grpSp>
        <p:nvGrpSpPr>
          <p:cNvPr id="13" name="Gruppo 12"/>
          <p:cNvGrpSpPr/>
          <p:nvPr/>
        </p:nvGrpSpPr>
        <p:grpSpPr>
          <a:xfrm>
            <a:off x="4004020" y="175304"/>
            <a:ext cx="2396780" cy="8916011"/>
            <a:chOff x="3470620" y="175304"/>
            <a:chExt cx="2396780" cy="8916011"/>
          </a:xfrm>
        </p:grpSpPr>
        <p:pic>
          <p:nvPicPr>
            <p:cNvPr id="1039" name="Picture 15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3" t="3577" r="3704" b="2375"/>
            <a:stretch/>
          </p:blipFill>
          <p:spPr bwMode="auto">
            <a:xfrm>
              <a:off x="3473449" y="175304"/>
              <a:ext cx="1860551" cy="1158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1" name="Picture 17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6" t="1859" r="1386" b="1859"/>
            <a:stretch/>
          </p:blipFill>
          <p:spPr bwMode="auto">
            <a:xfrm>
              <a:off x="3470620" y="1333500"/>
              <a:ext cx="1918174" cy="11857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3" name="Picture 19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8" t="2556" r="2058" b="2556"/>
            <a:stretch/>
          </p:blipFill>
          <p:spPr bwMode="auto">
            <a:xfrm>
              <a:off x="3489918" y="2516534"/>
              <a:ext cx="1886950" cy="11639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5" name="Picture 21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6" t="1808" r="2056" b="1808"/>
            <a:stretch/>
          </p:blipFill>
          <p:spPr bwMode="auto">
            <a:xfrm>
              <a:off x="3497005" y="3680750"/>
              <a:ext cx="1889388" cy="1184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7" name="Picture 23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1" t="1808" r="1811" b="1808"/>
            <a:stretch/>
          </p:blipFill>
          <p:spPr bwMode="auto">
            <a:xfrm>
              <a:off x="3489786" y="4848238"/>
              <a:ext cx="1899008" cy="1184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9" name="Picture 25"/>
            <p:cNvPicPr>
              <a:picLocks noChangeAspect="1" noChangeArrowheads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7" t="2330" r="1507" b="2330"/>
            <a:stretch/>
          </p:blipFill>
          <p:spPr bwMode="auto">
            <a:xfrm>
              <a:off x="3484938" y="6029326"/>
              <a:ext cx="1915736" cy="11694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1" name="Picture 27"/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5" t="2019" r="1445" b="2019"/>
            <a:stretch/>
          </p:blipFill>
          <p:spPr bwMode="auto">
            <a:xfrm>
              <a:off x="3487259" y="7191378"/>
              <a:ext cx="1918178" cy="1174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4" t="7195" r="2278" b="78111"/>
            <a:stretch/>
          </p:blipFill>
          <p:spPr bwMode="auto">
            <a:xfrm>
              <a:off x="3476624" y="8382000"/>
              <a:ext cx="2305050" cy="233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8" name="Connettore 1 27"/>
            <p:cNvCxnSpPr/>
            <p:nvPr/>
          </p:nvCxnSpPr>
          <p:spPr>
            <a:xfrm>
              <a:off x="3608070" y="190500"/>
              <a:ext cx="2095500" cy="0"/>
            </a:xfrm>
            <a:prstGeom prst="line">
              <a:avLst/>
            </a:prstGeom>
            <a:ln w="508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1 28"/>
            <p:cNvCxnSpPr/>
            <p:nvPr/>
          </p:nvCxnSpPr>
          <p:spPr>
            <a:xfrm>
              <a:off x="5703570" y="194310"/>
              <a:ext cx="0" cy="8250984"/>
            </a:xfrm>
            <a:prstGeom prst="line">
              <a:avLst/>
            </a:prstGeom>
            <a:ln w="508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CasellaDiTesto 30"/>
            <p:cNvSpPr txBox="1"/>
            <p:nvPr/>
          </p:nvSpPr>
          <p:spPr>
            <a:xfrm>
              <a:off x="3520439" y="8629650"/>
              <a:ext cx="23469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dirty="0" err="1" smtClean="0"/>
                <a:t>Hexaploid</a:t>
              </a:r>
              <a:r>
                <a:rPr lang="it-IT" sz="1200" dirty="0" smtClean="0"/>
                <a:t> </a:t>
              </a:r>
              <a:r>
                <a:rPr lang="it-IT" sz="1200" dirty="0" err="1" smtClean="0"/>
                <a:t>wheat</a:t>
              </a:r>
              <a:r>
                <a:rPr lang="it-IT" sz="1200" dirty="0" smtClean="0"/>
                <a:t> </a:t>
              </a:r>
              <a:r>
                <a:rPr lang="it-IT" sz="1200" i="1" dirty="0" smtClean="0"/>
                <a:t>Ta-SSR-2004</a:t>
              </a:r>
              <a:r>
                <a:rPr lang="it-IT" sz="1200" dirty="0" smtClean="0"/>
                <a:t> </a:t>
              </a:r>
              <a:r>
                <a:rPr lang="it-IT" sz="1200" dirty="0" err="1" smtClean="0"/>
                <a:t>map</a:t>
              </a:r>
              <a:r>
                <a:rPr lang="it-IT" sz="1200" dirty="0" smtClean="0"/>
                <a:t>  B-</a:t>
              </a:r>
              <a:r>
                <a:rPr lang="it-IT" sz="1200" dirty="0" err="1" smtClean="0"/>
                <a:t>genome</a:t>
              </a:r>
              <a:endParaRPr lang="it-IT" sz="1200" dirty="0" smtClean="0"/>
            </a:p>
          </p:txBody>
        </p:sp>
      </p:grpSp>
      <p:sp>
        <p:nvSpPr>
          <p:cNvPr id="15" name="CasellaDiTesto 14"/>
          <p:cNvSpPr txBox="1"/>
          <p:nvPr/>
        </p:nvSpPr>
        <p:spPr>
          <a:xfrm rot="16200000">
            <a:off x="-210374" y="4200574"/>
            <a:ext cx="2429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err="1" smtClean="0"/>
              <a:t>Tetraploid</a:t>
            </a:r>
            <a:r>
              <a:rPr lang="it-IT" sz="1200" dirty="0" smtClean="0"/>
              <a:t> </a:t>
            </a:r>
            <a:r>
              <a:rPr lang="it-IT" sz="1200" dirty="0" err="1" smtClean="0"/>
              <a:t>wheat</a:t>
            </a:r>
            <a:r>
              <a:rPr lang="it-IT" sz="1200" dirty="0" smtClean="0"/>
              <a:t>  </a:t>
            </a:r>
            <a:r>
              <a:rPr lang="it-IT" sz="1200" dirty="0" err="1" smtClean="0"/>
              <a:t>consensus</a:t>
            </a:r>
            <a:r>
              <a:rPr lang="it-IT" sz="1200" dirty="0" smtClean="0"/>
              <a:t> </a:t>
            </a:r>
            <a:r>
              <a:rPr lang="it-IT" sz="1200" dirty="0" err="1" smtClean="0"/>
              <a:t>map</a:t>
            </a:r>
            <a:r>
              <a:rPr lang="it-IT" sz="1200" dirty="0" smtClean="0"/>
              <a:t> </a:t>
            </a:r>
            <a:endParaRPr lang="it-IT" sz="1200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2895600" y="228600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err="1" smtClean="0"/>
              <a:t>Chr</a:t>
            </a:r>
            <a:r>
              <a:rPr lang="it-IT" sz="1000" dirty="0" smtClean="0"/>
              <a:t>. 1A</a:t>
            </a:r>
            <a:endParaRPr lang="it-IT" sz="1000" dirty="0"/>
          </a:p>
        </p:txBody>
      </p:sp>
      <p:sp>
        <p:nvSpPr>
          <p:cNvPr id="37" name="CasellaDiTesto 36"/>
          <p:cNvSpPr txBox="1"/>
          <p:nvPr/>
        </p:nvSpPr>
        <p:spPr>
          <a:xfrm>
            <a:off x="2895600" y="1323201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err="1" smtClean="0"/>
              <a:t>Chr</a:t>
            </a:r>
            <a:r>
              <a:rPr lang="it-IT" sz="1000" dirty="0" smtClean="0"/>
              <a:t>. 2A</a:t>
            </a:r>
            <a:endParaRPr lang="it-IT" sz="1000" dirty="0"/>
          </a:p>
        </p:txBody>
      </p:sp>
      <p:sp>
        <p:nvSpPr>
          <p:cNvPr id="38" name="CasellaDiTesto 37"/>
          <p:cNvSpPr txBox="1"/>
          <p:nvPr/>
        </p:nvSpPr>
        <p:spPr>
          <a:xfrm>
            <a:off x="2895600" y="2542401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err="1" smtClean="0"/>
              <a:t>Chr</a:t>
            </a:r>
            <a:r>
              <a:rPr lang="it-IT" sz="1000" dirty="0" smtClean="0"/>
              <a:t>. 3A</a:t>
            </a:r>
            <a:endParaRPr lang="it-IT" sz="1000" dirty="0"/>
          </a:p>
        </p:txBody>
      </p:sp>
      <p:sp>
        <p:nvSpPr>
          <p:cNvPr id="39" name="CasellaDiTesto 38"/>
          <p:cNvSpPr txBox="1"/>
          <p:nvPr/>
        </p:nvSpPr>
        <p:spPr>
          <a:xfrm>
            <a:off x="2895600" y="3685401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err="1" smtClean="0"/>
              <a:t>Chr</a:t>
            </a:r>
            <a:r>
              <a:rPr lang="it-IT" sz="1000" dirty="0" smtClean="0"/>
              <a:t>. 4A</a:t>
            </a:r>
            <a:endParaRPr lang="it-IT" sz="1000" dirty="0"/>
          </a:p>
        </p:txBody>
      </p:sp>
      <p:sp>
        <p:nvSpPr>
          <p:cNvPr id="40" name="CasellaDiTesto 39"/>
          <p:cNvSpPr txBox="1"/>
          <p:nvPr/>
        </p:nvSpPr>
        <p:spPr>
          <a:xfrm>
            <a:off x="2895600" y="4828401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err="1" smtClean="0"/>
              <a:t>Chr</a:t>
            </a:r>
            <a:r>
              <a:rPr lang="it-IT" sz="1000" dirty="0" smtClean="0"/>
              <a:t>. 5A</a:t>
            </a:r>
            <a:endParaRPr lang="it-IT" sz="1000" dirty="0"/>
          </a:p>
        </p:txBody>
      </p:sp>
      <p:sp>
        <p:nvSpPr>
          <p:cNvPr id="41" name="CasellaDiTesto 40"/>
          <p:cNvSpPr txBox="1"/>
          <p:nvPr/>
        </p:nvSpPr>
        <p:spPr>
          <a:xfrm>
            <a:off x="2895600" y="6047601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err="1" smtClean="0"/>
              <a:t>Chr</a:t>
            </a:r>
            <a:r>
              <a:rPr lang="it-IT" sz="1000" dirty="0" smtClean="0"/>
              <a:t>. 6A</a:t>
            </a:r>
            <a:endParaRPr lang="it-IT" sz="1000" dirty="0"/>
          </a:p>
        </p:txBody>
      </p:sp>
      <p:sp>
        <p:nvSpPr>
          <p:cNvPr id="42" name="CasellaDiTesto 41"/>
          <p:cNvSpPr txBox="1"/>
          <p:nvPr/>
        </p:nvSpPr>
        <p:spPr>
          <a:xfrm>
            <a:off x="2895600" y="7266801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err="1" smtClean="0"/>
              <a:t>Chr</a:t>
            </a:r>
            <a:r>
              <a:rPr lang="it-IT" sz="1000" dirty="0" smtClean="0"/>
              <a:t>. 7A</a:t>
            </a:r>
          </a:p>
        </p:txBody>
      </p:sp>
      <p:sp>
        <p:nvSpPr>
          <p:cNvPr id="43" name="CasellaDiTesto 42"/>
          <p:cNvSpPr txBox="1"/>
          <p:nvPr/>
        </p:nvSpPr>
        <p:spPr>
          <a:xfrm>
            <a:off x="5638800" y="228600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err="1" smtClean="0"/>
              <a:t>Chr</a:t>
            </a:r>
            <a:r>
              <a:rPr lang="it-IT" sz="1000" dirty="0" smtClean="0"/>
              <a:t>. 1B</a:t>
            </a:r>
            <a:endParaRPr lang="it-IT" sz="1000" dirty="0"/>
          </a:p>
        </p:txBody>
      </p:sp>
      <p:sp>
        <p:nvSpPr>
          <p:cNvPr id="44" name="CasellaDiTesto 43"/>
          <p:cNvSpPr txBox="1"/>
          <p:nvPr/>
        </p:nvSpPr>
        <p:spPr>
          <a:xfrm>
            <a:off x="5638800" y="1323201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err="1" smtClean="0"/>
              <a:t>Chr</a:t>
            </a:r>
            <a:r>
              <a:rPr lang="it-IT" sz="1000" dirty="0" smtClean="0"/>
              <a:t>. 2B</a:t>
            </a:r>
            <a:endParaRPr lang="it-IT" sz="1000" dirty="0"/>
          </a:p>
        </p:txBody>
      </p:sp>
      <p:sp>
        <p:nvSpPr>
          <p:cNvPr id="45" name="CasellaDiTesto 44"/>
          <p:cNvSpPr txBox="1"/>
          <p:nvPr/>
        </p:nvSpPr>
        <p:spPr>
          <a:xfrm>
            <a:off x="5638800" y="2542401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err="1" smtClean="0"/>
              <a:t>Chr</a:t>
            </a:r>
            <a:r>
              <a:rPr lang="it-IT" sz="1000" dirty="0" smtClean="0"/>
              <a:t>. 3B</a:t>
            </a:r>
            <a:endParaRPr lang="it-IT" sz="1000" dirty="0"/>
          </a:p>
        </p:txBody>
      </p:sp>
      <p:sp>
        <p:nvSpPr>
          <p:cNvPr id="46" name="CasellaDiTesto 45"/>
          <p:cNvSpPr txBox="1"/>
          <p:nvPr/>
        </p:nvSpPr>
        <p:spPr>
          <a:xfrm>
            <a:off x="5638800" y="3685401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err="1" smtClean="0"/>
              <a:t>Chr</a:t>
            </a:r>
            <a:r>
              <a:rPr lang="it-IT" sz="1000" dirty="0" smtClean="0"/>
              <a:t>. 4B</a:t>
            </a:r>
            <a:endParaRPr lang="it-IT" sz="1000" dirty="0"/>
          </a:p>
        </p:txBody>
      </p:sp>
      <p:sp>
        <p:nvSpPr>
          <p:cNvPr id="47" name="CasellaDiTesto 46"/>
          <p:cNvSpPr txBox="1"/>
          <p:nvPr/>
        </p:nvSpPr>
        <p:spPr>
          <a:xfrm>
            <a:off x="5638800" y="4828401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err="1" smtClean="0"/>
              <a:t>Chr</a:t>
            </a:r>
            <a:r>
              <a:rPr lang="it-IT" sz="1000" dirty="0" smtClean="0"/>
              <a:t>. 5B</a:t>
            </a:r>
            <a:endParaRPr lang="it-IT" sz="1000" dirty="0"/>
          </a:p>
        </p:txBody>
      </p:sp>
      <p:sp>
        <p:nvSpPr>
          <p:cNvPr id="48" name="CasellaDiTesto 47"/>
          <p:cNvSpPr txBox="1"/>
          <p:nvPr/>
        </p:nvSpPr>
        <p:spPr>
          <a:xfrm>
            <a:off x="5638800" y="6047601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err="1" smtClean="0"/>
              <a:t>Chr</a:t>
            </a:r>
            <a:r>
              <a:rPr lang="it-IT" sz="1000" dirty="0" smtClean="0"/>
              <a:t>. 6B</a:t>
            </a:r>
            <a:endParaRPr lang="it-IT" sz="1000" dirty="0"/>
          </a:p>
        </p:txBody>
      </p:sp>
      <p:sp>
        <p:nvSpPr>
          <p:cNvPr id="49" name="CasellaDiTesto 48"/>
          <p:cNvSpPr txBox="1"/>
          <p:nvPr/>
        </p:nvSpPr>
        <p:spPr>
          <a:xfrm>
            <a:off x="5638800" y="7266801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err="1" smtClean="0"/>
              <a:t>Chr</a:t>
            </a:r>
            <a:r>
              <a:rPr lang="it-IT" sz="1000" dirty="0" smtClean="0"/>
              <a:t>. 7B</a:t>
            </a:r>
            <a:endParaRPr lang="it-IT" sz="1000" dirty="0"/>
          </a:p>
        </p:txBody>
      </p:sp>
      <p:cxnSp>
        <p:nvCxnSpPr>
          <p:cNvPr id="51" name="Connettore 1 50"/>
          <p:cNvCxnSpPr/>
          <p:nvPr/>
        </p:nvCxnSpPr>
        <p:spPr>
          <a:xfrm>
            <a:off x="1409696" y="1291590"/>
            <a:ext cx="2095500" cy="0"/>
          </a:xfrm>
          <a:prstGeom prst="line">
            <a:avLst/>
          </a:prstGeom>
          <a:ln w="508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1 51"/>
          <p:cNvCxnSpPr/>
          <p:nvPr/>
        </p:nvCxnSpPr>
        <p:spPr>
          <a:xfrm>
            <a:off x="1409700" y="2468880"/>
            <a:ext cx="2095500" cy="0"/>
          </a:xfrm>
          <a:prstGeom prst="line">
            <a:avLst/>
          </a:prstGeom>
          <a:ln w="508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1 52"/>
          <p:cNvCxnSpPr/>
          <p:nvPr/>
        </p:nvCxnSpPr>
        <p:spPr>
          <a:xfrm>
            <a:off x="1409700" y="3646170"/>
            <a:ext cx="2095500" cy="0"/>
          </a:xfrm>
          <a:prstGeom prst="line">
            <a:avLst/>
          </a:prstGeom>
          <a:ln w="508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1 53"/>
          <p:cNvCxnSpPr/>
          <p:nvPr/>
        </p:nvCxnSpPr>
        <p:spPr>
          <a:xfrm>
            <a:off x="1409700" y="4808220"/>
            <a:ext cx="2095500" cy="0"/>
          </a:xfrm>
          <a:prstGeom prst="line">
            <a:avLst/>
          </a:prstGeom>
          <a:ln w="508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1 54"/>
          <p:cNvCxnSpPr/>
          <p:nvPr/>
        </p:nvCxnSpPr>
        <p:spPr>
          <a:xfrm>
            <a:off x="1405890" y="5985510"/>
            <a:ext cx="2095500" cy="0"/>
          </a:xfrm>
          <a:prstGeom prst="line">
            <a:avLst/>
          </a:prstGeom>
          <a:ln w="508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1 55"/>
          <p:cNvCxnSpPr/>
          <p:nvPr/>
        </p:nvCxnSpPr>
        <p:spPr>
          <a:xfrm>
            <a:off x="1405890" y="7166610"/>
            <a:ext cx="2095500" cy="0"/>
          </a:xfrm>
          <a:prstGeom prst="line">
            <a:avLst/>
          </a:prstGeom>
          <a:ln w="508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1 56"/>
          <p:cNvCxnSpPr/>
          <p:nvPr/>
        </p:nvCxnSpPr>
        <p:spPr>
          <a:xfrm>
            <a:off x="4141470" y="7170420"/>
            <a:ext cx="2095500" cy="0"/>
          </a:xfrm>
          <a:prstGeom prst="line">
            <a:avLst/>
          </a:prstGeom>
          <a:ln w="508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1 57"/>
          <p:cNvCxnSpPr/>
          <p:nvPr/>
        </p:nvCxnSpPr>
        <p:spPr>
          <a:xfrm>
            <a:off x="4141470" y="5993130"/>
            <a:ext cx="2095500" cy="0"/>
          </a:xfrm>
          <a:prstGeom prst="line">
            <a:avLst/>
          </a:prstGeom>
          <a:ln w="508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1 58"/>
          <p:cNvCxnSpPr/>
          <p:nvPr/>
        </p:nvCxnSpPr>
        <p:spPr>
          <a:xfrm>
            <a:off x="4145280" y="4823460"/>
            <a:ext cx="2095500" cy="0"/>
          </a:xfrm>
          <a:prstGeom prst="line">
            <a:avLst/>
          </a:prstGeom>
          <a:ln w="508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1 59"/>
          <p:cNvCxnSpPr/>
          <p:nvPr/>
        </p:nvCxnSpPr>
        <p:spPr>
          <a:xfrm>
            <a:off x="4141470" y="3653790"/>
            <a:ext cx="2095500" cy="0"/>
          </a:xfrm>
          <a:prstGeom prst="line">
            <a:avLst/>
          </a:prstGeom>
          <a:ln w="508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1 60"/>
          <p:cNvCxnSpPr/>
          <p:nvPr/>
        </p:nvCxnSpPr>
        <p:spPr>
          <a:xfrm>
            <a:off x="4141470" y="2480310"/>
            <a:ext cx="2095500" cy="0"/>
          </a:xfrm>
          <a:prstGeom prst="line">
            <a:avLst/>
          </a:prstGeom>
          <a:ln w="508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1 61"/>
          <p:cNvCxnSpPr/>
          <p:nvPr/>
        </p:nvCxnSpPr>
        <p:spPr>
          <a:xfrm>
            <a:off x="4137660" y="1299210"/>
            <a:ext cx="2095500" cy="0"/>
          </a:xfrm>
          <a:prstGeom prst="line">
            <a:avLst/>
          </a:prstGeom>
          <a:ln w="508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CasellaDiTesto 62"/>
          <p:cNvSpPr txBox="1"/>
          <p:nvPr/>
        </p:nvSpPr>
        <p:spPr>
          <a:xfrm>
            <a:off x="2895600" y="7453491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 smtClean="0">
                <a:latin typeface="Symbol" panose="05050102010706020507" pitchFamily="18" charset="2"/>
              </a:rPr>
              <a:t>r </a:t>
            </a:r>
            <a:r>
              <a:rPr lang="it-IT" sz="1000" dirty="0" smtClean="0"/>
              <a:t>= 0.979</a:t>
            </a:r>
            <a:endParaRPr lang="it-IT" sz="1000" dirty="0"/>
          </a:p>
        </p:txBody>
      </p:sp>
      <p:sp>
        <p:nvSpPr>
          <p:cNvPr id="64" name="CasellaDiTesto 63"/>
          <p:cNvSpPr txBox="1"/>
          <p:nvPr/>
        </p:nvSpPr>
        <p:spPr>
          <a:xfrm>
            <a:off x="5638800" y="7448550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 smtClean="0">
                <a:latin typeface="Symbol" panose="05050102010706020507" pitchFamily="18" charset="2"/>
              </a:rPr>
              <a:t>r </a:t>
            </a:r>
            <a:r>
              <a:rPr lang="it-IT" sz="1000" dirty="0" smtClean="0"/>
              <a:t>= 0.957</a:t>
            </a:r>
            <a:endParaRPr lang="it-IT" sz="1000" dirty="0"/>
          </a:p>
        </p:txBody>
      </p:sp>
      <p:sp>
        <p:nvSpPr>
          <p:cNvPr id="65" name="CasellaDiTesto 64"/>
          <p:cNvSpPr txBox="1"/>
          <p:nvPr/>
        </p:nvSpPr>
        <p:spPr>
          <a:xfrm>
            <a:off x="2895600" y="6248400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 smtClean="0">
                <a:latin typeface="Symbol" panose="05050102010706020507" pitchFamily="18" charset="2"/>
              </a:rPr>
              <a:t>r </a:t>
            </a:r>
            <a:r>
              <a:rPr lang="it-IT" sz="1000" dirty="0" smtClean="0"/>
              <a:t>= 0.931</a:t>
            </a:r>
            <a:endParaRPr lang="it-IT" sz="1000" dirty="0"/>
          </a:p>
        </p:txBody>
      </p:sp>
      <p:sp>
        <p:nvSpPr>
          <p:cNvPr id="66" name="CasellaDiTesto 65"/>
          <p:cNvSpPr txBox="1"/>
          <p:nvPr/>
        </p:nvSpPr>
        <p:spPr>
          <a:xfrm>
            <a:off x="5623560" y="6248400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 smtClean="0">
                <a:latin typeface="Symbol" panose="05050102010706020507" pitchFamily="18" charset="2"/>
              </a:rPr>
              <a:t>r </a:t>
            </a:r>
            <a:r>
              <a:rPr lang="it-IT" sz="1000" dirty="0" smtClean="0"/>
              <a:t>= 0.940</a:t>
            </a:r>
            <a:endParaRPr lang="it-IT" sz="1000" dirty="0"/>
          </a:p>
        </p:txBody>
      </p:sp>
      <p:sp>
        <p:nvSpPr>
          <p:cNvPr id="67" name="CasellaDiTesto 66"/>
          <p:cNvSpPr txBox="1"/>
          <p:nvPr/>
        </p:nvSpPr>
        <p:spPr>
          <a:xfrm>
            <a:off x="2895600" y="5011579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 smtClean="0">
                <a:latin typeface="Symbol" panose="05050102010706020507" pitchFamily="18" charset="2"/>
              </a:rPr>
              <a:t>r </a:t>
            </a:r>
            <a:r>
              <a:rPr lang="it-IT" sz="1000" dirty="0" smtClean="0"/>
              <a:t>= 0.956</a:t>
            </a:r>
            <a:endParaRPr lang="it-IT" sz="1000" dirty="0"/>
          </a:p>
        </p:txBody>
      </p:sp>
      <p:sp>
        <p:nvSpPr>
          <p:cNvPr id="68" name="CasellaDiTesto 67"/>
          <p:cNvSpPr txBox="1"/>
          <p:nvPr/>
        </p:nvSpPr>
        <p:spPr>
          <a:xfrm>
            <a:off x="5638800" y="5010150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 smtClean="0">
                <a:latin typeface="Symbol" panose="05050102010706020507" pitchFamily="18" charset="2"/>
              </a:rPr>
              <a:t>r </a:t>
            </a:r>
            <a:r>
              <a:rPr lang="it-IT" sz="1000" dirty="0" smtClean="0"/>
              <a:t>= 0.982</a:t>
            </a:r>
            <a:endParaRPr lang="it-IT" sz="1000" dirty="0"/>
          </a:p>
        </p:txBody>
      </p:sp>
      <p:sp>
        <p:nvSpPr>
          <p:cNvPr id="69" name="CasellaDiTesto 68"/>
          <p:cNvSpPr txBox="1"/>
          <p:nvPr/>
        </p:nvSpPr>
        <p:spPr>
          <a:xfrm>
            <a:off x="2895600" y="3886200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 smtClean="0">
                <a:latin typeface="Symbol" panose="05050102010706020507" pitchFamily="18" charset="2"/>
              </a:rPr>
              <a:t>r </a:t>
            </a:r>
            <a:r>
              <a:rPr lang="it-IT" sz="1000" dirty="0" smtClean="0"/>
              <a:t>= 0.939</a:t>
            </a:r>
            <a:endParaRPr lang="it-IT" sz="1000" dirty="0"/>
          </a:p>
        </p:txBody>
      </p:sp>
      <p:sp>
        <p:nvSpPr>
          <p:cNvPr id="71" name="CasellaDiTesto 70"/>
          <p:cNvSpPr txBox="1"/>
          <p:nvPr/>
        </p:nvSpPr>
        <p:spPr>
          <a:xfrm>
            <a:off x="5631180" y="3886200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 smtClean="0">
                <a:latin typeface="Symbol" panose="05050102010706020507" pitchFamily="18" charset="2"/>
              </a:rPr>
              <a:t>r </a:t>
            </a:r>
            <a:r>
              <a:rPr lang="it-IT" sz="1000" dirty="0" smtClean="0"/>
              <a:t>= 0.963</a:t>
            </a:r>
            <a:endParaRPr lang="it-IT" sz="1000" dirty="0"/>
          </a:p>
        </p:txBody>
      </p:sp>
      <p:sp>
        <p:nvSpPr>
          <p:cNvPr id="72" name="CasellaDiTesto 71"/>
          <p:cNvSpPr txBox="1"/>
          <p:nvPr/>
        </p:nvSpPr>
        <p:spPr>
          <a:xfrm>
            <a:off x="2895600" y="2725579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 smtClean="0">
                <a:latin typeface="Symbol" panose="05050102010706020507" pitchFamily="18" charset="2"/>
              </a:rPr>
              <a:t>r </a:t>
            </a:r>
            <a:r>
              <a:rPr lang="it-IT" sz="1000" dirty="0" smtClean="0"/>
              <a:t>= 0.921</a:t>
            </a:r>
            <a:endParaRPr lang="it-IT" sz="1000" dirty="0"/>
          </a:p>
        </p:txBody>
      </p:sp>
      <p:sp>
        <p:nvSpPr>
          <p:cNvPr id="73" name="CasellaDiTesto 72"/>
          <p:cNvSpPr txBox="1"/>
          <p:nvPr/>
        </p:nvSpPr>
        <p:spPr>
          <a:xfrm>
            <a:off x="5638800" y="2724150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 smtClean="0">
                <a:latin typeface="Symbol" panose="05050102010706020507" pitchFamily="18" charset="2"/>
              </a:rPr>
              <a:t>r </a:t>
            </a:r>
            <a:r>
              <a:rPr lang="it-IT" sz="1000" dirty="0" smtClean="0"/>
              <a:t>= 0.967</a:t>
            </a:r>
            <a:endParaRPr lang="it-IT" sz="1000" dirty="0"/>
          </a:p>
        </p:txBody>
      </p:sp>
      <p:sp>
        <p:nvSpPr>
          <p:cNvPr id="74" name="CasellaDiTesto 73"/>
          <p:cNvSpPr txBox="1"/>
          <p:nvPr/>
        </p:nvSpPr>
        <p:spPr>
          <a:xfrm>
            <a:off x="2895600" y="1524000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 smtClean="0">
                <a:latin typeface="Symbol" panose="05050102010706020507" pitchFamily="18" charset="2"/>
              </a:rPr>
              <a:t>r </a:t>
            </a:r>
            <a:r>
              <a:rPr lang="it-IT" sz="1000" dirty="0" smtClean="0"/>
              <a:t>= 0.978</a:t>
            </a:r>
            <a:endParaRPr lang="it-IT" sz="1000" dirty="0"/>
          </a:p>
        </p:txBody>
      </p:sp>
      <p:sp>
        <p:nvSpPr>
          <p:cNvPr id="75" name="CasellaDiTesto 74"/>
          <p:cNvSpPr txBox="1"/>
          <p:nvPr/>
        </p:nvSpPr>
        <p:spPr>
          <a:xfrm>
            <a:off x="5638800" y="1524000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 smtClean="0">
                <a:latin typeface="Symbol" panose="05050102010706020507" pitchFamily="18" charset="2"/>
              </a:rPr>
              <a:t>r </a:t>
            </a:r>
            <a:r>
              <a:rPr lang="it-IT" sz="1000" dirty="0" smtClean="0"/>
              <a:t>= 0.983</a:t>
            </a:r>
            <a:endParaRPr lang="it-IT" sz="1000" dirty="0"/>
          </a:p>
        </p:txBody>
      </p:sp>
      <p:sp>
        <p:nvSpPr>
          <p:cNvPr id="76" name="CasellaDiTesto 75"/>
          <p:cNvSpPr txBox="1"/>
          <p:nvPr/>
        </p:nvSpPr>
        <p:spPr>
          <a:xfrm>
            <a:off x="2895600" y="439579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 smtClean="0">
                <a:latin typeface="Symbol" panose="05050102010706020507" pitchFamily="18" charset="2"/>
              </a:rPr>
              <a:t>r </a:t>
            </a:r>
            <a:r>
              <a:rPr lang="it-IT" sz="1000" dirty="0" smtClean="0"/>
              <a:t>= 0.956</a:t>
            </a:r>
            <a:endParaRPr lang="it-IT" sz="1000" dirty="0"/>
          </a:p>
        </p:txBody>
      </p:sp>
      <p:sp>
        <p:nvSpPr>
          <p:cNvPr id="77" name="CasellaDiTesto 76"/>
          <p:cNvSpPr txBox="1"/>
          <p:nvPr/>
        </p:nvSpPr>
        <p:spPr>
          <a:xfrm>
            <a:off x="5638800" y="441960"/>
            <a:ext cx="68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 smtClean="0">
                <a:latin typeface="Symbol" panose="05050102010706020507" pitchFamily="18" charset="2"/>
              </a:rPr>
              <a:t>r </a:t>
            </a:r>
            <a:r>
              <a:rPr lang="it-IT" sz="1000" dirty="0" smtClean="0"/>
              <a:t>= 0.930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234874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121</Words>
  <Application>Microsoft Office PowerPoint</Application>
  <PresentationFormat>Presentazione su schermo (4:3)</PresentationFormat>
  <Paragraphs>32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Office Theme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</dc:creator>
  <cp:lastModifiedBy>utente</cp:lastModifiedBy>
  <cp:revision>30</cp:revision>
  <dcterms:created xsi:type="dcterms:W3CDTF">2012-03-26T05:54:52Z</dcterms:created>
  <dcterms:modified xsi:type="dcterms:W3CDTF">2014-08-21T21:35:09Z</dcterms:modified>
</cp:coreProperties>
</file>