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504" y="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\Desktop\media%20dati%20pnp%20in%20mG%20per%20articol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/>
      <c:barChart>
        <c:barDir val="col"/>
        <c:grouping val="clustered"/>
        <c:ser>
          <c:idx val="0"/>
          <c:order val="0"/>
          <c:errBars>
            <c:errBarType val="both"/>
            <c:errValType val="cust"/>
            <c:plus>
              <c:numRef>
                <c:f>Foglio1!$E$7:$K$7</c:f>
                <c:numCache>
                  <c:formatCode>General</c:formatCode>
                  <c:ptCount val="7"/>
                  <c:pt idx="0">
                    <c:v>2.9062088706767093</c:v>
                  </c:pt>
                  <c:pt idx="1">
                    <c:v>6.6750880144006235</c:v>
                  </c:pt>
                  <c:pt idx="2">
                    <c:v>0.87681240867131904</c:v>
                  </c:pt>
                  <c:pt idx="3">
                    <c:v>2.3051681066677281</c:v>
                  </c:pt>
                  <c:pt idx="4">
                    <c:v>13.739084758454823</c:v>
                  </c:pt>
                  <c:pt idx="5">
                    <c:v>42.426406871192846</c:v>
                  </c:pt>
                </c:numCache>
              </c:numRef>
            </c:plus>
            <c:minus>
              <c:numRef>
                <c:f>Foglio1!$E$7:$L$7</c:f>
                <c:numCache>
                  <c:formatCode>General</c:formatCode>
                  <c:ptCount val="8"/>
                  <c:pt idx="0">
                    <c:v>2.9062088706767093</c:v>
                  </c:pt>
                  <c:pt idx="1">
                    <c:v>6.6750880144006235</c:v>
                  </c:pt>
                  <c:pt idx="2">
                    <c:v>0.87681240867131904</c:v>
                  </c:pt>
                  <c:pt idx="3">
                    <c:v>2.3051681066677281</c:v>
                  </c:pt>
                  <c:pt idx="4">
                    <c:v>13.739084758454823</c:v>
                  </c:pt>
                  <c:pt idx="5">
                    <c:v>42.426406871192846</c:v>
                  </c:pt>
                </c:numCache>
              </c:numRef>
            </c:minus>
          </c:errBars>
          <c:cat>
            <c:strRef>
              <c:f>Foglio1!$E$3:$J$3</c:f>
              <c:strCache>
                <c:ptCount val="6"/>
                <c:pt idx="0">
                  <c:v>MG1655</c:v>
                </c:pt>
                <c:pt idx="1">
                  <c:v>KG206</c:v>
                </c:pt>
                <c:pt idx="2">
                  <c:v>KG206 ycdS::cam</c:v>
                </c:pt>
                <c:pt idx="3">
                  <c:v>KG206 bcsA::cam</c:v>
                </c:pt>
                <c:pt idx="4">
                  <c:v>KG206 csgA::cam</c:v>
                </c:pt>
                <c:pt idx="5">
                  <c:v>KG206 wcaD::tet</c:v>
                </c:pt>
              </c:strCache>
            </c:strRef>
          </c:cat>
          <c:val>
            <c:numRef>
              <c:f>Foglio1!$E$6:$J$6</c:f>
              <c:numCache>
                <c:formatCode>General</c:formatCode>
                <c:ptCount val="6"/>
                <c:pt idx="0">
                  <c:v>4.335</c:v>
                </c:pt>
                <c:pt idx="1">
                  <c:v>96.460000000000022</c:v>
                </c:pt>
                <c:pt idx="2">
                  <c:v>1.28</c:v>
                </c:pt>
                <c:pt idx="3">
                  <c:v>84.800000000000011</c:v>
                </c:pt>
                <c:pt idx="4">
                  <c:v>98.915000000000006</c:v>
                </c:pt>
                <c:pt idx="5">
                  <c:v>110</c:v>
                </c:pt>
              </c:numCache>
            </c:numRef>
          </c:val>
        </c:ser>
        <c:axId val="98720000"/>
        <c:axId val="99942400"/>
      </c:barChart>
      <c:catAx>
        <c:axId val="98720000"/>
        <c:scaling>
          <c:orientation val="minMax"/>
        </c:scaling>
        <c:axPos val="b"/>
        <c:majorTickMark val="none"/>
        <c:tickLblPos val="none"/>
        <c:crossAx val="99942400"/>
        <c:crosses val="autoZero"/>
        <c:auto val="1"/>
        <c:lblAlgn val="ctr"/>
        <c:lblOffset val="100"/>
      </c:catAx>
      <c:valAx>
        <c:axId val="99942400"/>
        <c:scaling>
          <c:orientation val="minMax"/>
          <c:max val="160"/>
        </c:scaling>
        <c:axPos val="l"/>
        <c:numFmt formatCode="General" sourceLinked="1"/>
        <c:tickLblPos val="nextTo"/>
        <c:crossAx val="98720000"/>
        <c:crosses val="autoZero"/>
        <c:crossBetween val="between"/>
        <c:majorUnit val="20"/>
      </c:valAx>
    </c:plotArea>
    <c:plotVisOnly val="1"/>
  </c:chart>
  <c:spPr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03/09/2012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/>
          <p:cNvGraphicFramePr/>
          <p:nvPr/>
        </p:nvGraphicFramePr>
        <p:xfrm>
          <a:off x="896743" y="1428736"/>
          <a:ext cx="5429288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 rot="1800000">
            <a:off x="1539685" y="5321364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MG1655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 rot="1800000">
            <a:off x="2291811" y="5321364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KG206 </a:t>
            </a:r>
            <a:r>
              <a:rPr lang="it-IT" sz="14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pnp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 rot="1800000">
            <a:off x="3111321" y="546424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KG253 </a:t>
            </a:r>
            <a:r>
              <a:rPr lang="it-IT" sz="14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pnp</a:t>
            </a:r>
            <a:r>
              <a:rPr lang="it-IT" sz="1400" b="1" i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pgaA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 rot="1800000">
            <a:off x="3897139" y="546424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KG255 </a:t>
            </a:r>
            <a:r>
              <a:rPr lang="it-IT" sz="14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pnp</a:t>
            </a:r>
            <a:r>
              <a:rPr lang="it-IT" sz="1400" b="1" i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bcsA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 rot="1800000">
            <a:off x="4727099" y="546424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KG254 </a:t>
            </a:r>
            <a:r>
              <a:rPr lang="it-IT" sz="14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pnp</a:t>
            </a:r>
            <a:r>
              <a:rPr lang="it-IT" sz="1400" b="1" i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csgA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 rot="1800000">
            <a:off x="5526565" y="546424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" pitchFamily="34" charset="0"/>
                <a:cs typeface="Arial" pitchFamily="34" charset="0"/>
              </a:rPr>
              <a:t>KG257 </a:t>
            </a:r>
            <a:r>
              <a:rPr lang="it-IT" sz="14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pnp</a:t>
            </a:r>
            <a:r>
              <a:rPr lang="it-IT" sz="1400" b="1" i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it-IT" sz="1400" b="1" i="1" dirty="0" err="1" smtClean="0">
                <a:latin typeface="Arial" pitchFamily="34" charset="0"/>
                <a:cs typeface="Arial" pitchFamily="34" charset="0"/>
              </a:rPr>
              <a:t>wcaD</a:t>
            </a:r>
            <a:endParaRPr lang="it-I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 rot="16200000">
            <a:off x="-519336" y="3273443"/>
            <a:ext cx="2456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err="1" smtClean="0">
                <a:latin typeface="Arial" pitchFamily="34" charset="0"/>
                <a:cs typeface="Arial" pitchFamily="34" charset="0"/>
              </a:rPr>
              <a:t>Adhesion</a:t>
            </a:r>
            <a:r>
              <a:rPr lang="it-IT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 smtClean="0">
                <a:latin typeface="Arial" pitchFamily="34" charset="0"/>
                <a:cs typeface="Arial" pitchFamily="34" charset="0"/>
              </a:rPr>
              <a:t>units</a:t>
            </a:r>
            <a:endParaRPr lang="it-IT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580781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a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182759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a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376873" y="242886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989125" y="278605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805765" y="221455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611651" y="135729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71922" y="3491716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/>
              <a:t>p</a:t>
            </a:r>
            <a:r>
              <a:rPr lang="it-IT" b="1" dirty="0" smtClean="0"/>
              <a:t>: 2,9 x 10</a:t>
            </a:r>
            <a:r>
              <a:rPr lang="it-IT" b="1" baseline="30000" dirty="0" smtClean="0"/>
              <a:t>-07</a:t>
            </a:r>
            <a:endParaRPr lang="it-IT" b="1" baseline="30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Paolo</dc:creator>
  <cp:lastModifiedBy>Paolo</cp:lastModifiedBy>
  <cp:revision>5</cp:revision>
  <dcterms:modified xsi:type="dcterms:W3CDTF">2012-09-03T08:18:08Z</dcterms:modified>
</cp:coreProperties>
</file>