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930" y="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30740;&#31350;\PMA\130511%20S.m&#8594;Ox&#8594;PMA&#8594;&#65361;&#65328;&#65315;&#65330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&#30740;&#31350;\PMA\130511%20S.m&#8594;Ox&#8594;PMA&#8594;&#65361;&#65328;&#65315;&#6533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prstClr val="black"/>
            </a:solidFill>
            <a:ln>
              <a:solidFill>
                <a:prstClr val="black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Sheet1!$F$64:$F$66</c:f>
                <c:numCache>
                  <c:formatCode>General</c:formatCode>
                  <c:ptCount val="3"/>
                  <c:pt idx="0">
                    <c:v>57.642077224123874</c:v>
                  </c:pt>
                  <c:pt idx="1">
                    <c:v>47.521975325740435</c:v>
                  </c:pt>
                  <c:pt idx="2">
                    <c:v>36.989986388727566</c:v>
                  </c:pt>
                </c:numCache>
              </c:numRef>
            </c:plus>
            <c:minus>
              <c:numRef>
                <c:f>Sheet1!$G$64</c:f>
                <c:numCache>
                  <c:formatCode>General</c:formatCode>
                  <c:ptCount val="1"/>
                </c:numCache>
              </c:numRef>
            </c:minus>
          </c:errBars>
          <c:cat>
            <c:numRef>
              <c:f>Sheet1!$D$64:$D$66</c:f>
              <c:numCache>
                <c:formatCode>@</c:formatCode>
                <c:ptCount val="3"/>
                <c:pt idx="0">
                  <c:v>0</c:v>
                </c:pt>
                <c:pt idx="1">
                  <c:v>3.0000000000000003E-4</c:v>
                </c:pt>
                <c:pt idx="2">
                  <c:v>3.0000000000000005E-3</c:v>
                </c:pt>
              </c:numCache>
            </c:numRef>
          </c:cat>
          <c:val>
            <c:numRef>
              <c:f>Sheet1!$E$64:$E$66</c:f>
              <c:numCache>
                <c:formatCode>General</c:formatCode>
                <c:ptCount val="3"/>
                <c:pt idx="0">
                  <c:v>100</c:v>
                </c:pt>
                <c:pt idx="1">
                  <c:v>34.69016134656151</c:v>
                </c:pt>
                <c:pt idx="2">
                  <c:v>10.007429570798521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211200"/>
        <c:axId val="87978368"/>
      </c:barChart>
      <c:catAx>
        <c:axId val="86211200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crossAx val="87978368"/>
        <c:crosses val="autoZero"/>
        <c:auto val="1"/>
        <c:lblAlgn val="ctr"/>
        <c:lblOffset val="100"/>
        <c:noMultiLvlLbl val="0"/>
      </c:catAx>
      <c:valAx>
        <c:axId val="87978368"/>
        <c:scaling>
          <c:orientation val="minMax"/>
          <c:max val="160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862112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plus"/>
            <c:errValType val="cust"/>
            <c:noEndCap val="0"/>
            <c:plus>
              <c:numRef>
                <c:f>Sheet1!$M$64:$M$66</c:f>
                <c:numCache>
                  <c:formatCode>General</c:formatCode>
                  <c:ptCount val="3"/>
                  <c:pt idx="0">
                    <c:v>27.8710522324421</c:v>
                  </c:pt>
                  <c:pt idx="1">
                    <c:v>33.876099631034755</c:v>
                  </c:pt>
                  <c:pt idx="2">
                    <c:v>41.705275378325318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numRef>
              <c:f>Sheet1!$K$64:$K$66</c:f>
              <c:numCache>
                <c:formatCode>@</c:formatCode>
                <c:ptCount val="3"/>
                <c:pt idx="0">
                  <c:v>0</c:v>
                </c:pt>
                <c:pt idx="1">
                  <c:v>3.0000000000000003E-4</c:v>
                </c:pt>
                <c:pt idx="2">
                  <c:v>3.0000000000000005E-3</c:v>
                </c:pt>
              </c:numCache>
            </c:numRef>
          </c:cat>
          <c:val>
            <c:numRef>
              <c:f>Sheet1!$L$64:$L$66</c:f>
              <c:numCache>
                <c:formatCode>General</c:formatCode>
                <c:ptCount val="3"/>
                <c:pt idx="0">
                  <c:v>100</c:v>
                </c:pt>
                <c:pt idx="1">
                  <c:v>88.59864107995385</c:v>
                </c:pt>
                <c:pt idx="2">
                  <c:v>58.917458630926461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8010752"/>
        <c:axId val="88012288"/>
      </c:barChart>
      <c:catAx>
        <c:axId val="88010752"/>
        <c:scaling>
          <c:orientation val="minMax"/>
        </c:scaling>
        <c:delete val="0"/>
        <c:axPos val="b"/>
        <c:numFmt formatCode="@" sourceLinked="1"/>
        <c:majorTickMark val="none"/>
        <c:minorTickMark val="none"/>
        <c:tickLblPos val="nextTo"/>
        <c:spPr>
          <a:ln w="25400">
            <a:solidFill>
              <a:sysClr val="windowText" lastClr="000000"/>
            </a:solidFill>
          </a:ln>
        </c:spPr>
        <c:crossAx val="88012288"/>
        <c:crosses val="autoZero"/>
        <c:auto val="1"/>
        <c:lblAlgn val="ctr"/>
        <c:lblOffset val="100"/>
        <c:noMultiLvlLbl val="0"/>
      </c:catAx>
      <c:valAx>
        <c:axId val="88012288"/>
        <c:scaling>
          <c:orientation val="minMax"/>
        </c:scaling>
        <c:delete val="0"/>
        <c:axPos val="l"/>
        <c:majorGridlines>
          <c:spPr>
            <a:ln>
              <a:solidFill>
                <a:sysClr val="window" lastClr="FFFFFF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ln w="25400">
            <a:solidFill>
              <a:schemeClr val="tx1"/>
            </a:solidFill>
          </a:ln>
        </c:spPr>
        <c:crossAx val="88010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Times New Roman" pitchFamily="18" charset="0"/>
          <a:cs typeface="Times New Roman" pitchFamily="18" charset="0"/>
        </a:defRPr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ECA22-B68C-49F5-9B87-50043B439AA8}" type="datetimeFigureOut">
              <a:rPr kumimoji="1" lang="ja-JP" altLang="en-US" smtClean="0"/>
              <a:pPr/>
              <a:t>2013/5/19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93654-DD52-49B6-9773-75AED1D05CF1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テキスト ボックス 9"/>
          <p:cNvSpPr txBox="1">
            <a:spLocks noChangeArrowheads="1"/>
          </p:cNvSpPr>
          <p:nvPr/>
        </p:nvSpPr>
        <p:spPr bwMode="auto">
          <a:xfrm>
            <a:off x="5292080" y="2852936"/>
            <a:ext cx="1100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>
                <a:latin typeface="Times New Roman" pitchFamily="18" charset="0"/>
                <a:cs typeface="Times New Roman" pitchFamily="18" charset="0"/>
              </a:rPr>
              <a:t>% H</a:t>
            </a:r>
            <a:r>
              <a:rPr lang="en-US" altLang="ja-JP" sz="1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400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ja-JP" sz="14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ja-JP" altLang="en-US" sz="1400" b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テキスト ボックス 7"/>
          <p:cNvSpPr txBox="1">
            <a:spLocks noChangeArrowheads="1"/>
          </p:cNvSpPr>
          <p:nvPr/>
        </p:nvSpPr>
        <p:spPr bwMode="auto">
          <a:xfrm>
            <a:off x="2987824" y="404664"/>
            <a:ext cx="488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>
                <a:latin typeface="Times New Roman" pitchFamily="18" charset="0"/>
                <a:cs typeface="Times New Roman" pitchFamily="18" charset="0"/>
              </a:rPr>
              <a:t>%</a:t>
            </a:r>
            <a:endParaRPr lang="ja-JP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699792" y="1240796"/>
            <a:ext cx="400110" cy="1591141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>
              <a:defRPr/>
            </a:pPr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PMA-</a:t>
            </a:r>
            <a:r>
              <a:rPr lang="en-US" altLang="ja-JP" sz="1400" b="1" dirty="0" err="1" smtClean="0">
                <a:latin typeface="Times New Roman" pitchFamily="18" charset="0"/>
                <a:cs typeface="Times New Roman" pitchFamily="18" charset="0"/>
              </a:rPr>
              <a:t>qPCR</a:t>
            </a:r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ja-JP" sz="1400" b="1" dirty="0" err="1" smtClean="0">
                <a:latin typeface="Times New Roman" pitchFamily="18" charset="0"/>
                <a:cs typeface="Times New Roman" pitchFamily="18" charset="0"/>
              </a:rPr>
              <a:t>qPCR</a:t>
            </a:r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ja-JP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グラフ 10"/>
          <p:cNvGraphicFramePr/>
          <p:nvPr/>
        </p:nvGraphicFramePr>
        <p:xfrm>
          <a:off x="3059832" y="692696"/>
          <a:ext cx="237626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テキスト ボックス 9"/>
          <p:cNvSpPr txBox="1">
            <a:spLocks noChangeArrowheads="1"/>
          </p:cNvSpPr>
          <p:nvPr/>
        </p:nvSpPr>
        <p:spPr bwMode="auto">
          <a:xfrm>
            <a:off x="5292080" y="5733256"/>
            <a:ext cx="11001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>
                <a:latin typeface="Times New Roman" pitchFamily="18" charset="0"/>
                <a:cs typeface="Times New Roman" pitchFamily="18" charset="0"/>
              </a:rPr>
              <a:t>% H</a:t>
            </a:r>
            <a:r>
              <a:rPr lang="en-US" altLang="ja-JP" sz="1400" b="1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400" b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ja-JP" sz="1400" b="1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ja-JP" altLang="en-US" sz="1400" b="1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テキスト ボックス 7"/>
          <p:cNvSpPr txBox="1">
            <a:spLocks noChangeArrowheads="1"/>
          </p:cNvSpPr>
          <p:nvPr/>
        </p:nvSpPr>
        <p:spPr bwMode="auto">
          <a:xfrm>
            <a:off x="3059832" y="3284984"/>
            <a:ext cx="488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>
                <a:latin typeface="Times New Roman" pitchFamily="18" charset="0"/>
                <a:cs typeface="Times New Roman" pitchFamily="18" charset="0"/>
              </a:rPr>
              <a:t>%</a:t>
            </a:r>
            <a:endParaRPr lang="ja-JP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699792" y="4121116"/>
            <a:ext cx="400110" cy="1591141"/>
          </a:xfrm>
          <a:prstGeom prst="rect">
            <a:avLst/>
          </a:prstGeom>
          <a:noFill/>
        </p:spPr>
        <p:txBody>
          <a:bodyPr vert="vert270" wrap="none">
            <a:spAutoFit/>
          </a:bodyPr>
          <a:lstStyle/>
          <a:p>
            <a:pPr>
              <a:defRPr/>
            </a:pPr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PMA-</a:t>
            </a:r>
            <a:r>
              <a:rPr lang="en-US" altLang="ja-JP" sz="1400" b="1" dirty="0" err="1" smtClean="0">
                <a:latin typeface="Times New Roman" pitchFamily="18" charset="0"/>
                <a:cs typeface="Times New Roman" pitchFamily="18" charset="0"/>
              </a:rPr>
              <a:t>qPCR</a:t>
            </a:r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ja-JP" sz="1400" b="1" dirty="0" err="1" smtClean="0">
                <a:latin typeface="Times New Roman" pitchFamily="18" charset="0"/>
                <a:cs typeface="Times New Roman" pitchFamily="18" charset="0"/>
              </a:rPr>
              <a:t>qPCR</a:t>
            </a:r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ja-JP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" name="グラフ 15"/>
          <p:cNvGraphicFramePr/>
          <p:nvPr/>
        </p:nvGraphicFramePr>
        <p:xfrm>
          <a:off x="3059832" y="3573016"/>
          <a:ext cx="237626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テキスト ボックス 7"/>
          <p:cNvSpPr txBox="1">
            <a:spLocks noChangeArrowheads="1"/>
          </p:cNvSpPr>
          <p:nvPr/>
        </p:nvSpPr>
        <p:spPr bwMode="auto">
          <a:xfrm>
            <a:off x="2627784" y="260648"/>
            <a:ext cx="488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endParaRPr lang="ja-JP" alt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テキスト ボックス 7"/>
          <p:cNvSpPr txBox="1">
            <a:spLocks noChangeArrowheads="1"/>
          </p:cNvSpPr>
          <p:nvPr/>
        </p:nvSpPr>
        <p:spPr bwMode="auto">
          <a:xfrm>
            <a:off x="2627784" y="3140968"/>
            <a:ext cx="488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ja-JP" sz="1400" b="1" dirty="0" smtClean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cxnSp>
        <p:nvCxnSpPr>
          <p:cNvPr id="3" name="直線コネクタ 2"/>
          <p:cNvCxnSpPr/>
          <p:nvPr/>
        </p:nvCxnSpPr>
        <p:spPr>
          <a:xfrm>
            <a:off x="3923928" y="1484784"/>
            <a:ext cx="11521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/>
          <p:cNvCxnSpPr/>
          <p:nvPr/>
        </p:nvCxnSpPr>
        <p:spPr>
          <a:xfrm>
            <a:off x="3923928" y="1340768"/>
            <a:ext cx="57606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4305454" y="1279793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Times New Roman" pitchFamily="18" charset="0"/>
                <a:cs typeface="Times New Roman" pitchFamily="18" charset="0"/>
              </a:rPr>
              <a:t>**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094366" y="113577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 smtClean="0"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</Words>
  <Application>Microsoft Office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Owner</dc:creator>
  <cp:lastModifiedBy>Yoshida</cp:lastModifiedBy>
  <cp:revision>5</cp:revision>
  <dcterms:created xsi:type="dcterms:W3CDTF">2013-05-12T05:52:36Z</dcterms:created>
  <dcterms:modified xsi:type="dcterms:W3CDTF">2013-05-19T05:16:09Z</dcterms:modified>
</cp:coreProperties>
</file>