
<file path=[Content_Types].xml><?xml version="1.0" encoding="utf-8"?>
<Types xmlns="http://schemas.openxmlformats.org/package/2006/content-types">
  <Override PartName="/ppt/charts/chart1.xml" ContentType="application/vnd.openxmlformats-officedocument.drawingml.chart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Default Extension="wmf" ContentType="image/x-wmf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ppt/charts/chart2.xml" ContentType="application/vnd.openxmlformats-officedocument.drawingml.char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9" r:id="rId2"/>
    <p:sldId id="258" r:id="rId3"/>
    <p:sldId id="262" r:id="rId4"/>
    <p:sldId id="260" r:id="rId5"/>
    <p:sldId id="261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napVertSplitter="1">
    <p:restoredLeft sz="15620"/>
    <p:restoredTop sz="99798" autoAdjust="0"/>
  </p:normalViewPr>
  <p:slideViewPr>
    <p:cSldViewPr snapToGrid="0">
      <p:cViewPr>
        <p:scale>
          <a:sx n="100" d="100"/>
          <a:sy n="100" d="100"/>
        </p:scale>
        <p:origin x="-1008" y="-4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Data%20Disk:Papers:Survivin_Vanessa_CamKre:Survivin%20CamCre%20Paper%20-%202009:Cage_Activity_Results_Suppl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vanessa:Labo%20Data:CamKIICre%20SRV3lox%20mice:CamcreSRV3lox%20BEHAVIOR:Behavioural%20studies%20dell%20210408:Passive%20avoidance:Passive%20avoidance%20CamCreSrv3lox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plotArea>
      <c:layout>
        <c:manualLayout>
          <c:layoutTarget val="inner"/>
          <c:xMode val="edge"/>
          <c:yMode val="edge"/>
          <c:x val="0.156673151112457"/>
          <c:y val="0.0821918151821252"/>
          <c:w val="0.719535953257212"/>
          <c:h val="0.616438613865939"/>
        </c:manualLayout>
      </c:layout>
      <c:lineChart>
        <c:grouping val="standard"/>
        <c:ser>
          <c:idx val="0"/>
          <c:order val="0"/>
          <c:tx>
            <c:v>wt</c:v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circle"/>
            <c:size val="4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errBars>
            <c:errDir val="y"/>
            <c:errBarType val="plus"/>
            <c:errValType val="cust"/>
            <c:plus>
              <c:numRef>
                <c:f>'graph 16.30-15u'!$D$2:$D$47</c:f>
                <c:numCache>
                  <c:formatCode>General</c:formatCode>
                  <c:ptCount val="46"/>
                  <c:pt idx="0">
                    <c:v>76.80292157611105</c:v>
                  </c:pt>
                  <c:pt idx="1">
                    <c:v>120.2452329007414</c:v>
                  </c:pt>
                  <c:pt idx="2">
                    <c:v>91.61079219979867</c:v>
                  </c:pt>
                  <c:pt idx="3">
                    <c:v>81.17063334218639</c:v>
                  </c:pt>
                  <c:pt idx="4">
                    <c:v>74.82999250152123</c:v>
                  </c:pt>
                  <c:pt idx="5">
                    <c:v>71.04005041261065</c:v>
                  </c:pt>
                  <c:pt idx="6">
                    <c:v>99.87895135734247</c:v>
                  </c:pt>
                  <c:pt idx="7">
                    <c:v>90.771896793417</c:v>
                  </c:pt>
                  <c:pt idx="8">
                    <c:v>116.9151763442025</c:v>
                  </c:pt>
                  <c:pt idx="9">
                    <c:v>113.1242947408118</c:v>
                  </c:pt>
                  <c:pt idx="10">
                    <c:v>114.9624746637271</c:v>
                  </c:pt>
                  <c:pt idx="11">
                    <c:v>64.99322031465043</c:v>
                  </c:pt>
                  <c:pt idx="12">
                    <c:v>103.7403853400644</c:v>
                  </c:pt>
                  <c:pt idx="13">
                    <c:v>121.4432153125672</c:v>
                  </c:pt>
                  <c:pt idx="14">
                    <c:v>102.7388907459934</c:v>
                  </c:pt>
                  <c:pt idx="15">
                    <c:v>98.7613789633755</c:v>
                  </c:pt>
                  <c:pt idx="16">
                    <c:v>85.48195213853099</c:v>
                  </c:pt>
                  <c:pt idx="17">
                    <c:v>123.6276790621867</c:v>
                  </c:pt>
                  <c:pt idx="18">
                    <c:v>111.6564898121543</c:v>
                  </c:pt>
                  <c:pt idx="19">
                    <c:v>99.01235447348883</c:v>
                  </c:pt>
                  <c:pt idx="20">
                    <c:v>102.2129016940977</c:v>
                  </c:pt>
                  <c:pt idx="21">
                    <c:v>113.051912184115</c:v>
                  </c:pt>
                  <c:pt idx="22">
                    <c:v>107.2834205421897</c:v>
                  </c:pt>
                  <c:pt idx="23">
                    <c:v>132.0600089338024</c:v>
                  </c:pt>
                  <c:pt idx="24">
                    <c:v>102.5266287164442</c:v>
                  </c:pt>
                  <c:pt idx="25">
                    <c:v>88.50727228581133</c:v>
                  </c:pt>
                  <c:pt idx="26">
                    <c:v>66.5596252402402</c:v>
                  </c:pt>
                  <c:pt idx="27">
                    <c:v>82.40177424661378</c:v>
                  </c:pt>
                  <c:pt idx="28">
                    <c:v>75.75233353074701</c:v>
                  </c:pt>
                  <c:pt idx="29">
                    <c:v>64.10342712123018</c:v>
                  </c:pt>
                  <c:pt idx="30">
                    <c:v>43.46390584279226</c:v>
                  </c:pt>
                  <c:pt idx="31">
                    <c:v>78.36377148796618</c:v>
                  </c:pt>
                  <c:pt idx="32">
                    <c:v>94.47845941234061</c:v>
                  </c:pt>
                  <c:pt idx="33">
                    <c:v>89.9164139070225</c:v>
                  </c:pt>
                  <c:pt idx="34">
                    <c:v>88.73986995822127</c:v>
                  </c:pt>
                  <c:pt idx="35">
                    <c:v>81.41759715357988</c:v>
                  </c:pt>
                  <c:pt idx="36">
                    <c:v>73.44829143793282</c:v>
                  </c:pt>
                  <c:pt idx="37">
                    <c:v>84.64484254038678</c:v>
                  </c:pt>
                  <c:pt idx="38">
                    <c:v>82.30708620400761</c:v>
                  </c:pt>
                  <c:pt idx="39">
                    <c:v>45.03205227749711</c:v>
                  </c:pt>
                  <c:pt idx="40">
                    <c:v>67.7434396167711</c:v>
                  </c:pt>
                  <c:pt idx="41">
                    <c:v>65.37633865983634</c:v>
                  </c:pt>
                  <c:pt idx="42">
                    <c:v>55.31566895847173</c:v>
                  </c:pt>
                  <c:pt idx="43">
                    <c:v>57.34268664896344</c:v>
                  </c:pt>
                  <c:pt idx="44">
                    <c:v>50.82724752442424</c:v>
                  </c:pt>
                  <c:pt idx="45">
                    <c:v>99.48255963593406</c:v>
                  </c:pt>
                </c:numCache>
              </c:numRef>
            </c:pl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'graph 16.30-15u'!$E$2:$E$47</c:f>
              <c:strCache>
                <c:ptCount val="46"/>
                <c:pt idx="0">
                  <c:v>16h30</c:v>
                </c:pt>
                <c:pt idx="1">
                  <c:v>17h00</c:v>
                </c:pt>
                <c:pt idx="2">
                  <c:v>17h30</c:v>
                </c:pt>
                <c:pt idx="3">
                  <c:v>18h00</c:v>
                </c:pt>
                <c:pt idx="4">
                  <c:v>18h30</c:v>
                </c:pt>
                <c:pt idx="5">
                  <c:v>19h00</c:v>
                </c:pt>
                <c:pt idx="6">
                  <c:v>19h30</c:v>
                </c:pt>
                <c:pt idx="7">
                  <c:v>20h00</c:v>
                </c:pt>
                <c:pt idx="8">
                  <c:v>20h30</c:v>
                </c:pt>
                <c:pt idx="9">
                  <c:v>21h00</c:v>
                </c:pt>
                <c:pt idx="10">
                  <c:v>21h30</c:v>
                </c:pt>
                <c:pt idx="11">
                  <c:v>22h00</c:v>
                </c:pt>
                <c:pt idx="12">
                  <c:v>22h30</c:v>
                </c:pt>
                <c:pt idx="13">
                  <c:v>23h00</c:v>
                </c:pt>
                <c:pt idx="14">
                  <c:v>23h30</c:v>
                </c:pt>
                <c:pt idx="15">
                  <c:v>0h00</c:v>
                </c:pt>
                <c:pt idx="16">
                  <c:v>0h30</c:v>
                </c:pt>
                <c:pt idx="17">
                  <c:v>1h00</c:v>
                </c:pt>
                <c:pt idx="18">
                  <c:v>1h30</c:v>
                </c:pt>
                <c:pt idx="19">
                  <c:v>2h00</c:v>
                </c:pt>
                <c:pt idx="20">
                  <c:v>2h30</c:v>
                </c:pt>
                <c:pt idx="21">
                  <c:v>3h00</c:v>
                </c:pt>
                <c:pt idx="22">
                  <c:v>3h30</c:v>
                </c:pt>
                <c:pt idx="23">
                  <c:v>4h00</c:v>
                </c:pt>
                <c:pt idx="24">
                  <c:v>4h30</c:v>
                </c:pt>
                <c:pt idx="25">
                  <c:v>5h00</c:v>
                </c:pt>
                <c:pt idx="26">
                  <c:v>5h30</c:v>
                </c:pt>
                <c:pt idx="27">
                  <c:v>6h00</c:v>
                </c:pt>
                <c:pt idx="28">
                  <c:v>6h30</c:v>
                </c:pt>
                <c:pt idx="29">
                  <c:v>7h00</c:v>
                </c:pt>
                <c:pt idx="30">
                  <c:v>7h30</c:v>
                </c:pt>
                <c:pt idx="31">
                  <c:v>8h00</c:v>
                </c:pt>
                <c:pt idx="32">
                  <c:v>8h30</c:v>
                </c:pt>
                <c:pt idx="33">
                  <c:v>9h00</c:v>
                </c:pt>
                <c:pt idx="34">
                  <c:v>9h30</c:v>
                </c:pt>
                <c:pt idx="35">
                  <c:v>10h00</c:v>
                </c:pt>
                <c:pt idx="36">
                  <c:v>10h30</c:v>
                </c:pt>
                <c:pt idx="37">
                  <c:v>11h00</c:v>
                </c:pt>
                <c:pt idx="38">
                  <c:v>11h30</c:v>
                </c:pt>
                <c:pt idx="39">
                  <c:v>12h00</c:v>
                </c:pt>
                <c:pt idx="40">
                  <c:v>12h30</c:v>
                </c:pt>
                <c:pt idx="41">
                  <c:v>13h00</c:v>
                </c:pt>
                <c:pt idx="42">
                  <c:v>13h30</c:v>
                </c:pt>
                <c:pt idx="43">
                  <c:v>14h00</c:v>
                </c:pt>
                <c:pt idx="44">
                  <c:v>14h30</c:v>
                </c:pt>
                <c:pt idx="45">
                  <c:v>15h00</c:v>
                </c:pt>
              </c:strCache>
            </c:strRef>
          </c:cat>
          <c:val>
            <c:numRef>
              <c:f>'graph 16.30-15u'!$B$2:$B$47</c:f>
              <c:numCache>
                <c:formatCode>General</c:formatCode>
                <c:ptCount val="46"/>
                <c:pt idx="0">
                  <c:v>820.583</c:v>
                </c:pt>
                <c:pt idx="1">
                  <c:v>490.083</c:v>
                </c:pt>
                <c:pt idx="2">
                  <c:v>252.583</c:v>
                </c:pt>
                <c:pt idx="3">
                  <c:v>253.667</c:v>
                </c:pt>
                <c:pt idx="4">
                  <c:v>252.833</c:v>
                </c:pt>
                <c:pt idx="5">
                  <c:v>213.583</c:v>
                </c:pt>
                <c:pt idx="6">
                  <c:v>301.75</c:v>
                </c:pt>
                <c:pt idx="7">
                  <c:v>300.917</c:v>
                </c:pt>
                <c:pt idx="8">
                  <c:v>429.917</c:v>
                </c:pt>
                <c:pt idx="9">
                  <c:v>542.0</c:v>
                </c:pt>
                <c:pt idx="10">
                  <c:v>625.583</c:v>
                </c:pt>
                <c:pt idx="11">
                  <c:v>835.833</c:v>
                </c:pt>
                <c:pt idx="12">
                  <c:v>609.4169999999984</c:v>
                </c:pt>
                <c:pt idx="13">
                  <c:v>638.0</c:v>
                </c:pt>
                <c:pt idx="14">
                  <c:v>688.083</c:v>
                </c:pt>
                <c:pt idx="15">
                  <c:v>914.4169999999984</c:v>
                </c:pt>
                <c:pt idx="16">
                  <c:v>928.833</c:v>
                </c:pt>
                <c:pt idx="17">
                  <c:v>854.0</c:v>
                </c:pt>
                <c:pt idx="18">
                  <c:v>832.333</c:v>
                </c:pt>
                <c:pt idx="19">
                  <c:v>707.4169999999984</c:v>
                </c:pt>
                <c:pt idx="20">
                  <c:v>608.5</c:v>
                </c:pt>
                <c:pt idx="21">
                  <c:v>528.5</c:v>
                </c:pt>
                <c:pt idx="22">
                  <c:v>403.667</c:v>
                </c:pt>
                <c:pt idx="23">
                  <c:v>357.167</c:v>
                </c:pt>
                <c:pt idx="24">
                  <c:v>297.833</c:v>
                </c:pt>
                <c:pt idx="25">
                  <c:v>271.083</c:v>
                </c:pt>
                <c:pt idx="26">
                  <c:v>237.75</c:v>
                </c:pt>
                <c:pt idx="27">
                  <c:v>202.417</c:v>
                </c:pt>
                <c:pt idx="28">
                  <c:v>247.583</c:v>
                </c:pt>
                <c:pt idx="29">
                  <c:v>112.917</c:v>
                </c:pt>
                <c:pt idx="30">
                  <c:v>107.333</c:v>
                </c:pt>
                <c:pt idx="31">
                  <c:v>377.75</c:v>
                </c:pt>
                <c:pt idx="32">
                  <c:v>450.833</c:v>
                </c:pt>
                <c:pt idx="33">
                  <c:v>249.083</c:v>
                </c:pt>
                <c:pt idx="34">
                  <c:v>224.917</c:v>
                </c:pt>
                <c:pt idx="35">
                  <c:v>221.583</c:v>
                </c:pt>
                <c:pt idx="36">
                  <c:v>310.0</c:v>
                </c:pt>
                <c:pt idx="37">
                  <c:v>207.417</c:v>
                </c:pt>
                <c:pt idx="38">
                  <c:v>156.75</c:v>
                </c:pt>
                <c:pt idx="39">
                  <c:v>116.417</c:v>
                </c:pt>
                <c:pt idx="40">
                  <c:v>245.583</c:v>
                </c:pt>
                <c:pt idx="41">
                  <c:v>137.667</c:v>
                </c:pt>
                <c:pt idx="42">
                  <c:v>68.667</c:v>
                </c:pt>
                <c:pt idx="43">
                  <c:v>116.25</c:v>
                </c:pt>
                <c:pt idx="44">
                  <c:v>176.0</c:v>
                </c:pt>
                <c:pt idx="45">
                  <c:v>158.417</c:v>
                </c:pt>
              </c:numCache>
            </c:numRef>
          </c:val>
        </c:ser>
        <c:ser>
          <c:idx val="1"/>
          <c:order val="1"/>
          <c:tx>
            <c:v>ko</c:v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circle"/>
            <c:size val="4"/>
            <c:spPr>
              <a:solidFill>
                <a:srgbClr val="FFFFFF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errBars>
            <c:errDir val="y"/>
            <c:errBarType val="plus"/>
            <c:errValType val="cust"/>
            <c:plus>
              <c:numRef>
                <c:f>'graph 16.30-15u'!$D$48:$D$93</c:f>
                <c:numCache>
                  <c:formatCode>General</c:formatCode>
                  <c:ptCount val="46"/>
                  <c:pt idx="0">
                    <c:v>107.0746803847071</c:v>
                  </c:pt>
                  <c:pt idx="1">
                    <c:v>107.9201755919752</c:v>
                  </c:pt>
                  <c:pt idx="2">
                    <c:v>82.0818432668446</c:v>
                  </c:pt>
                  <c:pt idx="3">
                    <c:v>64.11719576602995</c:v>
                  </c:pt>
                  <c:pt idx="4">
                    <c:v>44.78187326999628</c:v>
                  </c:pt>
                  <c:pt idx="5">
                    <c:v>57.25022070877242</c:v>
                  </c:pt>
                  <c:pt idx="6">
                    <c:v>44.9603156158421</c:v>
                  </c:pt>
                  <c:pt idx="7">
                    <c:v>31.99346580230708</c:v>
                  </c:pt>
                  <c:pt idx="8">
                    <c:v>67.31103288413418</c:v>
                  </c:pt>
                  <c:pt idx="9">
                    <c:v>123.0484582468349</c:v>
                  </c:pt>
                  <c:pt idx="10">
                    <c:v>132.7212714580293</c:v>
                  </c:pt>
                  <c:pt idx="11">
                    <c:v>118.6985806873832</c:v>
                  </c:pt>
                  <c:pt idx="12">
                    <c:v>116.572242713277</c:v>
                  </c:pt>
                  <c:pt idx="13">
                    <c:v>118.9578348383494</c:v>
                  </c:pt>
                  <c:pt idx="14">
                    <c:v>109.7642084632604</c:v>
                  </c:pt>
                  <c:pt idx="15">
                    <c:v>128.6881120287138</c:v>
                  </c:pt>
                  <c:pt idx="16">
                    <c:v>129.8962527910327</c:v>
                  </c:pt>
                  <c:pt idx="17">
                    <c:v>141.4554557329179</c:v>
                  </c:pt>
                  <c:pt idx="18">
                    <c:v>144.2925952958059</c:v>
                  </c:pt>
                  <c:pt idx="19">
                    <c:v>166.9519412595592</c:v>
                  </c:pt>
                  <c:pt idx="20">
                    <c:v>144.125784012983</c:v>
                  </c:pt>
                  <c:pt idx="21">
                    <c:v>118.1681556839722</c:v>
                  </c:pt>
                  <c:pt idx="22">
                    <c:v>150.3642815291029</c:v>
                  </c:pt>
                  <c:pt idx="23">
                    <c:v>198.8216941758386</c:v>
                  </c:pt>
                  <c:pt idx="24">
                    <c:v>112.2829266687584</c:v>
                  </c:pt>
                  <c:pt idx="25">
                    <c:v>154.1921525924862</c:v>
                  </c:pt>
                  <c:pt idx="26">
                    <c:v>113.5308132716849</c:v>
                  </c:pt>
                  <c:pt idx="27">
                    <c:v>52.09576222510423</c:v>
                  </c:pt>
                  <c:pt idx="28">
                    <c:v>57.67757931656407</c:v>
                  </c:pt>
                  <c:pt idx="29">
                    <c:v>58.04943312721092</c:v>
                  </c:pt>
                  <c:pt idx="30">
                    <c:v>57.66241960851522</c:v>
                  </c:pt>
                  <c:pt idx="31">
                    <c:v>43.4354017166639</c:v>
                  </c:pt>
                  <c:pt idx="32">
                    <c:v>71.53416033388908</c:v>
                  </c:pt>
                  <c:pt idx="33">
                    <c:v>75.37324613376796</c:v>
                  </c:pt>
                  <c:pt idx="34">
                    <c:v>37.66601647167087</c:v>
                  </c:pt>
                  <c:pt idx="35">
                    <c:v>24.78974703754352</c:v>
                  </c:pt>
                  <c:pt idx="36">
                    <c:v>37.72383558445715</c:v>
                  </c:pt>
                  <c:pt idx="37">
                    <c:v>27.4042352648938</c:v>
                  </c:pt>
                  <c:pt idx="38">
                    <c:v>39.67062367348159</c:v>
                  </c:pt>
                  <c:pt idx="39">
                    <c:v>31.63736836279334</c:v>
                  </c:pt>
                  <c:pt idx="40">
                    <c:v>54.78606410861087</c:v>
                  </c:pt>
                  <c:pt idx="41">
                    <c:v>30.52198741852062</c:v>
                  </c:pt>
                  <c:pt idx="42">
                    <c:v>8.938260732993076</c:v>
                  </c:pt>
                  <c:pt idx="43">
                    <c:v>18.48926870374302</c:v>
                  </c:pt>
                  <c:pt idx="44">
                    <c:v>24.6450142186663</c:v>
                  </c:pt>
                  <c:pt idx="45">
                    <c:v>13.35488888756515</c:v>
                  </c:pt>
                </c:numCache>
              </c:numRef>
            </c:pl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'graph 16.30-15u'!$E$2:$E$47</c:f>
              <c:strCache>
                <c:ptCount val="46"/>
                <c:pt idx="0">
                  <c:v>16h30</c:v>
                </c:pt>
                <c:pt idx="1">
                  <c:v>17h00</c:v>
                </c:pt>
                <c:pt idx="2">
                  <c:v>17h30</c:v>
                </c:pt>
                <c:pt idx="3">
                  <c:v>18h00</c:v>
                </c:pt>
                <c:pt idx="4">
                  <c:v>18h30</c:v>
                </c:pt>
                <c:pt idx="5">
                  <c:v>19h00</c:v>
                </c:pt>
                <c:pt idx="6">
                  <c:v>19h30</c:v>
                </c:pt>
                <c:pt idx="7">
                  <c:v>20h00</c:v>
                </c:pt>
                <c:pt idx="8">
                  <c:v>20h30</c:v>
                </c:pt>
                <c:pt idx="9">
                  <c:v>21h00</c:v>
                </c:pt>
                <c:pt idx="10">
                  <c:v>21h30</c:v>
                </c:pt>
                <c:pt idx="11">
                  <c:v>22h00</c:v>
                </c:pt>
                <c:pt idx="12">
                  <c:v>22h30</c:v>
                </c:pt>
                <c:pt idx="13">
                  <c:v>23h00</c:v>
                </c:pt>
                <c:pt idx="14">
                  <c:v>23h30</c:v>
                </c:pt>
                <c:pt idx="15">
                  <c:v>0h00</c:v>
                </c:pt>
                <c:pt idx="16">
                  <c:v>0h30</c:v>
                </c:pt>
                <c:pt idx="17">
                  <c:v>1h00</c:v>
                </c:pt>
                <c:pt idx="18">
                  <c:v>1h30</c:v>
                </c:pt>
                <c:pt idx="19">
                  <c:v>2h00</c:v>
                </c:pt>
                <c:pt idx="20">
                  <c:v>2h30</c:v>
                </c:pt>
                <c:pt idx="21">
                  <c:v>3h00</c:v>
                </c:pt>
                <c:pt idx="22">
                  <c:v>3h30</c:v>
                </c:pt>
                <c:pt idx="23">
                  <c:v>4h00</c:v>
                </c:pt>
                <c:pt idx="24">
                  <c:v>4h30</c:v>
                </c:pt>
                <c:pt idx="25">
                  <c:v>5h00</c:v>
                </c:pt>
                <c:pt idx="26">
                  <c:v>5h30</c:v>
                </c:pt>
                <c:pt idx="27">
                  <c:v>6h00</c:v>
                </c:pt>
                <c:pt idx="28">
                  <c:v>6h30</c:v>
                </c:pt>
                <c:pt idx="29">
                  <c:v>7h00</c:v>
                </c:pt>
                <c:pt idx="30">
                  <c:v>7h30</c:v>
                </c:pt>
                <c:pt idx="31">
                  <c:v>8h00</c:v>
                </c:pt>
                <c:pt idx="32">
                  <c:v>8h30</c:v>
                </c:pt>
                <c:pt idx="33">
                  <c:v>9h00</c:v>
                </c:pt>
                <c:pt idx="34">
                  <c:v>9h30</c:v>
                </c:pt>
                <c:pt idx="35">
                  <c:v>10h00</c:v>
                </c:pt>
                <c:pt idx="36">
                  <c:v>10h30</c:v>
                </c:pt>
                <c:pt idx="37">
                  <c:v>11h00</c:v>
                </c:pt>
                <c:pt idx="38">
                  <c:v>11h30</c:v>
                </c:pt>
                <c:pt idx="39">
                  <c:v>12h00</c:v>
                </c:pt>
                <c:pt idx="40">
                  <c:v>12h30</c:v>
                </c:pt>
                <c:pt idx="41">
                  <c:v>13h00</c:v>
                </c:pt>
                <c:pt idx="42">
                  <c:v>13h30</c:v>
                </c:pt>
                <c:pt idx="43">
                  <c:v>14h00</c:v>
                </c:pt>
                <c:pt idx="44">
                  <c:v>14h30</c:v>
                </c:pt>
                <c:pt idx="45">
                  <c:v>15h00</c:v>
                </c:pt>
              </c:strCache>
            </c:strRef>
          </c:cat>
          <c:val>
            <c:numRef>
              <c:f>'graph 16.30-15u'!$B$48:$B$93</c:f>
              <c:numCache>
                <c:formatCode>General</c:formatCode>
                <c:ptCount val="46"/>
                <c:pt idx="0">
                  <c:v>683.0</c:v>
                </c:pt>
                <c:pt idx="1">
                  <c:v>377.462</c:v>
                </c:pt>
                <c:pt idx="2">
                  <c:v>187.077</c:v>
                </c:pt>
                <c:pt idx="3">
                  <c:v>135.769</c:v>
                </c:pt>
                <c:pt idx="4">
                  <c:v>109.923</c:v>
                </c:pt>
                <c:pt idx="5">
                  <c:v>158.154</c:v>
                </c:pt>
                <c:pt idx="6">
                  <c:v>131.615</c:v>
                </c:pt>
                <c:pt idx="7">
                  <c:v>88.30800000000001</c:v>
                </c:pt>
                <c:pt idx="8">
                  <c:v>305.9229999999989</c:v>
                </c:pt>
                <c:pt idx="9">
                  <c:v>534.0</c:v>
                </c:pt>
                <c:pt idx="10">
                  <c:v>648.0</c:v>
                </c:pt>
                <c:pt idx="11">
                  <c:v>576.615</c:v>
                </c:pt>
                <c:pt idx="12">
                  <c:v>606.8459999999982</c:v>
                </c:pt>
                <c:pt idx="13">
                  <c:v>683.308</c:v>
                </c:pt>
                <c:pt idx="14">
                  <c:v>719.769</c:v>
                </c:pt>
                <c:pt idx="15">
                  <c:v>743.769</c:v>
                </c:pt>
                <c:pt idx="16">
                  <c:v>743.154</c:v>
                </c:pt>
                <c:pt idx="17">
                  <c:v>795.308</c:v>
                </c:pt>
                <c:pt idx="18">
                  <c:v>701.615</c:v>
                </c:pt>
                <c:pt idx="19">
                  <c:v>750.231</c:v>
                </c:pt>
                <c:pt idx="20">
                  <c:v>694.154</c:v>
                </c:pt>
                <c:pt idx="21">
                  <c:v>482.462</c:v>
                </c:pt>
                <c:pt idx="22">
                  <c:v>584.385</c:v>
                </c:pt>
                <c:pt idx="23">
                  <c:v>538.231</c:v>
                </c:pt>
                <c:pt idx="24">
                  <c:v>400.385</c:v>
                </c:pt>
                <c:pt idx="25">
                  <c:v>489.2309999999989</c:v>
                </c:pt>
                <c:pt idx="26">
                  <c:v>336.2309999999989</c:v>
                </c:pt>
                <c:pt idx="27">
                  <c:v>231.385</c:v>
                </c:pt>
                <c:pt idx="28">
                  <c:v>353.154</c:v>
                </c:pt>
                <c:pt idx="29">
                  <c:v>289.9229999999989</c:v>
                </c:pt>
                <c:pt idx="30">
                  <c:v>223.923</c:v>
                </c:pt>
                <c:pt idx="31">
                  <c:v>162.077</c:v>
                </c:pt>
                <c:pt idx="32">
                  <c:v>201.538</c:v>
                </c:pt>
                <c:pt idx="33">
                  <c:v>177.846</c:v>
                </c:pt>
                <c:pt idx="34">
                  <c:v>114.846</c:v>
                </c:pt>
                <c:pt idx="35">
                  <c:v>52.923</c:v>
                </c:pt>
                <c:pt idx="36">
                  <c:v>100.846</c:v>
                </c:pt>
                <c:pt idx="37">
                  <c:v>61.692</c:v>
                </c:pt>
                <c:pt idx="38">
                  <c:v>75.769</c:v>
                </c:pt>
                <c:pt idx="39">
                  <c:v>80.0</c:v>
                </c:pt>
                <c:pt idx="40">
                  <c:v>136.0</c:v>
                </c:pt>
                <c:pt idx="41">
                  <c:v>66.769</c:v>
                </c:pt>
                <c:pt idx="42">
                  <c:v>18.538</c:v>
                </c:pt>
                <c:pt idx="43">
                  <c:v>31.385</c:v>
                </c:pt>
                <c:pt idx="44">
                  <c:v>49.308</c:v>
                </c:pt>
                <c:pt idx="45">
                  <c:v>29.385</c:v>
                </c:pt>
              </c:numCache>
            </c:numRef>
          </c:val>
        </c:ser>
        <c:marker val="1"/>
        <c:axId val="470198392"/>
        <c:axId val="470206376"/>
      </c:lineChart>
      <c:catAx>
        <c:axId val="4701983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Time</a:t>
                </a:r>
              </a:p>
            </c:rich>
          </c:tx>
          <c:layout>
            <c:manualLayout>
              <c:xMode val="edge"/>
              <c:yMode val="edge"/>
              <c:x val="0.479690674545759"/>
              <c:y val="0.876712598425197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4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70206376"/>
        <c:crosses val="autoZero"/>
        <c:auto val="1"/>
        <c:lblAlgn val="ctr"/>
        <c:lblOffset val="100"/>
        <c:tickLblSkip val="3"/>
        <c:tickMarkSkip val="1"/>
      </c:catAx>
      <c:valAx>
        <c:axId val="470206376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Number of beam crossings</a:t>
                </a:r>
              </a:p>
            </c:rich>
          </c:tx>
          <c:layout>
            <c:manualLayout>
              <c:xMode val="edge"/>
              <c:yMode val="edge"/>
              <c:x val="0.0135396518375242"/>
              <c:y val="0.0410958904109589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701983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45261274158912"/>
          <c:y val="0.133561643835616"/>
          <c:w val="0.0947775628626692"/>
          <c:h val="0.147260273972603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6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4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plotArea>
      <c:layout>
        <c:manualLayout>
          <c:layoutTarget val="inner"/>
          <c:xMode val="edge"/>
          <c:yMode val="edge"/>
          <c:x val="0.307692307692308"/>
          <c:y val="0.121242133631195"/>
          <c:w val="0.625543241952942"/>
          <c:h val="0.70721101783858"/>
        </c:manualLayout>
      </c:layout>
      <c:barChart>
        <c:barDir val="col"/>
        <c:grouping val="clustered"/>
        <c:ser>
          <c:idx val="0"/>
          <c:order val="0"/>
          <c:tx>
            <c:v>wt</c:v>
          </c:tx>
          <c:spPr>
            <a:solidFill>
              <a:schemeClr val="tx1"/>
            </a:solidFill>
            <a:ln w="25400">
              <a:noFill/>
            </a:ln>
          </c:spPr>
          <c:errBars>
            <c:errBarType val="plus"/>
            <c:errValType val="cust"/>
            <c:plus>
              <c:numRef>
                <c:f>graph!$D$9:$D$10</c:f>
                <c:numCache>
                  <c:formatCode>General</c:formatCode>
                  <c:ptCount val="2"/>
                  <c:pt idx="0">
                    <c:v>1.807</c:v>
                  </c:pt>
                  <c:pt idx="1">
                    <c:v>27.17</c:v>
                  </c:pt>
                </c:numCache>
              </c:numRef>
            </c:pl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graph!$A$9:$A$10</c:f>
              <c:strCache>
                <c:ptCount val="2"/>
                <c:pt idx="0">
                  <c:v>training</c:v>
                </c:pt>
                <c:pt idx="1">
                  <c:v>testing</c:v>
                </c:pt>
              </c:strCache>
            </c:strRef>
          </c:cat>
          <c:val>
            <c:numRef>
              <c:f>graph!$B$9:$B$10</c:f>
              <c:numCache>
                <c:formatCode>General</c:formatCode>
                <c:ptCount val="2"/>
                <c:pt idx="0">
                  <c:v>13.917</c:v>
                </c:pt>
                <c:pt idx="1">
                  <c:v>235.25</c:v>
                </c:pt>
              </c:numCache>
            </c:numRef>
          </c:val>
        </c:ser>
        <c:ser>
          <c:idx val="1"/>
          <c:order val="1"/>
          <c:tx>
            <c:v>ko</c:v>
          </c:tx>
          <c:spPr>
            <a:solidFill>
              <a:schemeClr val="bg1">
                <a:lumMod val="50000"/>
              </a:schemeClr>
            </a:solidFill>
            <a:ln w="12700">
              <a:solidFill>
                <a:srgbClr val="000000"/>
              </a:solidFill>
              <a:prstDash val="solid"/>
            </a:ln>
          </c:spPr>
          <c:errBars>
            <c:errBarType val="plus"/>
            <c:errValType val="cust"/>
            <c:plus>
              <c:numRef>
                <c:f>graph!$E$9:$E$10</c:f>
                <c:numCache>
                  <c:formatCode>General</c:formatCode>
                  <c:ptCount val="2"/>
                  <c:pt idx="0">
                    <c:v>4.45</c:v>
                  </c:pt>
                  <c:pt idx="1">
                    <c:v>23.604</c:v>
                  </c:pt>
                </c:numCache>
              </c:numRef>
            </c:pl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graph!$A$9:$A$10</c:f>
              <c:strCache>
                <c:ptCount val="2"/>
                <c:pt idx="0">
                  <c:v>training</c:v>
                </c:pt>
                <c:pt idx="1">
                  <c:v>testing</c:v>
                </c:pt>
              </c:strCache>
            </c:strRef>
          </c:cat>
          <c:val>
            <c:numRef>
              <c:f>graph!$C$9:$C$10</c:f>
              <c:numCache>
                <c:formatCode>General</c:formatCode>
                <c:ptCount val="2"/>
                <c:pt idx="0">
                  <c:v>12.538</c:v>
                </c:pt>
                <c:pt idx="1">
                  <c:v>70.846</c:v>
                </c:pt>
              </c:numCache>
            </c:numRef>
          </c:val>
        </c:ser>
        <c:axId val="470290648"/>
        <c:axId val="470294296"/>
      </c:barChart>
      <c:catAx>
        <c:axId val="470290648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70294296"/>
        <c:crosses val="autoZero"/>
        <c:auto val="1"/>
        <c:lblAlgn val="ctr"/>
        <c:lblOffset val="100"/>
        <c:tickLblSkip val="1"/>
        <c:tickMarkSkip val="1"/>
      </c:catAx>
      <c:valAx>
        <c:axId val="470294296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Latency (s)</a:t>
                </a:r>
              </a:p>
            </c:rich>
          </c:tx>
          <c:layout>
            <c:manualLayout>
              <c:xMode val="edge"/>
              <c:yMode val="edge"/>
              <c:x val="0.0871794871794872"/>
              <c:y val="0.267783085691694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7029064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93003377384424"/>
          <c:y val="0.0908173634217694"/>
          <c:w val="0.166542047359124"/>
          <c:h val="0.182943831725199"/>
        </c:manualLayout>
      </c:layout>
      <c:spPr>
        <a:solidFill>
          <a:srgbClr val="FFFFFF"/>
        </a:solidFill>
        <a:ln w="3175">
          <a:solidFill>
            <a:schemeClr val="tx1"/>
          </a:solidFill>
          <a:prstDash val="solid"/>
        </a:ln>
      </c:spPr>
      <c:txPr>
        <a:bodyPr/>
        <a:lstStyle/>
        <a:p>
          <a:pPr>
            <a:defRPr sz="16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083E-840C-3A44-978F-2847ACBE434C}" type="datetimeFigureOut">
              <a:rPr lang="en-US" smtClean="0"/>
              <a:pPr/>
              <a:t>12/10/09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7E46-97EF-7E4D-A3A8-3D18753354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083E-840C-3A44-978F-2847ACBE434C}" type="datetimeFigureOut">
              <a:rPr lang="en-US" smtClean="0"/>
              <a:pPr/>
              <a:t>12/10/09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7E46-97EF-7E4D-A3A8-3D18753354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083E-840C-3A44-978F-2847ACBE434C}" type="datetimeFigureOut">
              <a:rPr lang="en-US" smtClean="0"/>
              <a:pPr/>
              <a:t>12/10/09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7E46-97EF-7E4D-A3A8-3D18753354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083E-840C-3A44-978F-2847ACBE434C}" type="datetimeFigureOut">
              <a:rPr lang="en-US" smtClean="0"/>
              <a:pPr/>
              <a:t>12/10/09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7E46-97EF-7E4D-A3A8-3D18753354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083E-840C-3A44-978F-2847ACBE434C}" type="datetimeFigureOut">
              <a:rPr lang="en-US" smtClean="0"/>
              <a:pPr/>
              <a:t>12/10/09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7E46-97EF-7E4D-A3A8-3D18753354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083E-840C-3A44-978F-2847ACBE434C}" type="datetimeFigureOut">
              <a:rPr lang="en-US" smtClean="0"/>
              <a:pPr/>
              <a:t>12/10/09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7E46-97EF-7E4D-A3A8-3D18753354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083E-840C-3A44-978F-2847ACBE434C}" type="datetimeFigureOut">
              <a:rPr lang="en-US" smtClean="0"/>
              <a:pPr/>
              <a:t>12/10/09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7E46-97EF-7E4D-A3A8-3D18753354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083E-840C-3A44-978F-2847ACBE434C}" type="datetimeFigureOut">
              <a:rPr lang="en-US" smtClean="0"/>
              <a:pPr/>
              <a:t>12/10/09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7E46-97EF-7E4D-A3A8-3D18753354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083E-840C-3A44-978F-2847ACBE434C}" type="datetimeFigureOut">
              <a:rPr lang="en-US" smtClean="0"/>
              <a:pPr/>
              <a:t>12/10/09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7E46-97EF-7E4D-A3A8-3D18753354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083E-840C-3A44-978F-2847ACBE434C}" type="datetimeFigureOut">
              <a:rPr lang="en-US" smtClean="0"/>
              <a:pPr/>
              <a:t>12/10/09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7E46-97EF-7E4D-A3A8-3D18753354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083E-840C-3A44-978F-2847ACBE434C}" type="datetimeFigureOut">
              <a:rPr lang="en-US" smtClean="0"/>
              <a:pPr/>
              <a:t>12/10/09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7E46-97EF-7E4D-A3A8-3D18753354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B083E-840C-3A44-978F-2847ACBE434C}" type="datetimeFigureOut">
              <a:rPr lang="en-US" smtClean="0"/>
              <a:pPr/>
              <a:t>12/10/09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47E46-97EF-7E4D-A3A8-3D18753354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df"/><Relationship Id="rId3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mcreyfp#7 GFPb 5x moz scale Pen.jpg"/>
          <p:cNvPicPr>
            <a:picLocks noChangeAspect="1"/>
          </p:cNvPicPr>
          <p:nvPr/>
        </p:nvPicPr>
        <p:blipFill>
          <a:blip r:embed="rId2">
            <a:lum bright="17000"/>
          </a:blip>
          <a:srcRect l="2677" r="2553" b="11500"/>
          <a:stretch>
            <a:fillRect/>
          </a:stretch>
        </p:blipFill>
        <p:spPr>
          <a:xfrm>
            <a:off x="2374900" y="1371600"/>
            <a:ext cx="2247900" cy="2819400"/>
          </a:xfrm>
          <a:prstGeom prst="rect">
            <a:avLst/>
          </a:prstGeom>
        </p:spPr>
      </p:pic>
      <p:pic>
        <p:nvPicPr>
          <p:cNvPr id="8" name="Picture 7" descr="Camcreyfp#7 srvb 5x moz scale Pen.jpg"/>
          <p:cNvPicPr>
            <a:picLocks noChangeAspect="1"/>
          </p:cNvPicPr>
          <p:nvPr/>
        </p:nvPicPr>
        <p:blipFill>
          <a:blip r:embed="rId3">
            <a:lum bright="17000"/>
          </a:blip>
          <a:srcRect l="3212" r="2553" b="11500"/>
          <a:stretch>
            <a:fillRect/>
          </a:stretch>
        </p:blipFill>
        <p:spPr>
          <a:xfrm>
            <a:off x="4749800" y="1358900"/>
            <a:ext cx="2235200" cy="2819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44700" y="1257300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Cre activity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823054" y="12573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Survivin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2133600" y="4202112"/>
            <a:ext cx="381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953000" y="4202112"/>
            <a:ext cx="381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955800" y="1206500"/>
            <a:ext cx="5575300" cy="31750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17" idx="0"/>
            <a:endCxn id="17" idx="2"/>
          </p:cNvCxnSpPr>
          <p:nvPr/>
        </p:nvCxnSpPr>
        <p:spPr>
          <a:xfrm rot="16200000" flipH="1">
            <a:off x="3155950" y="2794000"/>
            <a:ext cx="3175000" cy="1588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029200" y="4648200"/>
            <a:ext cx="247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Coremans et al</a:t>
            </a:r>
          </a:p>
          <a:p>
            <a:r>
              <a:rPr lang="en-US" b="1" dirty="0" smtClean="0"/>
              <a:t>Supplemental Figure S1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2066933" y="3429000"/>
            <a:ext cx="4732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GE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952632" y="2641600"/>
            <a:ext cx="6635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HP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71933" y="1866900"/>
            <a:ext cx="6635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NCX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489200" y="3430588"/>
            <a:ext cx="355600" cy="1508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0800000" flipV="1">
            <a:off x="2400300" y="2819400"/>
            <a:ext cx="647700" cy="38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 flipH="1" flipV="1">
            <a:off x="4166394" y="2261394"/>
            <a:ext cx="176212" cy="50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98500" y="584201"/>
            <a:ext cx="3882000" cy="2900569"/>
            <a:chOff x="812800" y="653534"/>
            <a:chExt cx="3810000" cy="2864569"/>
          </a:xfrm>
        </p:grpSpPr>
        <p:pic>
          <p:nvPicPr>
            <p:cNvPr id="11" name="Picture 10" descr="w128hipB 100308 dapi crecy3 40x oil Pen.jpg"/>
            <p:cNvPicPr>
              <a:picLocks noChangeAspect="1"/>
            </p:cNvPicPr>
            <p:nvPr/>
          </p:nvPicPr>
          <p:blipFill>
            <a:blip r:embed="rId2">
              <a:lum bright="17000" contrast="26000"/>
            </a:blip>
            <a:stretch>
              <a:fillRect/>
            </a:stretch>
          </p:blipFill>
          <p:spPr>
            <a:xfrm flipH="1">
              <a:off x="812800" y="663552"/>
              <a:ext cx="3810000" cy="285455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821759" y="2475629"/>
              <a:ext cx="678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GCL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890319" y="2257340"/>
              <a:ext cx="6805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SGZ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849877" y="653534"/>
              <a:ext cx="40267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FFFF"/>
                  </a:solidFill>
                </a:rPr>
                <a:t>A</a:t>
              </a:r>
              <a:endParaRPr lang="en-US" sz="2800">
                <a:solidFill>
                  <a:srgbClr val="FFFFFF"/>
                </a:solidFill>
              </a:endParaRPr>
            </a:p>
          </p:txBody>
        </p:sp>
      </p:grpSp>
      <p:grpSp>
        <p:nvGrpSpPr>
          <p:cNvPr id="27" name="Group 26"/>
          <p:cNvGrpSpPr>
            <a:grpSpLocks noChangeAspect="1"/>
          </p:cNvGrpSpPr>
          <p:nvPr/>
        </p:nvGrpSpPr>
        <p:grpSpPr>
          <a:xfrm>
            <a:off x="4687635" y="584201"/>
            <a:ext cx="3859564" cy="2901833"/>
            <a:chOff x="4652600" y="653534"/>
            <a:chExt cx="3810000" cy="2864569"/>
          </a:xfrm>
        </p:grpSpPr>
        <p:grpSp>
          <p:nvGrpSpPr>
            <p:cNvPr id="19" name="Group 18"/>
            <p:cNvGrpSpPr>
              <a:grpSpLocks noChangeAspect="1"/>
            </p:cNvGrpSpPr>
            <p:nvPr/>
          </p:nvGrpSpPr>
          <p:grpSpPr>
            <a:xfrm>
              <a:off x="4652600" y="663552"/>
              <a:ext cx="3810000" cy="2854551"/>
              <a:chOff x="4024579" y="762000"/>
              <a:chExt cx="5119421" cy="3835603"/>
            </a:xfrm>
          </p:grpSpPr>
          <p:pic>
            <p:nvPicPr>
              <p:cNvPr id="10" name="Picture 9" descr="w128vent2 100308 dapi crecy3 10x Pen.jpg"/>
              <p:cNvPicPr>
                <a:picLocks noChangeAspect="1"/>
              </p:cNvPicPr>
              <p:nvPr/>
            </p:nvPicPr>
            <p:blipFill>
              <a:blip r:embed="rId3">
                <a:lum bright="20000" contrast="29000"/>
              </a:blip>
              <a:stretch>
                <a:fillRect/>
              </a:stretch>
            </p:blipFill>
            <p:spPr>
              <a:xfrm flipH="1">
                <a:off x="4024579" y="762000"/>
                <a:ext cx="5119421" cy="3835603"/>
              </a:xfrm>
              <a:prstGeom prst="rect">
                <a:avLst/>
              </a:prstGeom>
            </p:spPr>
          </p:pic>
          <p:sp>
            <p:nvSpPr>
              <p:cNvPr id="13" name="TextBox 12"/>
              <p:cNvSpPr txBox="1"/>
              <p:nvPr/>
            </p:nvSpPr>
            <p:spPr>
              <a:xfrm>
                <a:off x="7772400" y="2971800"/>
                <a:ext cx="609600" cy="4898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ST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467599" y="762000"/>
                <a:ext cx="867681" cy="4898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 smtClean="0">
                    <a:solidFill>
                      <a:schemeClr val="bg1"/>
                    </a:solidFill>
                  </a:rPr>
                  <a:t>CTX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120083" y="1817133"/>
                <a:ext cx="609600" cy="4898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LV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81798" y="1992869"/>
                <a:ext cx="990600" cy="4962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SVZ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3" name="Rectangle 22"/>
            <p:cNvSpPr/>
            <p:nvPr/>
          </p:nvSpPr>
          <p:spPr>
            <a:xfrm>
              <a:off x="4723377" y="653534"/>
              <a:ext cx="38594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FFFF"/>
                  </a:solidFill>
                </a:rPr>
                <a:t>B</a:t>
              </a:r>
            </a:p>
          </p:txBody>
        </p:sp>
      </p:grpSp>
      <p:pic>
        <p:nvPicPr>
          <p:cNvPr id="20" name="Picture 19" descr="Cre NeuN 40x  2xzoom2 Mer.jpg"/>
          <p:cNvPicPr>
            <a:picLocks noChangeAspect="1"/>
          </p:cNvPicPr>
          <p:nvPr/>
        </p:nvPicPr>
        <p:blipFill>
          <a:blip r:embed="rId4"/>
          <a:srcRect b="49913"/>
          <a:stretch>
            <a:fillRect/>
          </a:stretch>
        </p:blipFill>
        <p:spPr>
          <a:xfrm flipH="1">
            <a:off x="682752" y="3556000"/>
            <a:ext cx="2593848" cy="1282700"/>
          </a:xfrm>
          <a:prstGeom prst="rect">
            <a:avLst/>
          </a:prstGeom>
        </p:spPr>
      </p:pic>
      <p:pic>
        <p:nvPicPr>
          <p:cNvPr id="24" name="Picture 23" descr="Cre NeuN 40x  2xzoom2 Mer.jpg"/>
          <p:cNvPicPr>
            <a:picLocks noChangeAspect="1"/>
          </p:cNvPicPr>
          <p:nvPr/>
        </p:nvPicPr>
        <p:blipFill>
          <a:blip r:embed="rId4"/>
          <a:srcRect t="49816" r="49610"/>
          <a:stretch>
            <a:fillRect/>
          </a:stretch>
        </p:blipFill>
        <p:spPr>
          <a:xfrm flipH="1">
            <a:off x="3263896" y="3556000"/>
            <a:ext cx="1298603" cy="1295400"/>
          </a:xfrm>
          <a:prstGeom prst="rect">
            <a:avLst/>
          </a:prstGeom>
        </p:spPr>
      </p:pic>
      <p:pic>
        <p:nvPicPr>
          <p:cNvPr id="25" name="Picture 24" descr="Cre NeuN 40x  2xzoom vent2 Mer.jpg"/>
          <p:cNvPicPr>
            <a:picLocks noChangeAspect="1"/>
          </p:cNvPicPr>
          <p:nvPr/>
        </p:nvPicPr>
        <p:blipFill>
          <a:blip r:embed="rId5"/>
          <a:srcRect b="49754"/>
          <a:stretch>
            <a:fillRect/>
          </a:stretch>
        </p:blipFill>
        <p:spPr>
          <a:xfrm flipH="1">
            <a:off x="4686300" y="3543300"/>
            <a:ext cx="2616200" cy="1295400"/>
          </a:xfrm>
          <a:prstGeom prst="rect">
            <a:avLst/>
          </a:prstGeom>
        </p:spPr>
      </p:pic>
      <p:pic>
        <p:nvPicPr>
          <p:cNvPr id="26" name="Picture 25" descr="Cre NeuN 40x  2xzoom vent2 Mer.jpg"/>
          <p:cNvPicPr>
            <a:picLocks noChangeAspect="1"/>
          </p:cNvPicPr>
          <p:nvPr/>
        </p:nvPicPr>
        <p:blipFill>
          <a:blip r:embed="rId5"/>
          <a:srcRect t="50246" r="49261"/>
          <a:stretch>
            <a:fillRect/>
          </a:stretch>
        </p:blipFill>
        <p:spPr>
          <a:xfrm flipH="1">
            <a:off x="7239000" y="3543300"/>
            <a:ext cx="1308100" cy="12827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397059" y="4126629"/>
            <a:ext cx="565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LV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84777" y="3460234"/>
            <a:ext cx="3747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FFFF"/>
                </a:solidFill>
              </a:rPr>
              <a:t>C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003037" y="3460234"/>
            <a:ext cx="411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FFFF"/>
                </a:solidFill>
              </a:rPr>
              <a:t>D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321297" y="3460234"/>
            <a:ext cx="3598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FFFF"/>
                </a:solidFill>
              </a:rPr>
              <a:t>E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639557" y="3460234"/>
            <a:ext cx="3494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FFFF"/>
                </a:solidFill>
              </a:rPr>
              <a:t>F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957817" y="3460234"/>
            <a:ext cx="413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FFFF"/>
                </a:solidFill>
              </a:rPr>
              <a:t>G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276077" y="3460234"/>
            <a:ext cx="4111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FFFF"/>
                </a:solidFill>
              </a:rPr>
              <a:t>H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57900" y="5016500"/>
            <a:ext cx="247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Coremans et al</a:t>
            </a:r>
          </a:p>
          <a:p>
            <a:r>
              <a:rPr lang="en-US" b="1" dirty="0" smtClean="0"/>
              <a:t>Supplemental Figure S2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7.pdf"/>
          <p:cNvPicPr/>
          <p:nvPr/>
        </p:nvPicPr>
        <mc:AlternateContent>
          <mc:Choice xmlns:ma="http://schemas.microsoft.com/office/mac/drawingml/2008/main" Requires="ma">
            <p:blipFill>
              <a:blip r:embed="rId2"/>
              <a:srcRect t="52547"/>
              <a:stretch>
                <a:fillRect/>
              </a:stretch>
            </p:blipFill>
          </mc:Choice>
          <mc:Fallback>
            <p:blipFill>
              <a:blip r:embed="rId3"/>
              <a:srcRect t="52547"/>
              <a:stretch>
                <a:fillRect/>
              </a:stretch>
            </p:blipFill>
          </mc:Fallback>
        </mc:AlternateContent>
        <p:spPr>
          <a:xfrm>
            <a:off x="1549400" y="1104900"/>
            <a:ext cx="5638800" cy="2247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84800" y="5791200"/>
            <a:ext cx="247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Coremans et al</a:t>
            </a:r>
          </a:p>
          <a:p>
            <a:r>
              <a:rPr lang="en-US" b="1" dirty="0" smtClean="0"/>
              <a:t>Supplemental Figure S3</a:t>
            </a:r>
            <a:endParaRPr lang="en-US" b="1" dirty="0"/>
          </a:p>
        </p:txBody>
      </p:sp>
      <p:pic>
        <p:nvPicPr>
          <p:cNvPr id="5" name="Picture 4" descr="27.pdf"/>
          <p:cNvPicPr/>
          <p:nvPr/>
        </p:nvPicPr>
        <mc:AlternateContent>
          <mc:Choice xmlns:ma="http://schemas.microsoft.com/office/mac/drawingml/2008/main" Requires="ma">
            <p:blipFill>
              <a:blip r:embed="rId2"/>
              <a:srcRect t="7239" b="47453"/>
              <a:stretch>
                <a:fillRect/>
              </a:stretch>
            </p:blipFill>
          </mc:Choice>
          <mc:Fallback>
            <p:blipFill>
              <a:blip r:embed="rId3"/>
              <a:srcRect t="7239" b="47453"/>
              <a:stretch>
                <a:fillRect/>
              </a:stretch>
            </p:blipFill>
          </mc:Fallback>
        </mc:AlternateContent>
        <p:spPr>
          <a:xfrm>
            <a:off x="1549400" y="3314700"/>
            <a:ext cx="5638800" cy="2146300"/>
          </a:xfrm>
          <a:prstGeom prst="rect">
            <a:avLst/>
          </a:prstGeom>
        </p:spPr>
      </p:pic>
      <p:pic>
        <p:nvPicPr>
          <p:cNvPr id="6" name="Picture 5" descr="27.pdf"/>
          <p:cNvPicPr/>
          <p:nvPr/>
        </p:nvPicPr>
        <mc:AlternateContent>
          <mc:Choice xmlns:ma="http://schemas.microsoft.com/office/mac/drawingml/2008/main" Requires="ma">
            <p:blipFill>
              <a:blip r:embed="rId2"/>
              <a:srcRect b="92493"/>
              <a:stretch>
                <a:fillRect/>
              </a:stretch>
            </p:blipFill>
          </mc:Choice>
          <mc:Fallback>
            <p:blipFill>
              <a:blip r:embed="rId3"/>
              <a:srcRect b="92493"/>
              <a:stretch>
                <a:fillRect/>
              </a:stretch>
            </p:blipFill>
          </mc:Fallback>
        </mc:AlternateContent>
        <p:spPr>
          <a:xfrm>
            <a:off x="1549400" y="762000"/>
            <a:ext cx="5638800" cy="355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37000" y="1257300"/>
            <a:ext cx="402674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200">
                <a:latin typeface="Arial"/>
                <a:cs typeface="Arial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05600" y="1257300"/>
            <a:ext cx="372843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200">
                <a:latin typeface="Arial"/>
                <a:cs typeface="Arial"/>
              </a:rPr>
              <a:t>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37000" y="3365500"/>
            <a:ext cx="388410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200">
                <a:latin typeface="Arial"/>
                <a:cs typeface="Arial"/>
              </a:rPr>
              <a:t>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05600" y="3365500"/>
            <a:ext cx="388410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200">
                <a:latin typeface="Arial"/>
                <a:cs typeface="Arial"/>
              </a:rPr>
              <a:t>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1352550" y="1308100"/>
          <a:ext cx="6565900" cy="370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461000" y="5194300"/>
            <a:ext cx="247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Coremans et al</a:t>
            </a:r>
          </a:p>
          <a:p>
            <a:r>
              <a:rPr lang="en-US" b="1" dirty="0" smtClean="0"/>
              <a:t>Supplemental Figure S4</a:t>
            </a:r>
            <a:endParaRPr lang="en-US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95900" y="5245100"/>
            <a:ext cx="247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Coremans et al</a:t>
            </a:r>
          </a:p>
          <a:p>
            <a:r>
              <a:rPr lang="en-US" b="1" dirty="0" smtClean="0"/>
              <a:t>Supplemental Figure S5</a:t>
            </a:r>
            <a:endParaRPr lang="en-US" b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5011737" y="2082800"/>
            <a:ext cx="2366963" cy="2819400"/>
            <a:chOff x="4618037" y="2133600"/>
            <a:chExt cx="2366963" cy="2819400"/>
          </a:xfrm>
        </p:grpSpPr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2"/>
            <a:srcRect t="8418" r="48825" b="29288"/>
            <a:stretch>
              <a:fillRect/>
            </a:stretch>
          </p:blipFill>
          <p:spPr bwMode="auto">
            <a:xfrm>
              <a:off x="4618037" y="2133600"/>
              <a:ext cx="2316163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5" name="Group 17"/>
            <p:cNvGrpSpPr/>
            <p:nvPr/>
          </p:nvGrpSpPr>
          <p:grpSpPr>
            <a:xfrm>
              <a:off x="6146800" y="3886200"/>
              <a:ext cx="838200" cy="886598"/>
              <a:chOff x="3657600" y="3886201"/>
              <a:chExt cx="838200" cy="886598"/>
            </a:xfrm>
          </p:grpSpPr>
          <p:grpSp>
            <p:nvGrpSpPr>
              <p:cNvPr id="16" name="Group 13"/>
              <p:cNvGrpSpPr/>
              <p:nvPr/>
            </p:nvGrpSpPr>
            <p:grpSpPr>
              <a:xfrm>
                <a:off x="3949700" y="4013200"/>
                <a:ext cx="457200" cy="457200"/>
                <a:chOff x="3494620" y="3556793"/>
                <a:chExt cx="457200" cy="457200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 rot="5400000">
                  <a:off x="3270250" y="3784599"/>
                  <a:ext cx="457200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 rot="10800000">
                  <a:off x="3494620" y="4005260"/>
                  <a:ext cx="457200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" name="TextBox 16"/>
              <p:cNvSpPr txBox="1"/>
              <p:nvPr/>
            </p:nvSpPr>
            <p:spPr>
              <a:xfrm>
                <a:off x="3886200" y="4495800"/>
                <a:ext cx="609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25 ms</a:t>
                </a:r>
                <a:endParaRPr lang="en-US" sz="1200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 rot="16200000">
                <a:off x="3491300" y="4052501"/>
                <a:ext cx="609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5 μV</a:t>
                </a:r>
                <a:endParaRPr lang="en-US" sz="1200" dirty="0"/>
              </a:p>
            </p:txBody>
          </p:sp>
        </p:grpSp>
      </p:grpSp>
      <p:sp>
        <p:nvSpPr>
          <p:cNvPr id="21" name="Rectangle 20"/>
          <p:cNvSpPr/>
          <p:nvPr/>
        </p:nvSpPr>
        <p:spPr>
          <a:xfrm>
            <a:off x="1739900" y="1625600"/>
            <a:ext cx="5994400" cy="34798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 rot="16200000" flipH="1">
            <a:off x="2987675" y="3355975"/>
            <a:ext cx="3491706" cy="7144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765300" y="16129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wt</a:t>
            </a:r>
            <a:endParaRPr lang="en-US" sz="2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759554" y="16129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ko</a:t>
            </a:r>
          </a:p>
        </p:txBody>
      </p:sp>
      <p:pic>
        <p:nvPicPr>
          <p:cNvPr id="6" name="Text Placeholder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 t="18520" r="49491" b="19186"/>
          <a:stretch>
            <a:fillRect/>
          </a:stretch>
        </p:blipFill>
        <p:spPr>
          <a:xfrm>
            <a:off x="2019300" y="2095500"/>
            <a:ext cx="2286000" cy="2819400"/>
          </a:xfrm>
          <a:noFill/>
          <a:ln/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9300" y="2057400"/>
            <a:ext cx="2387600" cy="2844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2518833" y="1170444"/>
          <a:ext cx="4224867" cy="4195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29"/>
          <p:cNvSpPr txBox="1">
            <a:spLocks noChangeArrowheads="1"/>
          </p:cNvSpPr>
          <p:nvPr/>
        </p:nvSpPr>
        <p:spPr bwMode="auto">
          <a:xfrm>
            <a:off x="5787494" y="3405637"/>
            <a:ext cx="415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 dirty="0">
                <a:latin typeface="Calibri" pitchFamily="33" charset="0"/>
              </a:rPr>
              <a:t>**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38800" y="5600700"/>
            <a:ext cx="247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Coremans et al</a:t>
            </a:r>
          </a:p>
          <a:p>
            <a:r>
              <a:rPr lang="en-US" b="1" dirty="0" smtClean="0"/>
              <a:t>Supplemental Figure S6</a:t>
            </a:r>
            <a:endParaRPr 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78</Words>
  <Application>Microsoft Macintosh PowerPoint</Application>
  <PresentationFormat>On-screen Show (4:3)</PresentationFormat>
  <Paragraphs>44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VRC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CAMKIIα-cre recombinase expression in adult brain</dc:title>
  <dc:creator>jan morren</dc:creator>
  <cp:lastModifiedBy>Ed Conway</cp:lastModifiedBy>
  <cp:revision>46</cp:revision>
  <dcterms:created xsi:type="dcterms:W3CDTF">2009-12-10T16:55:31Z</dcterms:created>
  <dcterms:modified xsi:type="dcterms:W3CDTF">2009-12-10T16:56:28Z</dcterms:modified>
</cp:coreProperties>
</file>