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340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re\Desktop\Antifungal_assays_595nm_and_BRADFORD\Test_temp_ion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re\Desktop\Antifungal_assays_595nm_and_BRADFORD\Test_ions2_goo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982174103237095"/>
          <c:y val="0.12547462817147856"/>
          <c:w val="0.60437357830271221"/>
          <c:h val="0.689101049868766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CCFF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'Magellan Sheet 1'!$L$14:$L$17</c:f>
                <c:numCache>
                  <c:formatCode>General</c:formatCode>
                  <c:ptCount val="4"/>
                  <c:pt idx="0">
                    <c:v>5</c:v>
                  </c:pt>
                  <c:pt idx="1">
                    <c:v>3</c:v>
                  </c:pt>
                  <c:pt idx="2">
                    <c:v>4</c:v>
                  </c:pt>
                  <c:pt idx="3">
                    <c:v>2</c:v>
                  </c:pt>
                </c:numCache>
              </c:numRef>
            </c:plus>
            <c:minus>
              <c:numRef>
                <c:f>'Magellan Sheet 1'!$L$14:$L$17</c:f>
                <c:numCache>
                  <c:formatCode>General</c:formatCode>
                  <c:ptCount val="4"/>
                  <c:pt idx="0">
                    <c:v>5</c:v>
                  </c:pt>
                  <c:pt idx="1">
                    <c:v>3</c:v>
                  </c:pt>
                  <c:pt idx="2">
                    <c:v>4</c:v>
                  </c:pt>
                  <c:pt idx="3">
                    <c:v>2</c:v>
                  </c:pt>
                </c:numCache>
              </c:numRef>
            </c:minus>
          </c:errBars>
          <c:cat>
            <c:numLit>
              <c:formatCode>General</c:formatCode>
              <c:ptCount val="3"/>
              <c:pt idx="0">
                <c:v>50</c:v>
              </c:pt>
              <c:pt idx="1">
                <c:v>75</c:v>
              </c:pt>
              <c:pt idx="2">
                <c:v>100</c:v>
              </c:pt>
            </c:numLit>
          </c:cat>
          <c:val>
            <c:numRef>
              <c:f>'Magellan Sheet 1'!$K$15:$K$17</c:f>
              <c:numCache>
                <c:formatCode>0</c:formatCode>
                <c:ptCount val="3"/>
                <c:pt idx="0">
                  <c:v>93</c:v>
                </c:pt>
                <c:pt idx="1">
                  <c:v>71</c:v>
                </c:pt>
                <c:pt idx="2">
                  <c:v>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2"/>
        <c:overlap val="9"/>
        <c:axId val="74798208"/>
        <c:axId val="74800512"/>
      </c:barChart>
      <c:catAx>
        <c:axId val="747982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900" b="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900" b="0">
                    <a:latin typeface="Times New Roman" pitchFamily="18" charset="0"/>
                    <a:cs typeface="Times New Roman" pitchFamily="18" charset="0"/>
                  </a:rPr>
                  <a:t>Temperature in</a:t>
                </a:r>
                <a:r>
                  <a:rPr lang="en-US" sz="900" b="0" baseline="0">
                    <a:latin typeface="Times New Roman" pitchFamily="18" charset="0"/>
                    <a:cs typeface="Times New Roman" pitchFamily="18" charset="0"/>
                  </a:rPr>
                  <a:t> Degree Celsius</a:t>
                </a:r>
                <a:endParaRPr lang="en-US" sz="900" b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 baseline="0">
                <a:latin typeface="Times New Roman" pitchFamily="18" charset="0"/>
              </a:defRPr>
            </a:pPr>
            <a:endParaRPr lang="en-US"/>
          </a:p>
        </c:txPr>
        <c:crossAx val="74800512"/>
        <c:crosses val="autoZero"/>
        <c:auto val="1"/>
        <c:lblAlgn val="ctr"/>
        <c:lblOffset val="100"/>
        <c:noMultiLvlLbl val="0"/>
      </c:catAx>
      <c:valAx>
        <c:axId val="748005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900" b="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900" b="0" dirty="0">
                    <a:latin typeface="Times New Roman" pitchFamily="18" charset="0"/>
                    <a:cs typeface="Times New Roman" pitchFamily="18" charset="0"/>
                  </a:rPr>
                  <a:t>%</a:t>
                </a:r>
                <a:r>
                  <a:rPr lang="en-US" sz="900" b="0" baseline="0" dirty="0">
                    <a:latin typeface="Times New Roman" pitchFamily="18" charset="0"/>
                    <a:cs typeface="Times New Roman" pitchFamily="18" charset="0"/>
                  </a:rPr>
                  <a:t> Residual activity Compared </a:t>
                </a:r>
              </a:p>
              <a:p>
                <a:pPr>
                  <a:defRPr sz="900" b="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900" b="0" baseline="0" dirty="0">
                    <a:latin typeface="Times New Roman" pitchFamily="18" charset="0"/>
                    <a:cs typeface="Times New Roman" pitchFamily="18" charset="0"/>
                  </a:rPr>
                  <a:t>to Untreated Control</a:t>
                </a:r>
                <a:endParaRPr lang="en-US" sz="900" b="0" dirty="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5.7826633225044347E-2"/>
              <c:y val="8.6685857311908324E-2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74798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15711408167002"/>
          <c:y val="5.1400706505713774E-2"/>
          <c:w val="0.78037270341207354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CCFF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'Magellan Sheet 1'!$K$13:$K$17</c:f>
                <c:numCache>
                  <c:formatCode>General</c:formatCode>
                  <c:ptCount val="5"/>
                  <c:pt idx="0">
                    <c:v>4</c:v>
                  </c:pt>
                  <c:pt idx="1">
                    <c:v>5</c:v>
                  </c:pt>
                  <c:pt idx="2">
                    <c:v>3</c:v>
                  </c:pt>
                  <c:pt idx="3">
                    <c:v>3</c:v>
                  </c:pt>
                  <c:pt idx="4">
                    <c:v>2</c:v>
                  </c:pt>
                </c:numCache>
              </c:numRef>
            </c:plus>
            <c:minus>
              <c:numRef>
                <c:f>'Magellan Sheet 1'!$K$13:$K$17</c:f>
                <c:numCache>
                  <c:formatCode>General</c:formatCode>
                  <c:ptCount val="5"/>
                  <c:pt idx="0">
                    <c:v>4</c:v>
                  </c:pt>
                  <c:pt idx="1">
                    <c:v>5</c:v>
                  </c:pt>
                  <c:pt idx="2">
                    <c:v>3</c:v>
                  </c:pt>
                  <c:pt idx="3">
                    <c:v>3</c:v>
                  </c:pt>
                  <c:pt idx="4">
                    <c:v>2</c:v>
                  </c:pt>
                </c:numCache>
              </c:numRef>
            </c:minus>
          </c:errBars>
          <c:cat>
            <c:strRef>
              <c:f>'Magellan Sheet 1'!$I$13:$I$17</c:f>
              <c:strCache>
                <c:ptCount val="5"/>
                <c:pt idx="0">
                  <c:v>1 mM CaCl</c:v>
                </c:pt>
                <c:pt idx="1">
                  <c:v>5 mM CaCl</c:v>
                </c:pt>
                <c:pt idx="2">
                  <c:v>10 mM KCl</c:v>
                </c:pt>
                <c:pt idx="3">
                  <c:v>50 mM KCl</c:v>
                </c:pt>
                <c:pt idx="4">
                  <c:v>Control</c:v>
                </c:pt>
              </c:strCache>
            </c:strRef>
          </c:cat>
          <c:val>
            <c:numRef>
              <c:f>'Magellan Sheet 1'!$J$19:$J$23</c:f>
              <c:numCache>
                <c:formatCode>General</c:formatCode>
                <c:ptCount val="5"/>
                <c:pt idx="0">
                  <c:v>43</c:v>
                </c:pt>
                <c:pt idx="1">
                  <c:v>26</c:v>
                </c:pt>
                <c:pt idx="2">
                  <c:v>55</c:v>
                </c:pt>
                <c:pt idx="3">
                  <c:v>56</c:v>
                </c:pt>
                <c:pt idx="4">
                  <c:v>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4591232"/>
        <c:axId val="74602752"/>
      </c:barChart>
      <c:catAx>
        <c:axId val="74591232"/>
        <c:scaling>
          <c:orientation val="minMax"/>
        </c:scaling>
        <c:delete val="0"/>
        <c:axPos val="b"/>
        <c:majorTickMark val="out"/>
        <c:minorTickMark val="none"/>
        <c:tickLblPos val="nextTo"/>
        <c:crossAx val="74602752"/>
        <c:crosses val="autoZero"/>
        <c:auto val="1"/>
        <c:lblAlgn val="ctr"/>
        <c:lblOffset val="100"/>
        <c:noMultiLvlLbl val="0"/>
      </c:catAx>
      <c:valAx>
        <c:axId val="74602752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crossAx val="74591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900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FC65-DC1F-47CD-95DA-F4DEE2D1537A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9743-B378-452A-90D5-F1887934A7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82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FC65-DC1F-47CD-95DA-F4DEE2D1537A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9743-B378-452A-90D5-F1887934A7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0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FC65-DC1F-47CD-95DA-F4DEE2D1537A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9743-B378-452A-90D5-F1887934A7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088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FC65-DC1F-47CD-95DA-F4DEE2D1537A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9743-B378-452A-90D5-F1887934A7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9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FC65-DC1F-47CD-95DA-F4DEE2D1537A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9743-B378-452A-90D5-F1887934A7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024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FC65-DC1F-47CD-95DA-F4DEE2D1537A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9743-B378-452A-90D5-F1887934A7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98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FC65-DC1F-47CD-95DA-F4DEE2D1537A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9743-B378-452A-90D5-F1887934A7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8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FC65-DC1F-47CD-95DA-F4DEE2D1537A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9743-B378-452A-90D5-F1887934A7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33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FC65-DC1F-47CD-95DA-F4DEE2D1537A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9743-B378-452A-90D5-F1887934A7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33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FC65-DC1F-47CD-95DA-F4DEE2D1537A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9743-B378-452A-90D5-F1887934A7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67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FC65-DC1F-47CD-95DA-F4DEE2D1537A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79743-B378-452A-90D5-F1887934A7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7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DFC65-DC1F-47CD-95DA-F4DEE2D1537A}" type="datetimeFigureOut">
              <a:rPr lang="en-US" smtClean="0"/>
              <a:t>6/22/2012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79743-B378-452A-90D5-F1887934A7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6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14572" y="1392405"/>
            <a:ext cx="6858000" cy="2182428"/>
            <a:chOff x="76200" y="1994446"/>
            <a:chExt cx="6858000" cy="2182428"/>
          </a:xfrm>
        </p:grpSpPr>
        <p:grpSp>
          <p:nvGrpSpPr>
            <p:cNvPr id="19" name="18 Grupo"/>
            <p:cNvGrpSpPr/>
            <p:nvPr/>
          </p:nvGrpSpPr>
          <p:grpSpPr>
            <a:xfrm>
              <a:off x="76200" y="1994446"/>
              <a:ext cx="3652587" cy="2182428"/>
              <a:chOff x="136047" y="2423168"/>
              <a:chExt cx="4572000" cy="2913064"/>
            </a:xfrm>
          </p:grpSpPr>
          <p:graphicFrame>
            <p:nvGraphicFramePr>
              <p:cNvPr id="20" name="1 Gráfico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448714027"/>
                  </p:ext>
                </p:extLst>
              </p:nvPr>
            </p:nvGraphicFramePr>
            <p:xfrm>
              <a:off x="136047" y="2593032"/>
              <a:ext cx="4572000" cy="27432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21" name="20 CuadroTexto"/>
              <p:cNvSpPr txBox="1"/>
              <p:nvPr/>
            </p:nvSpPr>
            <p:spPr>
              <a:xfrm>
                <a:off x="343941" y="2423168"/>
                <a:ext cx="29527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</a:p>
            </p:txBody>
          </p:sp>
        </p:grpSp>
        <p:grpSp>
          <p:nvGrpSpPr>
            <p:cNvPr id="24" name="23 Grupo"/>
            <p:cNvGrpSpPr/>
            <p:nvPr/>
          </p:nvGrpSpPr>
          <p:grpSpPr>
            <a:xfrm>
              <a:off x="3204878" y="1994446"/>
              <a:ext cx="3729322" cy="2029004"/>
              <a:chOff x="3204878" y="1994446"/>
              <a:chExt cx="3729322" cy="2029004"/>
            </a:xfrm>
          </p:grpSpPr>
          <p:grpSp>
            <p:nvGrpSpPr>
              <p:cNvPr id="5" name="4 Grupo"/>
              <p:cNvGrpSpPr/>
              <p:nvPr/>
            </p:nvGrpSpPr>
            <p:grpSpPr>
              <a:xfrm>
                <a:off x="3204878" y="1994446"/>
                <a:ext cx="3729322" cy="2029004"/>
                <a:chOff x="617064" y="179513"/>
                <a:chExt cx="4112764" cy="2416048"/>
              </a:xfrm>
            </p:grpSpPr>
            <p:grpSp>
              <p:nvGrpSpPr>
                <p:cNvPr id="9" name="8 Grupo"/>
                <p:cNvGrpSpPr/>
                <p:nvPr/>
              </p:nvGrpSpPr>
              <p:grpSpPr>
                <a:xfrm>
                  <a:off x="634078" y="381000"/>
                  <a:ext cx="4095750" cy="2214561"/>
                  <a:chOff x="533400" y="381000"/>
                  <a:chExt cx="4095750" cy="2214561"/>
                </a:xfrm>
              </p:grpSpPr>
              <p:sp>
                <p:nvSpPr>
                  <p:cNvPr id="11" name="10 CuadroTexto"/>
                  <p:cNvSpPr txBox="1"/>
                  <p:nvPr/>
                </p:nvSpPr>
                <p:spPr>
                  <a:xfrm rot="16200000">
                    <a:off x="33584" y="1261816"/>
                    <a:ext cx="1245854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00" dirty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% Growth inhibition</a:t>
                    </a:r>
                    <a:endParaRPr lang="en-US" sz="1000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12" name="11 Grupo"/>
                  <p:cNvGrpSpPr/>
                  <p:nvPr/>
                </p:nvGrpSpPr>
                <p:grpSpPr>
                  <a:xfrm>
                    <a:off x="533400" y="381000"/>
                    <a:ext cx="4095750" cy="2214561"/>
                    <a:chOff x="533400" y="381000"/>
                    <a:chExt cx="4095750" cy="2214561"/>
                  </a:xfrm>
                </p:grpSpPr>
                <p:graphicFrame>
                  <p:nvGraphicFramePr>
                    <p:cNvPr id="13" name="12 Gráfico"/>
                    <p:cNvGraphicFramePr>
                      <a:graphicFrameLocks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1510362708"/>
                        </p:ext>
                      </p:extLst>
                    </p:nvPr>
                  </p:nvGraphicFramePr>
                  <p:xfrm>
                    <a:off x="533400" y="381000"/>
                    <a:ext cx="4095750" cy="2214561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3"/>
                    </a:graphicData>
                  </a:graphic>
                </p:graphicFrame>
                <p:sp>
                  <p:nvSpPr>
                    <p:cNvPr id="14" name="13 Rectángulo"/>
                    <p:cNvSpPr/>
                    <p:nvPr/>
                  </p:nvSpPr>
                  <p:spPr>
                    <a:xfrm>
                      <a:off x="2219023" y="2362200"/>
                      <a:ext cx="223138" cy="2308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900" baseline="-25000" dirty="0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900" dirty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5" name="14 Rectángulo"/>
                    <p:cNvSpPr/>
                    <p:nvPr/>
                  </p:nvSpPr>
                  <p:spPr>
                    <a:xfrm>
                      <a:off x="1584741" y="2362200"/>
                      <a:ext cx="223138" cy="2308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900" baseline="-25000" dirty="0">
                          <a:solidFill>
                            <a:prstClr val="black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900" dirty="0">
                        <a:solidFill>
                          <a:prstClr val="black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0" name="9 CuadroTexto"/>
                <p:cNvSpPr txBox="1"/>
                <p:nvPr/>
              </p:nvSpPr>
              <p:spPr>
                <a:xfrm>
                  <a:off x="617064" y="179513"/>
                  <a:ext cx="28725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B</a:t>
                  </a:r>
                  <a:endParaRPr lang="en-US" sz="12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" name="1 Rectángulo"/>
              <p:cNvSpPr/>
              <p:nvPr/>
            </p:nvSpPr>
            <p:spPr>
              <a:xfrm>
                <a:off x="3241054" y="2362200"/>
                <a:ext cx="222161" cy="11419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" name="2 CuadroTexto"/>
              <p:cNvSpPr txBox="1"/>
              <p:nvPr/>
            </p:nvSpPr>
            <p:spPr>
              <a:xfrm rot="16200000">
                <a:off x="2751267" y="2868838"/>
                <a:ext cx="1168910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% Growth inhibition </a:t>
                </a:r>
                <a:endParaRPr lang="en-US" sz="9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0820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Presentación en pantalla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Pere</dc:creator>
  <cp:lastModifiedBy>Pere</cp:lastModifiedBy>
  <cp:revision>2</cp:revision>
  <dcterms:created xsi:type="dcterms:W3CDTF">2012-06-22T09:14:03Z</dcterms:created>
  <dcterms:modified xsi:type="dcterms:W3CDTF">2012-06-22T09:14:32Z</dcterms:modified>
</cp:coreProperties>
</file>