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987"/>
    <a:srgbClr val="934BC9"/>
    <a:srgbClr val="2D6BB5"/>
    <a:srgbClr val="D01271"/>
    <a:srgbClr val="3276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82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A518D-DD56-4AE3-B54F-E78A7E3499E3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19C0E-B6CC-4CEC-9A04-8A7AB5A471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182510" y="92942"/>
            <a:ext cx="5105400" cy="8824636"/>
            <a:chOff x="1182510" y="92942"/>
            <a:chExt cx="5105400" cy="8824636"/>
          </a:xfrm>
        </p:grpSpPr>
        <p:pic>
          <p:nvPicPr>
            <p:cNvPr id="24578" name="Picture 2" descr="C:\Users\Naomi\Documents\CESAms 071413\F S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82510" y="92942"/>
              <a:ext cx="5105400" cy="8717470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1600200" y="8612778"/>
              <a:ext cx="914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8043" y="358422"/>
            <a:ext cx="939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FIGURE S1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19171" y="1241303"/>
            <a:ext cx="1705426" cy="5637571"/>
            <a:chOff x="2802239" y="1365227"/>
            <a:chExt cx="1705426" cy="5637571"/>
          </a:xfrm>
        </p:grpSpPr>
        <p:sp>
          <p:nvSpPr>
            <p:cNvPr id="5" name="TextBox 4"/>
            <p:cNvSpPr txBox="1"/>
            <p:nvPr/>
          </p:nvSpPr>
          <p:spPr>
            <a:xfrm rot="4320000">
              <a:off x="2738760" y="1428706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100</a:t>
              </a:r>
              <a:endParaRPr lang="en-US" sz="900" dirty="0"/>
            </a:p>
          </p:txBody>
        </p:sp>
        <p:sp>
          <p:nvSpPr>
            <p:cNvPr id="6" name="TextBox 5"/>
            <p:cNvSpPr txBox="1"/>
            <p:nvPr/>
          </p:nvSpPr>
          <p:spPr>
            <a:xfrm rot="3240000">
              <a:off x="3256779" y="2132976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94</a:t>
              </a:r>
              <a:endParaRPr lang="en-US" sz="900" dirty="0"/>
            </a:p>
          </p:txBody>
        </p:sp>
        <p:sp>
          <p:nvSpPr>
            <p:cNvPr id="7" name="TextBox 6"/>
            <p:cNvSpPr txBox="1"/>
            <p:nvPr/>
          </p:nvSpPr>
          <p:spPr>
            <a:xfrm rot="19140000">
              <a:off x="3050154" y="2246350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95</a:t>
              </a:r>
              <a:endParaRPr lang="en-US" sz="900" dirty="0"/>
            </a:p>
          </p:txBody>
        </p:sp>
        <p:sp>
          <p:nvSpPr>
            <p:cNvPr id="8" name="TextBox 7"/>
            <p:cNvSpPr txBox="1"/>
            <p:nvPr/>
          </p:nvSpPr>
          <p:spPr>
            <a:xfrm rot="3300000">
              <a:off x="2903806" y="1735485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100</a:t>
              </a:r>
              <a:endParaRPr lang="en-US" sz="900" dirty="0"/>
            </a:p>
          </p:txBody>
        </p:sp>
        <p:sp>
          <p:nvSpPr>
            <p:cNvPr id="9" name="TextBox 8"/>
            <p:cNvSpPr txBox="1"/>
            <p:nvPr/>
          </p:nvSpPr>
          <p:spPr>
            <a:xfrm rot="20100000">
              <a:off x="4149875" y="2118247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100</a:t>
              </a:r>
              <a:endParaRPr lang="en-US" sz="900" dirty="0"/>
            </a:p>
          </p:txBody>
        </p:sp>
        <p:sp>
          <p:nvSpPr>
            <p:cNvPr id="10" name="TextBox 9"/>
            <p:cNvSpPr txBox="1"/>
            <p:nvPr/>
          </p:nvSpPr>
          <p:spPr>
            <a:xfrm rot="2940000">
              <a:off x="4032343" y="2555111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99</a:t>
              </a:r>
              <a:endParaRPr lang="en-US" sz="900" dirty="0"/>
            </a:p>
          </p:txBody>
        </p:sp>
        <p:sp>
          <p:nvSpPr>
            <p:cNvPr id="11" name="TextBox 10"/>
            <p:cNvSpPr txBox="1"/>
            <p:nvPr/>
          </p:nvSpPr>
          <p:spPr>
            <a:xfrm rot="480000">
              <a:off x="3704944" y="2311232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65</a:t>
              </a:r>
              <a:endParaRPr lang="en-US" sz="900" dirty="0"/>
            </a:p>
          </p:txBody>
        </p:sp>
        <p:sp>
          <p:nvSpPr>
            <p:cNvPr id="12" name="TextBox 11"/>
            <p:cNvSpPr txBox="1"/>
            <p:nvPr/>
          </p:nvSpPr>
          <p:spPr>
            <a:xfrm rot="5340000">
              <a:off x="3580230" y="6708487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100</a:t>
              </a:r>
              <a:endParaRPr lang="en-US" sz="9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04800" y="6705600"/>
            <a:ext cx="2438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Figure S1. Phylogenetic analysis of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A. thaliana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distachyon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and rice CESA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superfamily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amino acid sequences.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A consensus phylogeny was constructed with the neighbor-joining method with 1000 bootstrap permutations. The CESA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clade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is illustrates as an expanded sub-tree and the CSL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clades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are illustrated as condensed sub-trees.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64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Pubudu</dc:creator>
  <cp:lastModifiedBy>Pubudu Handakumbura</cp:lastModifiedBy>
  <cp:revision>137</cp:revision>
  <dcterms:created xsi:type="dcterms:W3CDTF">2006-08-16T00:00:00Z</dcterms:created>
  <dcterms:modified xsi:type="dcterms:W3CDTF">2013-07-16T22:11:57Z</dcterms:modified>
</cp:coreProperties>
</file>