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50" d="100"/>
          <a:sy n="150" d="100"/>
        </p:scale>
        <p:origin x="-828" y="255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B77-DEBF-4FD2-9F02-CD5B0FAC943A}" type="datetimeFigureOut">
              <a:rPr lang="en-CA" smtClean="0"/>
              <a:t>23/08/2013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209D-0681-45F6-BCF5-C68A4022EB3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1311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B77-DEBF-4FD2-9F02-CD5B0FAC943A}" type="datetimeFigureOut">
              <a:rPr lang="en-CA" smtClean="0"/>
              <a:t>23/08/2013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209D-0681-45F6-BCF5-C68A4022EB3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7013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B77-DEBF-4FD2-9F02-CD5B0FAC943A}" type="datetimeFigureOut">
              <a:rPr lang="en-CA" smtClean="0"/>
              <a:t>23/08/2013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209D-0681-45F6-BCF5-C68A4022EB3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00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B77-DEBF-4FD2-9F02-CD5B0FAC943A}" type="datetimeFigureOut">
              <a:rPr lang="en-CA" smtClean="0"/>
              <a:t>23/08/2013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209D-0681-45F6-BCF5-C68A4022EB3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472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B77-DEBF-4FD2-9F02-CD5B0FAC943A}" type="datetimeFigureOut">
              <a:rPr lang="en-CA" smtClean="0"/>
              <a:t>23/08/2013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209D-0681-45F6-BCF5-C68A4022EB3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7752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B77-DEBF-4FD2-9F02-CD5B0FAC943A}" type="datetimeFigureOut">
              <a:rPr lang="en-CA" smtClean="0"/>
              <a:t>23/08/2013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209D-0681-45F6-BCF5-C68A4022EB3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8786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B77-DEBF-4FD2-9F02-CD5B0FAC943A}" type="datetimeFigureOut">
              <a:rPr lang="en-CA" smtClean="0"/>
              <a:t>23/08/2013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209D-0681-45F6-BCF5-C68A4022EB3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3690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B77-DEBF-4FD2-9F02-CD5B0FAC943A}" type="datetimeFigureOut">
              <a:rPr lang="en-CA" smtClean="0"/>
              <a:t>23/08/2013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209D-0681-45F6-BCF5-C68A4022EB3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87905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B77-DEBF-4FD2-9F02-CD5B0FAC943A}" type="datetimeFigureOut">
              <a:rPr lang="en-CA" smtClean="0"/>
              <a:t>23/08/2013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209D-0681-45F6-BCF5-C68A4022EB3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636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B77-DEBF-4FD2-9F02-CD5B0FAC943A}" type="datetimeFigureOut">
              <a:rPr lang="en-CA" smtClean="0"/>
              <a:t>23/08/2013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209D-0681-45F6-BCF5-C68A4022EB3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6411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B77-DEBF-4FD2-9F02-CD5B0FAC943A}" type="datetimeFigureOut">
              <a:rPr lang="en-CA" smtClean="0"/>
              <a:t>23/08/2013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209D-0681-45F6-BCF5-C68A4022EB3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7836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A8B77-DEBF-4FD2-9F02-CD5B0FAC943A}" type="datetimeFigureOut">
              <a:rPr lang="en-CA" smtClean="0"/>
              <a:t>23/08/2013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A209D-0681-45F6-BCF5-C68A4022EB3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9392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606493" y="6216976"/>
            <a:ext cx="3879219" cy="1958760"/>
            <a:chOff x="1444002" y="6071610"/>
            <a:chExt cx="3879219" cy="1958760"/>
          </a:xfrm>
        </p:grpSpPr>
        <p:sp>
          <p:nvSpPr>
            <p:cNvPr id="72" name="Text Box 25"/>
            <p:cNvSpPr txBox="1">
              <a:spLocks noChangeArrowheads="1"/>
            </p:cNvSpPr>
            <p:nvPr/>
          </p:nvSpPr>
          <p:spPr bwMode="auto">
            <a:xfrm>
              <a:off x="2343478" y="7752557"/>
              <a:ext cx="2638746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sz="1200" b="1" dirty="0" smtClean="0">
                  <a:latin typeface="Times New Roman" pitchFamily="18" charset="0"/>
                  <a:cs typeface="Times New Roman" pitchFamily="18" charset="0"/>
                </a:rPr>
                <a:t>HBUT GSL </a:t>
              </a:r>
              <a:r>
                <a:rPr lang="en-CA" sz="1200" b="1" dirty="0">
                  <a:latin typeface="Times New Roman" pitchFamily="18" charset="0"/>
                  <a:cs typeface="Times New Roman" pitchFamily="18" charset="0"/>
                </a:rPr>
                <a:t>content (µmoles g</a:t>
              </a:r>
              <a:r>
                <a:rPr lang="en-CA" sz="1200" b="1" baseline="30000" dirty="0">
                  <a:latin typeface="Times New Roman" pitchFamily="18" charset="0"/>
                  <a:cs typeface="Times New Roman" pitchFamily="18" charset="0"/>
                </a:rPr>
                <a:t>-1</a:t>
              </a:r>
              <a:r>
                <a:rPr lang="en-CA" sz="1200" b="1" dirty="0">
                  <a:latin typeface="Times New Roman" pitchFamily="18" charset="0"/>
                  <a:cs typeface="Times New Roman" pitchFamily="18" charset="0"/>
                </a:rPr>
                <a:t> seed)</a:t>
              </a:r>
            </a:p>
          </p:txBody>
        </p:sp>
        <p:sp>
          <p:nvSpPr>
            <p:cNvPr id="74" name="Rectangle 130"/>
            <p:cNvSpPr>
              <a:spLocks noChangeArrowheads="1"/>
            </p:cNvSpPr>
            <p:nvPr/>
          </p:nvSpPr>
          <p:spPr bwMode="auto">
            <a:xfrm>
              <a:off x="1444002" y="6093927"/>
              <a:ext cx="44180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CA" sz="1400" b="1" dirty="0">
                  <a:latin typeface="Times New Roman" pitchFamily="18" charset="0"/>
                  <a:cs typeface="Times New Roman" pitchFamily="18" charset="0"/>
                </a:rPr>
                <a:t>(d) </a:t>
              </a:r>
              <a:endParaRPr lang="en-CA" sz="1400" b="1" dirty="0"/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1492011" y="6071610"/>
              <a:ext cx="3831210" cy="1672920"/>
              <a:chOff x="1550950" y="4249087"/>
              <a:chExt cx="3831210" cy="1672920"/>
            </a:xfrm>
          </p:grpSpPr>
          <p:pic>
            <p:nvPicPr>
              <p:cNvPr id="70" name="Picture 33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21" b="17647"/>
              <a:stretch>
                <a:fillRect/>
              </a:stretch>
            </p:blipFill>
            <p:spPr bwMode="auto">
              <a:xfrm>
                <a:off x="1838860" y="4321807"/>
                <a:ext cx="3543300" cy="1600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76" name="Straight Arrow Connector 75"/>
              <p:cNvCxnSpPr/>
              <p:nvPr/>
            </p:nvCxnSpPr>
            <p:spPr>
              <a:xfrm rot="5400000">
                <a:off x="2315682" y="4526279"/>
                <a:ext cx="184150" cy="1588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Arrow Connector 76"/>
              <p:cNvCxnSpPr/>
              <p:nvPr/>
            </p:nvCxnSpPr>
            <p:spPr>
              <a:xfrm rot="5400000">
                <a:off x="4978879" y="5135563"/>
                <a:ext cx="304800" cy="3175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Text Box 25"/>
              <p:cNvSpPr txBox="1">
                <a:spLocks noChangeArrowheads="1"/>
              </p:cNvSpPr>
              <p:nvPr/>
            </p:nvSpPr>
            <p:spPr bwMode="auto">
              <a:xfrm rot="16200000">
                <a:off x="4820965" y="4555257"/>
                <a:ext cx="606425" cy="2460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CA" sz="1000" b="1" dirty="0">
                    <a:latin typeface="Times New Roman" pitchFamily="18" charset="0"/>
                  </a:rPr>
                  <a:t>Y514</a:t>
                </a:r>
              </a:p>
            </p:txBody>
          </p:sp>
          <p:sp>
            <p:nvSpPr>
              <p:cNvPr id="82" name="Text Box 25"/>
              <p:cNvSpPr txBox="1">
                <a:spLocks noChangeArrowheads="1"/>
              </p:cNvSpPr>
              <p:nvPr/>
            </p:nvSpPr>
            <p:spPr bwMode="auto">
              <a:xfrm rot="16200000">
                <a:off x="2291482" y="4392754"/>
                <a:ext cx="533555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CA" sz="1000" b="1" dirty="0">
                    <a:latin typeface="Times New Roman" pitchFamily="18" charset="0"/>
                  </a:rPr>
                  <a:t>Y517</a:t>
                </a:r>
              </a:p>
            </p:txBody>
          </p:sp>
          <p:sp>
            <p:nvSpPr>
              <p:cNvPr id="85" name="Text Box 25"/>
              <p:cNvSpPr txBox="1">
                <a:spLocks noChangeArrowheads="1"/>
              </p:cNvSpPr>
              <p:nvPr/>
            </p:nvSpPr>
            <p:spPr bwMode="auto">
              <a:xfrm rot="16200000">
                <a:off x="1187917" y="4929642"/>
                <a:ext cx="1003066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CA" sz="1200" b="1" dirty="0">
                    <a:latin typeface="Times New Roman" pitchFamily="18" charset="0"/>
                  </a:rPr>
                  <a:t>No. of seeds</a:t>
                </a: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1608247" y="4132933"/>
            <a:ext cx="3825121" cy="2048066"/>
            <a:chOff x="1411296" y="4111110"/>
            <a:chExt cx="3825121" cy="2048066"/>
          </a:xfrm>
        </p:grpSpPr>
        <p:grpSp>
          <p:nvGrpSpPr>
            <p:cNvPr id="6" name="Group 5"/>
            <p:cNvGrpSpPr/>
            <p:nvPr/>
          </p:nvGrpSpPr>
          <p:grpSpPr>
            <a:xfrm>
              <a:off x="1411296" y="4111110"/>
              <a:ext cx="3825121" cy="1789170"/>
              <a:chOff x="1411296" y="4111110"/>
              <a:chExt cx="3825121" cy="1789170"/>
            </a:xfrm>
          </p:grpSpPr>
          <p:sp>
            <p:nvSpPr>
              <p:cNvPr id="75" name="Rectangle 131"/>
              <p:cNvSpPr>
                <a:spLocks noChangeArrowheads="1"/>
              </p:cNvSpPr>
              <p:nvPr/>
            </p:nvSpPr>
            <p:spPr bwMode="auto">
              <a:xfrm>
                <a:off x="1411296" y="4273450"/>
                <a:ext cx="428625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CA" sz="1400" b="1" dirty="0">
                    <a:latin typeface="Times New Roman" pitchFamily="18" charset="0"/>
                    <a:cs typeface="Times New Roman" pitchFamily="18" charset="0"/>
                  </a:rPr>
                  <a:t>(c) </a:t>
                </a:r>
                <a:endParaRPr lang="en-CA" sz="1400" b="1" dirty="0"/>
              </a:p>
            </p:txBody>
          </p:sp>
          <p:grpSp>
            <p:nvGrpSpPr>
              <p:cNvPr id="2" name="Group 1"/>
              <p:cNvGrpSpPr/>
              <p:nvPr/>
            </p:nvGrpSpPr>
            <p:grpSpPr>
              <a:xfrm>
                <a:off x="1458784" y="4111110"/>
                <a:ext cx="3777633" cy="1789170"/>
                <a:chOff x="1538905" y="5685623"/>
                <a:chExt cx="3777633" cy="1789170"/>
              </a:xfrm>
            </p:grpSpPr>
            <p:pic>
              <p:nvPicPr>
                <p:cNvPr id="69" name="Picture 34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417" b="18301"/>
                <a:stretch>
                  <a:fillRect/>
                </a:stretch>
              </p:blipFill>
              <p:spPr bwMode="auto">
                <a:xfrm>
                  <a:off x="1792288" y="5887293"/>
                  <a:ext cx="3524250" cy="1587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78" name="Straight Arrow Connector 77"/>
                <p:cNvCxnSpPr/>
                <p:nvPr/>
              </p:nvCxnSpPr>
              <p:spPr>
                <a:xfrm rot="5400000">
                  <a:off x="2563019" y="6100812"/>
                  <a:ext cx="230187" cy="0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Arrow Connector 78"/>
                <p:cNvCxnSpPr/>
                <p:nvPr/>
              </p:nvCxnSpPr>
              <p:spPr>
                <a:xfrm rot="5400000">
                  <a:off x="3466306" y="6781849"/>
                  <a:ext cx="230188" cy="0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0" name="Text Box 25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3273052" y="6266390"/>
                  <a:ext cx="606425" cy="2460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CA" sz="1000" b="1" dirty="0">
                      <a:latin typeface="Times New Roman" pitchFamily="18" charset="0"/>
                    </a:rPr>
                    <a:t>Y514</a:t>
                  </a:r>
                </a:p>
              </p:txBody>
            </p:sp>
            <p:sp>
              <p:nvSpPr>
                <p:cNvPr id="83" name="Text Box 25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2185462" y="5905491"/>
                  <a:ext cx="685800" cy="2460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CA" sz="1000" b="1" dirty="0">
                      <a:latin typeface="Times New Roman" pitchFamily="18" charset="0"/>
                    </a:rPr>
                    <a:t>Y517</a:t>
                  </a:r>
                </a:p>
              </p:txBody>
            </p:sp>
            <p:sp>
              <p:nvSpPr>
                <p:cNvPr id="84" name="Text Box 25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1163595" y="6519566"/>
                  <a:ext cx="102762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CA" sz="1200" b="1" dirty="0">
                      <a:latin typeface="Times New Roman" pitchFamily="18" charset="0"/>
                    </a:rPr>
                    <a:t>No. of seeds</a:t>
                  </a:r>
                </a:p>
              </p:txBody>
            </p:sp>
          </p:grpSp>
        </p:grpSp>
        <p:sp>
          <p:nvSpPr>
            <p:cNvPr id="38" name="Text Box 25"/>
            <p:cNvSpPr txBox="1">
              <a:spLocks noChangeArrowheads="1"/>
            </p:cNvSpPr>
            <p:nvPr/>
          </p:nvSpPr>
          <p:spPr bwMode="auto">
            <a:xfrm>
              <a:off x="2325628" y="5881363"/>
              <a:ext cx="2638746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sz="1200" b="1" dirty="0" smtClean="0">
                  <a:latin typeface="Times New Roman" pitchFamily="18" charset="0"/>
                  <a:cs typeface="Times New Roman" pitchFamily="18" charset="0"/>
                </a:rPr>
                <a:t>HIND GSL </a:t>
              </a:r>
              <a:r>
                <a:rPr lang="en-CA" sz="1200" b="1" dirty="0">
                  <a:latin typeface="Times New Roman" pitchFamily="18" charset="0"/>
                  <a:cs typeface="Times New Roman" pitchFamily="18" charset="0"/>
                </a:rPr>
                <a:t>content (µmoles g</a:t>
              </a:r>
              <a:r>
                <a:rPr lang="en-CA" sz="1200" b="1" baseline="30000" dirty="0">
                  <a:latin typeface="Times New Roman" pitchFamily="18" charset="0"/>
                  <a:cs typeface="Times New Roman" pitchFamily="18" charset="0"/>
                </a:rPr>
                <a:t>-1</a:t>
              </a:r>
              <a:r>
                <a:rPr lang="en-CA" sz="1200" b="1" dirty="0">
                  <a:latin typeface="Times New Roman" pitchFamily="18" charset="0"/>
                  <a:cs typeface="Times New Roman" pitchFamily="18" charset="0"/>
                </a:rPr>
                <a:t> seed)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542364" y="384360"/>
            <a:ext cx="3756792" cy="1956971"/>
            <a:chOff x="1472778" y="346684"/>
            <a:chExt cx="3756792" cy="1956971"/>
          </a:xfrm>
        </p:grpSpPr>
        <p:grpSp>
          <p:nvGrpSpPr>
            <p:cNvPr id="73" name="Group 128"/>
            <p:cNvGrpSpPr>
              <a:grpSpLocks/>
            </p:cNvGrpSpPr>
            <p:nvPr/>
          </p:nvGrpSpPr>
          <p:grpSpPr bwMode="auto">
            <a:xfrm>
              <a:off x="1472778" y="346684"/>
              <a:ext cx="3756792" cy="1676400"/>
              <a:chOff x="1461714" y="574949"/>
              <a:chExt cx="3756776" cy="1675600"/>
            </a:xfrm>
          </p:grpSpPr>
          <p:pic>
            <p:nvPicPr>
              <p:cNvPr id="86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278" b="4233"/>
              <a:stretch>
                <a:fillRect/>
              </a:stretch>
            </p:blipFill>
            <p:spPr bwMode="auto">
              <a:xfrm>
                <a:off x="1809750" y="681604"/>
                <a:ext cx="3408740" cy="15689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7" name="Rectangle 100"/>
              <p:cNvSpPr>
                <a:spLocks noChangeArrowheads="1"/>
              </p:cNvSpPr>
              <p:nvPr/>
            </p:nvSpPr>
            <p:spPr bwMode="auto">
              <a:xfrm>
                <a:off x="1461714" y="644669"/>
                <a:ext cx="43794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CA" sz="1400" b="1" dirty="0">
                    <a:latin typeface="Times New Roman" pitchFamily="18" charset="0"/>
                    <a:cs typeface="Times New Roman" pitchFamily="18" charset="0"/>
                  </a:rPr>
                  <a:t>(a) </a:t>
                </a:r>
                <a:endParaRPr lang="en-CA" sz="1400" b="1" dirty="0"/>
              </a:p>
            </p:txBody>
          </p:sp>
          <p:cxnSp>
            <p:nvCxnSpPr>
              <p:cNvPr id="88" name="Straight Arrow Connector 87"/>
              <p:cNvCxnSpPr/>
              <p:nvPr/>
            </p:nvCxnSpPr>
            <p:spPr>
              <a:xfrm rot="5400000">
                <a:off x="2174515" y="908959"/>
                <a:ext cx="182475" cy="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/>
              <p:cNvCxnSpPr/>
              <p:nvPr/>
            </p:nvCxnSpPr>
            <p:spPr>
              <a:xfrm rot="5400000">
                <a:off x="4448598" y="1262009"/>
                <a:ext cx="182476" cy="1587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" name="Text Box 25"/>
              <p:cNvSpPr txBox="1">
                <a:spLocks noChangeArrowheads="1"/>
              </p:cNvSpPr>
              <p:nvPr/>
            </p:nvSpPr>
            <p:spPr bwMode="auto">
              <a:xfrm rot="-5400000">
                <a:off x="2144447" y="755009"/>
                <a:ext cx="60634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CA" sz="1000" b="1">
                    <a:latin typeface="Times New Roman" pitchFamily="18" charset="0"/>
                  </a:rPr>
                  <a:t>Y514</a:t>
                </a:r>
              </a:p>
            </p:txBody>
          </p:sp>
          <p:sp>
            <p:nvSpPr>
              <p:cNvPr id="91" name="Text Box 25"/>
              <p:cNvSpPr txBox="1">
                <a:spLocks noChangeArrowheads="1"/>
              </p:cNvSpPr>
              <p:nvPr/>
            </p:nvSpPr>
            <p:spPr bwMode="auto">
              <a:xfrm rot="-5400000">
                <a:off x="4244165" y="767066"/>
                <a:ext cx="60634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CA" sz="1000" b="1">
                    <a:latin typeface="Times New Roman" pitchFamily="18" charset="0"/>
                  </a:rPr>
                  <a:t>Y517</a:t>
                </a:r>
              </a:p>
            </p:txBody>
          </p:sp>
          <p:sp>
            <p:nvSpPr>
              <p:cNvPr id="92" name="Text Box 25"/>
              <p:cNvSpPr txBox="1">
                <a:spLocks noChangeArrowheads="1"/>
              </p:cNvSpPr>
              <p:nvPr/>
            </p:nvSpPr>
            <p:spPr bwMode="auto">
              <a:xfrm rot="16200000">
                <a:off x="1139366" y="1288608"/>
                <a:ext cx="1007630" cy="276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CA" sz="1200" b="1" dirty="0">
                    <a:latin typeface="Times New Roman" pitchFamily="18" charset="0"/>
                  </a:rPr>
                  <a:t>No. of seeds</a:t>
                </a:r>
              </a:p>
            </p:txBody>
          </p:sp>
        </p:grpSp>
        <p:sp>
          <p:nvSpPr>
            <p:cNvPr id="40" name="Text Box 25"/>
            <p:cNvSpPr txBox="1">
              <a:spLocks noChangeArrowheads="1"/>
            </p:cNvSpPr>
            <p:nvPr/>
          </p:nvSpPr>
          <p:spPr bwMode="auto">
            <a:xfrm>
              <a:off x="2390321" y="2025842"/>
              <a:ext cx="2638746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sz="1200" b="1" dirty="0" smtClean="0">
                  <a:latin typeface="Times New Roman" pitchFamily="18" charset="0"/>
                  <a:cs typeface="Times New Roman" pitchFamily="18" charset="0"/>
                </a:rPr>
                <a:t>HBEN GSL </a:t>
              </a:r>
              <a:r>
                <a:rPr lang="en-CA" sz="1200" b="1" dirty="0">
                  <a:latin typeface="Times New Roman" pitchFamily="18" charset="0"/>
                  <a:cs typeface="Times New Roman" pitchFamily="18" charset="0"/>
                </a:rPr>
                <a:t>content (µmoles g</a:t>
              </a:r>
              <a:r>
                <a:rPr lang="en-CA" sz="1200" b="1" baseline="30000" dirty="0">
                  <a:latin typeface="Times New Roman" pitchFamily="18" charset="0"/>
                  <a:cs typeface="Times New Roman" pitchFamily="18" charset="0"/>
                </a:rPr>
                <a:t>-1</a:t>
              </a:r>
              <a:r>
                <a:rPr lang="en-CA" sz="1200" b="1" dirty="0">
                  <a:latin typeface="Times New Roman" pitchFamily="18" charset="0"/>
                  <a:cs typeface="Times New Roman" pitchFamily="18" charset="0"/>
                </a:rPr>
                <a:t> seed)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559616" y="2383984"/>
            <a:ext cx="3764961" cy="1877106"/>
            <a:chOff x="1542364" y="2418488"/>
            <a:chExt cx="3764961" cy="1877106"/>
          </a:xfrm>
        </p:grpSpPr>
        <p:grpSp>
          <p:nvGrpSpPr>
            <p:cNvPr id="71" name="Group 129"/>
            <p:cNvGrpSpPr>
              <a:grpSpLocks/>
            </p:cNvGrpSpPr>
            <p:nvPr/>
          </p:nvGrpSpPr>
          <p:grpSpPr bwMode="auto">
            <a:xfrm>
              <a:off x="1542364" y="2418488"/>
              <a:ext cx="3764961" cy="1633738"/>
              <a:chOff x="1453731" y="2201481"/>
              <a:chExt cx="3764759" cy="1633745"/>
            </a:xfrm>
          </p:grpSpPr>
          <p:pic>
            <p:nvPicPr>
              <p:cNvPr id="93" name="Picture 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1" r="1802" b="16832"/>
              <a:stretch>
                <a:fillRect/>
              </a:stretch>
            </p:blipFill>
            <p:spPr bwMode="auto">
              <a:xfrm>
                <a:off x="1763233" y="2235026"/>
                <a:ext cx="3455257" cy="1600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4" name="Rectangle 101"/>
              <p:cNvSpPr>
                <a:spLocks noChangeArrowheads="1"/>
              </p:cNvSpPr>
              <p:nvPr/>
            </p:nvSpPr>
            <p:spPr bwMode="auto">
              <a:xfrm>
                <a:off x="1453731" y="2210108"/>
                <a:ext cx="44755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CA" sz="1400" b="1" dirty="0">
                    <a:latin typeface="Times New Roman" pitchFamily="18" charset="0"/>
                    <a:cs typeface="Times New Roman" pitchFamily="18" charset="0"/>
                  </a:rPr>
                  <a:t>(b) </a:t>
                </a:r>
                <a:endParaRPr lang="en-CA" sz="1400" b="1" dirty="0"/>
              </a:p>
            </p:txBody>
          </p:sp>
          <p:sp>
            <p:nvSpPr>
              <p:cNvPr id="95" name="Text Box 25"/>
              <p:cNvSpPr txBox="1">
                <a:spLocks noChangeArrowheads="1"/>
              </p:cNvSpPr>
              <p:nvPr/>
            </p:nvSpPr>
            <p:spPr bwMode="auto">
              <a:xfrm rot="16200000">
                <a:off x="2943150" y="2542832"/>
                <a:ext cx="60634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CA" sz="1000" b="1" dirty="0">
                    <a:latin typeface="Times New Roman" pitchFamily="18" charset="0"/>
                  </a:rPr>
                  <a:t>Y514</a:t>
                </a:r>
              </a:p>
            </p:txBody>
          </p:sp>
          <p:sp>
            <p:nvSpPr>
              <p:cNvPr id="96" name="Text Box 25"/>
              <p:cNvSpPr txBox="1">
                <a:spLocks noChangeArrowheads="1"/>
              </p:cNvSpPr>
              <p:nvPr/>
            </p:nvSpPr>
            <p:spPr bwMode="auto">
              <a:xfrm rot="16200000">
                <a:off x="2006488" y="2344825"/>
                <a:ext cx="532910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CA" sz="1000" b="1" dirty="0">
                    <a:latin typeface="Times New Roman" pitchFamily="18" charset="0"/>
                  </a:rPr>
                  <a:t>Y517</a:t>
                </a:r>
              </a:p>
            </p:txBody>
          </p:sp>
          <p:cxnSp>
            <p:nvCxnSpPr>
              <p:cNvPr id="97" name="Straight Arrow Connector 96"/>
              <p:cNvCxnSpPr/>
              <p:nvPr/>
            </p:nvCxnSpPr>
            <p:spPr>
              <a:xfrm rot="5400000">
                <a:off x="2239703" y="2770802"/>
                <a:ext cx="182563" cy="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Arrow Connector 97"/>
              <p:cNvCxnSpPr/>
              <p:nvPr/>
            </p:nvCxnSpPr>
            <p:spPr>
              <a:xfrm rot="5400000">
                <a:off x="3084997" y="3130373"/>
                <a:ext cx="319088" cy="1587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Text Box 25"/>
              <p:cNvSpPr txBox="1">
                <a:spLocks noChangeArrowheads="1"/>
              </p:cNvSpPr>
              <p:nvPr/>
            </p:nvSpPr>
            <p:spPr bwMode="auto">
              <a:xfrm rot="16200000">
                <a:off x="1126559" y="2832757"/>
                <a:ext cx="1022054" cy="2769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CA" sz="1200" b="1" dirty="0">
                    <a:latin typeface="Times New Roman" pitchFamily="18" charset="0"/>
                  </a:rPr>
                  <a:t>No. of seeds</a:t>
                </a:r>
              </a:p>
            </p:txBody>
          </p:sp>
        </p:grpSp>
        <p:sp>
          <p:nvSpPr>
            <p:cNvPr id="42" name="Text Box 25"/>
            <p:cNvSpPr txBox="1">
              <a:spLocks noChangeArrowheads="1"/>
            </p:cNvSpPr>
            <p:nvPr/>
          </p:nvSpPr>
          <p:spPr bwMode="auto">
            <a:xfrm>
              <a:off x="2547278" y="4017781"/>
              <a:ext cx="2638746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sz="1200" b="1" dirty="0" smtClean="0">
                  <a:latin typeface="Times New Roman" pitchFamily="18" charset="0"/>
                  <a:cs typeface="Times New Roman" pitchFamily="18" charset="0"/>
                </a:rPr>
                <a:t>IND GSL </a:t>
              </a:r>
              <a:r>
                <a:rPr lang="en-CA" sz="1200" b="1" dirty="0">
                  <a:latin typeface="Times New Roman" pitchFamily="18" charset="0"/>
                  <a:cs typeface="Times New Roman" pitchFamily="18" charset="0"/>
                </a:rPr>
                <a:t>content (µmoles g</a:t>
              </a:r>
              <a:r>
                <a:rPr lang="en-CA" sz="1200" b="1" baseline="30000" dirty="0">
                  <a:latin typeface="Times New Roman" pitchFamily="18" charset="0"/>
                  <a:cs typeface="Times New Roman" pitchFamily="18" charset="0"/>
                </a:rPr>
                <a:t>-1</a:t>
              </a:r>
              <a:r>
                <a:rPr lang="en-CA" sz="1200" b="1" dirty="0">
                  <a:latin typeface="Times New Roman" pitchFamily="18" charset="0"/>
                  <a:cs typeface="Times New Roman" pitchFamily="18" charset="0"/>
                </a:rPr>
                <a:t> seed)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147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68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AAFC-AAC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Javidfar, Farzad</dc:creator>
  <cp:lastModifiedBy>Cheng, Bifang</cp:lastModifiedBy>
  <cp:revision>19</cp:revision>
  <dcterms:created xsi:type="dcterms:W3CDTF">2013-08-15T16:39:55Z</dcterms:created>
  <dcterms:modified xsi:type="dcterms:W3CDTF">2013-08-23T18:07:24Z</dcterms:modified>
</cp:coreProperties>
</file>