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3162" y="-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A-Data\Apple%20chemistry%20manuscript\Data%20for%20paper\Relative%20growth%20data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NZ"/>
  <c:chart>
    <c:plotArea>
      <c:layout>
        <c:manualLayout>
          <c:layoutTarget val="inner"/>
          <c:xMode val="edge"/>
          <c:yMode val="edge"/>
          <c:x val="0.1610065372606457"/>
          <c:y val="8.6283895017859547E-2"/>
          <c:w val="0.70153087048536744"/>
          <c:h val="0.66625887462335776"/>
        </c:manualLayout>
      </c:layout>
      <c:barChart>
        <c:barDir val="col"/>
        <c:grouping val="clustered"/>
        <c:ser>
          <c:idx val="1"/>
          <c:order val="0"/>
          <c:tx>
            <c:strRef>
              <c:f>CWM!$K$15</c:f>
              <c:strCache>
                <c:ptCount val="1"/>
                <c:pt idx="0">
                  <c:v>Royal Gala</c:v>
                </c:pt>
              </c:strCache>
            </c:strRef>
          </c:tx>
          <c:spPr>
            <a:solidFill>
              <a:schemeClr val="tx1"/>
            </a:solidFill>
            <a:ln w="19050">
              <a:solidFill>
                <a:prstClr val="black"/>
              </a:solidFill>
            </a:ln>
          </c:spPr>
          <c:cat>
            <c:strRef>
              <c:f>CWM!$I$16:$I$19</c:f>
              <c:strCache>
                <c:ptCount val="4"/>
                <c:pt idx="0">
                  <c:v>40-70</c:v>
                </c:pt>
                <c:pt idx="1">
                  <c:v>70-100</c:v>
                </c:pt>
                <c:pt idx="2">
                  <c:v>100-120</c:v>
                </c:pt>
                <c:pt idx="3">
                  <c:v>120-140</c:v>
                </c:pt>
              </c:strCache>
            </c:strRef>
          </c:cat>
          <c:val>
            <c:numRef>
              <c:f>CWM!$K$16:$K$19</c:f>
              <c:numCache>
                <c:formatCode>0</c:formatCode>
                <c:ptCount val="4"/>
                <c:pt idx="0">
                  <c:v>22.316766122642214</c:v>
                </c:pt>
                <c:pt idx="1">
                  <c:v>5.2389809798342908</c:v>
                </c:pt>
                <c:pt idx="2">
                  <c:v>1.10305107863392</c:v>
                </c:pt>
              </c:numCache>
            </c:numRef>
          </c:val>
        </c:ser>
        <c:ser>
          <c:idx val="0"/>
          <c:order val="1"/>
          <c:tx>
            <c:strRef>
              <c:f>CWM!$J$15</c:f>
              <c:strCache>
                <c:ptCount val="1"/>
                <c:pt idx="0">
                  <c:v>Scifresh</c:v>
                </c:pt>
              </c:strCache>
            </c:strRef>
          </c:tx>
          <c:spPr>
            <a:solidFill>
              <a:schemeClr val="bg1"/>
            </a:solidFill>
            <a:ln w="19050">
              <a:solidFill>
                <a:prstClr val="black"/>
              </a:solidFill>
            </a:ln>
          </c:spPr>
          <c:cat>
            <c:strRef>
              <c:f>CWM!$I$16:$I$19</c:f>
              <c:strCache>
                <c:ptCount val="4"/>
                <c:pt idx="0">
                  <c:v>40-70</c:v>
                </c:pt>
                <c:pt idx="1">
                  <c:v>70-100</c:v>
                </c:pt>
                <c:pt idx="2">
                  <c:v>100-120</c:v>
                </c:pt>
                <c:pt idx="3">
                  <c:v>120-140</c:v>
                </c:pt>
              </c:strCache>
            </c:strRef>
          </c:cat>
          <c:val>
            <c:numRef>
              <c:f>CWM!$J$16:$J$19</c:f>
              <c:numCache>
                <c:formatCode>0</c:formatCode>
                <c:ptCount val="4"/>
                <c:pt idx="0">
                  <c:v>18.454849258679477</c:v>
                </c:pt>
                <c:pt idx="1">
                  <c:v>5.071623277559052</c:v>
                </c:pt>
                <c:pt idx="2">
                  <c:v>-9.243746013424943E-2</c:v>
                </c:pt>
                <c:pt idx="3">
                  <c:v>1.2914156268211621</c:v>
                </c:pt>
              </c:numCache>
            </c:numRef>
          </c:val>
        </c:ser>
        <c:axId val="139623424"/>
        <c:axId val="133256320"/>
      </c:barChart>
      <c:catAx>
        <c:axId val="13962342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600" b="0"/>
                </a:pPr>
                <a:r>
                  <a:rPr lang="en-US" sz="1600" b="0"/>
                  <a:t>Days after full bloom</a:t>
                </a:r>
              </a:p>
            </c:rich>
          </c:tx>
          <c:layout/>
        </c:title>
        <c:majorTickMark val="none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33256320"/>
        <c:crossesAt val="0"/>
        <c:auto val="1"/>
        <c:lblAlgn val="ctr"/>
        <c:lblOffset val="100"/>
      </c:catAx>
      <c:valAx>
        <c:axId val="133256320"/>
        <c:scaling>
          <c:orientation val="minMax"/>
          <c:max val="30"/>
          <c:min val="0"/>
        </c:scaling>
        <c:axPos val="l"/>
        <c:title>
          <c:tx>
            <c:rich>
              <a:bodyPr rot="-5400000" vert="horz"/>
              <a:lstStyle/>
              <a:p>
                <a:pPr>
                  <a:defRPr sz="1600" b="0"/>
                </a:pPr>
                <a:r>
                  <a:rPr lang="en-NZ" sz="1600" b="0" baseline="0"/>
                  <a:t>Net cell wall synthesis (% day</a:t>
                </a:r>
                <a:r>
                  <a:rPr lang="en-NZ" sz="1600" b="0" baseline="30000"/>
                  <a:t>-1</a:t>
                </a:r>
                <a:r>
                  <a:rPr lang="en-NZ" sz="1600" b="0" baseline="0"/>
                  <a:t>)</a:t>
                </a:r>
                <a:endParaRPr lang="en-NZ" sz="1600" b="0"/>
              </a:p>
            </c:rich>
          </c:tx>
          <c:layout>
            <c:manualLayout>
              <c:xMode val="edge"/>
              <c:yMode val="edge"/>
              <c:x val="2.1650820439655692E-2"/>
              <c:y val="3.586521218223835E-2"/>
            </c:manualLayout>
          </c:layout>
        </c:title>
        <c:numFmt formatCode="0" sourceLinked="1"/>
        <c:majorTickMark val="in"/>
        <c:tickLblPos val="nextTo"/>
        <c:spPr>
          <a:ln w="19050">
            <a:solidFill>
              <a:schemeClr val="tx1"/>
            </a:solidFill>
          </a:ln>
        </c:spPr>
        <c:txPr>
          <a:bodyPr/>
          <a:lstStyle/>
          <a:p>
            <a:pPr>
              <a:defRPr sz="1400"/>
            </a:pPr>
            <a:endParaRPr lang="en-US"/>
          </a:p>
        </c:txPr>
        <c:crossAx val="139623424"/>
        <c:crosses val="autoZero"/>
        <c:crossBetween val="between"/>
        <c:majorUnit val="5"/>
      </c:valAx>
    </c:plotArea>
    <c:legend>
      <c:legendPos val="r"/>
      <c:layout>
        <c:manualLayout>
          <c:xMode val="edge"/>
          <c:yMode val="edge"/>
          <c:x val="0.61646087133949845"/>
          <c:y val="7.0185323838836855E-2"/>
          <c:w val="0.25113627017092099"/>
          <c:h val="0.17556329706924975"/>
        </c:manualLayout>
      </c:layout>
      <c:txPr>
        <a:bodyPr/>
        <a:lstStyle/>
        <a:p>
          <a:pPr>
            <a:defRPr sz="1400"/>
          </a:pPr>
          <a:endParaRPr lang="en-US"/>
        </a:p>
      </c:txPr>
    </c:legend>
    <c:plotVisOnly val="1"/>
  </c:chart>
  <c:spPr>
    <a:ln>
      <a:noFill/>
    </a:ln>
  </c:spPr>
  <c:externalData r:id="rId1"/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NZ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NZ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B28324-42B1-434B-8DC2-CDCF871FFE90}" type="datetimeFigureOut">
              <a:rPr lang="en-US" smtClean="0"/>
              <a:pPr/>
              <a:t>11/29/2012</a:t>
            </a:fld>
            <a:endParaRPr lang="en-N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3F4E48-F3DA-4D4C-B919-FF628490ADD4}" type="slidenum">
              <a:rPr lang="en-NZ" smtClean="0"/>
              <a:pPr/>
              <a:t>‹#›</a:t>
            </a:fld>
            <a:endParaRPr lang="en-N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/>
          <p:cNvGraphicFramePr/>
          <p:nvPr/>
        </p:nvGraphicFramePr>
        <p:xfrm>
          <a:off x="914400" y="1447800"/>
          <a:ext cx="5057776" cy="34004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11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Slide 1</vt:lpstr>
    </vt:vector>
  </TitlesOfParts>
  <Company>Plant &amp; Food Research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Rosie Schroeder</dc:creator>
  <cp:lastModifiedBy>hraras</cp:lastModifiedBy>
  <cp:revision>12</cp:revision>
  <dcterms:created xsi:type="dcterms:W3CDTF">2012-03-01T06:59:01Z</dcterms:created>
  <dcterms:modified xsi:type="dcterms:W3CDTF">2012-11-29T00:31:43Z</dcterms:modified>
</cp:coreProperties>
</file>