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>
        <p:scale>
          <a:sx n="300" d="100"/>
          <a:sy n="300" d="100"/>
        </p:scale>
        <p:origin x="680" y="4456"/>
      </p:cViewPr>
      <p:guideLst>
        <p:guide orient="horz" pos="3120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6"/>
            <a:ext cx="5829300" cy="2123369"/>
          </a:xfrm>
        </p:spPr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0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68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8" y="573264"/>
            <a:ext cx="3357563" cy="12208228"/>
          </a:xfrm>
        </p:spPr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56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375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90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83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7" y="3338694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2" y="3338694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8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2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2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63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5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72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0" y="394410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1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8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9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F191F-85BE-1347-B1EC-26D45512FFEC}" type="datetimeFigureOut">
              <a:rPr lang="en-US" smtClean="0"/>
              <a:t>4/5/13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9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9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55351-C207-8D4D-8B63-A236E6637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1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6"/>
          <p:cNvSpPr txBox="1">
            <a:spLocks noChangeArrowheads="1"/>
          </p:cNvSpPr>
          <p:nvPr/>
        </p:nvSpPr>
        <p:spPr bwMode="auto">
          <a:xfrm>
            <a:off x="831128" y="6423026"/>
            <a:ext cx="5421313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ea typeface="ÇlÇr ñæí©" charset="0"/>
              <a:cs typeface="Arial"/>
            </a:endParaRPr>
          </a:p>
          <a:p>
            <a:pPr lvl="0" defTabSz="914400">
              <a:spcAft>
                <a:spcPts val="1000"/>
              </a:spcAft>
            </a:pPr>
            <a:r>
              <a:rPr lang="en-GB" sz="1000" dirty="0"/>
              <a:t>Figure </a:t>
            </a:r>
            <a:r>
              <a:rPr lang="en-GB" sz="1000" dirty="0" smtClean="0"/>
              <a:t>S1: </a:t>
            </a:r>
            <a:r>
              <a:rPr lang="en-GB" sz="1000" dirty="0"/>
              <a:t>Sequence of the </a:t>
            </a:r>
            <a:r>
              <a:rPr lang="en-GB" sz="1000" dirty="0" smtClean="0"/>
              <a:t>mtr-miR159b </a:t>
            </a:r>
            <a:r>
              <a:rPr lang="en-GB" sz="1000" dirty="0"/>
              <a:t>backbone for </a:t>
            </a:r>
            <a:r>
              <a:rPr lang="en-GB" sz="1000" dirty="0" err="1"/>
              <a:t>amiRNA</a:t>
            </a:r>
            <a:r>
              <a:rPr lang="en-GB" sz="1000" dirty="0"/>
              <a:t> expression in </a:t>
            </a:r>
            <a:r>
              <a:rPr lang="en-GB" sz="1000" dirty="0" err="1"/>
              <a:t>pBluescriptII</a:t>
            </a:r>
            <a:r>
              <a:rPr lang="en-GB" sz="1000" dirty="0"/>
              <a:t> SK+ vector. </a:t>
            </a:r>
            <a:r>
              <a:rPr lang="en-GB" sz="1000" dirty="0" err="1"/>
              <a:t>AmiRNA</a:t>
            </a:r>
            <a:r>
              <a:rPr lang="en-GB" sz="1000" dirty="0"/>
              <a:t> constructs </a:t>
            </a:r>
            <a:r>
              <a:rPr lang="en-GB" sz="1000" dirty="0" smtClean="0"/>
              <a:t>are generated </a:t>
            </a:r>
            <a:r>
              <a:rPr lang="en-GB" sz="1000" dirty="0"/>
              <a:t>from this template using an overlapping PCR strategy (Schwab </a:t>
            </a:r>
            <a:r>
              <a:rPr lang="en-GB" sz="1000" i="1" dirty="0"/>
              <a:t>et al</a:t>
            </a:r>
            <a:r>
              <a:rPr lang="en-GB" sz="1000" dirty="0"/>
              <a:t>., 2006; </a:t>
            </a:r>
            <a:r>
              <a:rPr lang="en-GB" sz="1000" dirty="0" err="1"/>
              <a:t>Ossowski</a:t>
            </a:r>
            <a:r>
              <a:rPr lang="en-GB" sz="1000" dirty="0"/>
              <a:t> </a:t>
            </a:r>
            <a:r>
              <a:rPr lang="en-GB" sz="1000" i="1" dirty="0"/>
              <a:t>et al</a:t>
            </a:r>
            <a:r>
              <a:rPr lang="en-GB" sz="1000" dirty="0"/>
              <a:t>., 2008; Schwab </a:t>
            </a:r>
            <a:r>
              <a:rPr lang="en-GB" sz="1000" i="1" dirty="0"/>
              <a:t>et al</a:t>
            </a:r>
            <a:r>
              <a:rPr lang="en-GB" sz="1000" dirty="0"/>
              <a:t>., 2010). An additional </a:t>
            </a:r>
            <a:r>
              <a:rPr lang="en-GB" sz="1000" i="1" dirty="0" err="1"/>
              <a:t>Mlu</a:t>
            </a:r>
            <a:r>
              <a:rPr lang="en-GB" sz="1000" dirty="0" err="1"/>
              <a:t>I</a:t>
            </a:r>
            <a:r>
              <a:rPr lang="en-GB" sz="1000" dirty="0"/>
              <a:t> restriction site was introduced for </a:t>
            </a:r>
            <a:r>
              <a:rPr lang="en-GB" sz="1000" dirty="0" err="1"/>
              <a:t>subcloning</a:t>
            </a:r>
            <a:r>
              <a:rPr lang="en-GB" sz="1000" dirty="0"/>
              <a:t> into the </a:t>
            </a:r>
            <a:r>
              <a:rPr lang="en-GB" sz="1000" dirty="0" smtClean="0"/>
              <a:t>pRed vectors.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460" y="702504"/>
            <a:ext cx="8354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Arial"/>
                <a:cs typeface="Arial"/>
              </a:rPr>
              <a:t>Figure S1:</a:t>
            </a:r>
            <a:endParaRPr lang="en-US" sz="11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127" y="2260601"/>
            <a:ext cx="5473700" cy="179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50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0" y="3737294"/>
            <a:ext cx="4960620" cy="24314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21460" y="702504"/>
            <a:ext cx="8354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Arial"/>
                <a:cs typeface="Arial"/>
              </a:rPr>
              <a:t>Figure S2: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2998" y="7213097"/>
            <a:ext cx="54445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Figure </a:t>
            </a:r>
            <a:r>
              <a:rPr lang="en-US" sz="1000" dirty="0" smtClean="0">
                <a:latin typeface="Arial"/>
                <a:cs typeface="Arial"/>
              </a:rPr>
              <a:t>S2: </a:t>
            </a:r>
            <a:r>
              <a:rPr lang="en-US" sz="1000" dirty="0">
                <a:latin typeface="Arial"/>
                <a:cs typeface="Arial"/>
              </a:rPr>
              <a:t>Schematic representation of the T-DNA of the pRed vector series. Vectors are available as expression vectors (amiR expression) or RNAi vectors. An ubiquitin10 (ubi10) promoter-driven dsred gene allows the identification of transformed roots via the dsred fluorescence. The MtPt4 promoter mediates a strong expression in arbuscule-containing cells (pRed-PT4). Alternatively, the ubiquitin10 (pRed-ubi3 ) or 2x35S (pRed-35S) promoter mediate a constitutive expression the corresponding constructs. TL/R: left/right border of T-DNA, pro: promoter, </a:t>
            </a:r>
            <a:r>
              <a:rPr lang="en-US" sz="1000" dirty="0" err="1">
                <a:latin typeface="Arial"/>
                <a:cs typeface="Arial"/>
              </a:rPr>
              <a:t>nptII</a:t>
            </a:r>
            <a:r>
              <a:rPr lang="en-US" sz="1000" dirty="0">
                <a:latin typeface="Arial"/>
                <a:cs typeface="Arial"/>
              </a:rPr>
              <a:t>: neomycin </a:t>
            </a:r>
            <a:r>
              <a:rPr lang="en-US" sz="1000" dirty="0" err="1">
                <a:latin typeface="Arial"/>
                <a:cs typeface="Arial"/>
              </a:rPr>
              <a:t>phosphotransferase</a:t>
            </a:r>
            <a:r>
              <a:rPr lang="en-US" sz="1000" dirty="0">
                <a:latin typeface="Arial"/>
                <a:cs typeface="Arial"/>
              </a:rPr>
              <a:t> (kanamycin resistance) </a:t>
            </a:r>
            <a:r>
              <a:rPr lang="en-US" sz="1000" dirty="0" err="1">
                <a:latin typeface="Arial"/>
                <a:cs typeface="Arial"/>
              </a:rPr>
              <a:t>ter</a:t>
            </a:r>
            <a:r>
              <a:rPr lang="en-US" sz="1000" dirty="0">
                <a:latin typeface="Arial"/>
                <a:cs typeface="Arial"/>
              </a:rPr>
              <a:t>: terminator, OCS: </a:t>
            </a:r>
            <a:r>
              <a:rPr lang="en-US" sz="1000" dirty="0" err="1">
                <a:latin typeface="Arial"/>
                <a:cs typeface="Arial"/>
              </a:rPr>
              <a:t>Octopin</a:t>
            </a:r>
            <a:r>
              <a:rPr lang="en-US" sz="1000" dirty="0">
                <a:latin typeface="Arial"/>
                <a:cs typeface="Arial"/>
              </a:rPr>
              <a:t> synthase. </a:t>
            </a:r>
          </a:p>
        </p:txBody>
      </p:sp>
    </p:spTree>
    <p:extLst>
      <p:ext uri="{BB962C8B-B14F-4D97-AF65-F5344CB8AC3E}">
        <p14:creationId xmlns:p14="http://schemas.microsoft.com/office/powerpoint/2010/main" val="468685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26pro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522" y="3391783"/>
            <a:ext cx="3163824" cy="3989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1460" y="702504"/>
            <a:ext cx="8354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Arial"/>
                <a:cs typeface="Arial"/>
              </a:rPr>
              <a:t>Figure S3: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00641" y="8285496"/>
            <a:ext cx="544451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Figure S3: Activity of the MtErf1 promoter in arbuscule-containing cells of mycorrhizal roots of M. truncatula. 1145 </a:t>
            </a:r>
            <a:r>
              <a:rPr lang="en-US" sz="1000" dirty="0" err="1" smtClean="0">
                <a:latin typeface="Arial"/>
                <a:cs typeface="Arial"/>
              </a:rPr>
              <a:t>bp</a:t>
            </a:r>
            <a:r>
              <a:rPr lang="en-US" sz="1000" dirty="0" smtClean="0">
                <a:latin typeface="Arial"/>
                <a:cs typeface="Arial"/>
              </a:rPr>
              <a:t> </a:t>
            </a:r>
            <a:r>
              <a:rPr lang="en-US" sz="1000" i="1" dirty="0" smtClean="0">
                <a:latin typeface="Arial"/>
                <a:cs typeface="Arial"/>
              </a:rPr>
              <a:t>MtErf</a:t>
            </a:r>
            <a:r>
              <a:rPr lang="en-US" sz="1000" dirty="0" smtClean="0">
                <a:latin typeface="Arial"/>
                <a:cs typeface="Arial"/>
              </a:rPr>
              <a:t>1 promoter region were fused to </a:t>
            </a:r>
            <a:r>
              <a:rPr lang="en-US" sz="1000" dirty="0" err="1" smtClean="0">
                <a:latin typeface="Arial"/>
                <a:cs typeface="Arial"/>
              </a:rPr>
              <a:t>cuan</a:t>
            </a:r>
            <a:r>
              <a:rPr lang="en-US" sz="1000" dirty="0" smtClean="0">
                <a:latin typeface="Arial"/>
                <a:cs typeface="Arial"/>
              </a:rPr>
              <a:t> fluorescent protein (CFP). and transferred by </a:t>
            </a:r>
            <a:r>
              <a:rPr lang="en-US" sz="1000" i="1" dirty="0" smtClean="0">
                <a:latin typeface="Arial"/>
                <a:cs typeface="Arial"/>
              </a:rPr>
              <a:t>Agrobacterium rhizogenes </a:t>
            </a:r>
            <a:r>
              <a:rPr lang="en-US" sz="1000" dirty="0" smtClean="0">
                <a:latin typeface="Arial"/>
                <a:cs typeface="Arial"/>
              </a:rPr>
              <a:t>transformation into M. truncatula roots. Roots were colonized with </a:t>
            </a:r>
            <a:r>
              <a:rPr lang="en-US" sz="1000" i="1" dirty="0" smtClean="0">
                <a:latin typeface="Arial"/>
                <a:cs typeface="Arial"/>
              </a:rPr>
              <a:t>R. irregularis</a:t>
            </a:r>
            <a:r>
              <a:rPr lang="en-US" sz="1000" dirty="0" smtClean="0">
                <a:latin typeface="Arial"/>
                <a:cs typeface="Arial"/>
              </a:rPr>
              <a:t>. Three weeks after inoculation, roots were harvested and CFP fluorescence was observed in cross section. Fungal structures were stained with WGA- Alexafluor 594. Arrowheads indicate arbuscules, </a:t>
            </a:r>
            <a:r>
              <a:rPr lang="en-US" sz="1000" dirty="0" err="1" smtClean="0">
                <a:latin typeface="Arial"/>
                <a:cs typeface="Arial"/>
              </a:rPr>
              <a:t>iH</a:t>
            </a:r>
            <a:r>
              <a:rPr lang="en-US" sz="1000" dirty="0" smtClean="0">
                <a:latin typeface="Arial"/>
                <a:cs typeface="Arial"/>
              </a:rPr>
              <a:t>: intercellular hyphae, P: </a:t>
            </a:r>
            <a:r>
              <a:rPr lang="en-US" sz="1000" dirty="0" err="1" smtClean="0">
                <a:latin typeface="Arial"/>
                <a:cs typeface="Arial"/>
              </a:rPr>
              <a:t>pericycle</a:t>
            </a:r>
            <a:r>
              <a:rPr lang="en-US" sz="1000" dirty="0" smtClean="0">
                <a:latin typeface="Arial"/>
                <a:cs typeface="Arial"/>
              </a:rPr>
              <a:t>, scale bars indicate 25 µm</a:t>
            </a:r>
            <a:endParaRPr lang="en-US"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7232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1460" y="702504"/>
            <a:ext cx="8354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Arial"/>
                <a:cs typeface="Arial"/>
              </a:rPr>
              <a:t>Figure S4:</a:t>
            </a:r>
            <a:endParaRPr lang="en-US" sz="1100" dirty="0"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30" y="1224430"/>
            <a:ext cx="5486400" cy="819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03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1460" y="702504"/>
            <a:ext cx="14941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Arial"/>
                <a:cs typeface="Arial"/>
              </a:rPr>
              <a:t>Figure S4-continued:</a:t>
            </a:r>
            <a:endParaRPr lang="en-US" sz="11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506" y="1179606"/>
            <a:ext cx="5486400" cy="820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927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1460" y="702504"/>
            <a:ext cx="14941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Arial"/>
                <a:cs typeface="Arial"/>
              </a:rPr>
              <a:t>Figure S4-continued: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718343" y="1283261"/>
            <a:ext cx="5421313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ea typeface="ÇlÇr ñæí©" charset="0"/>
              <a:cs typeface="Arial"/>
            </a:endParaRPr>
          </a:p>
          <a:p>
            <a:pPr lvl="0" defTabSz="914400">
              <a:spcAft>
                <a:spcPts val="1000"/>
              </a:spcAft>
            </a:pPr>
            <a:r>
              <a:rPr lang="en-GB" sz="1000" dirty="0"/>
              <a:t>Figure </a:t>
            </a:r>
            <a:r>
              <a:rPr lang="en-GB" sz="1000" dirty="0" smtClean="0"/>
              <a:t>S4: Alignments of MtERF1 wit homologs from </a:t>
            </a:r>
            <a:r>
              <a:rPr lang="en-US" sz="1000" i="1" dirty="0"/>
              <a:t>Glycine max </a:t>
            </a:r>
            <a:r>
              <a:rPr lang="en-US" sz="1000" i="1" dirty="0" smtClean="0"/>
              <a:t> </a:t>
            </a:r>
            <a:r>
              <a:rPr lang="en-US" sz="1000" dirty="0" smtClean="0"/>
              <a:t>Gm_1</a:t>
            </a:r>
            <a:r>
              <a:rPr lang="en-GB" sz="1000" dirty="0" smtClean="0"/>
              <a:t> (</a:t>
            </a:r>
            <a:r>
              <a:rPr lang="en-US" sz="1000" dirty="0" smtClean="0"/>
              <a:t>XP_003533548.1), Gm_2 (XP_003551723.1), Gm_3 (XP_003530686.1), Gm_4 (XP_003553203.1), </a:t>
            </a:r>
            <a:r>
              <a:rPr lang="en-US" sz="1000" i="1" dirty="0" err="1" smtClean="0"/>
              <a:t>Populus</a:t>
            </a:r>
            <a:r>
              <a:rPr lang="en-US" sz="1000" i="1" dirty="0" smtClean="0"/>
              <a:t> </a:t>
            </a:r>
            <a:r>
              <a:rPr lang="en-US" sz="1000" i="1" dirty="0" err="1" smtClean="0"/>
              <a:t>trichocarpa</a:t>
            </a:r>
            <a:r>
              <a:rPr lang="en-US" sz="1000" dirty="0"/>
              <a:t> </a:t>
            </a:r>
            <a:r>
              <a:rPr lang="en-US" sz="1000" dirty="0" smtClean="0"/>
              <a:t>Pt_1 (XP_002323836.1 </a:t>
            </a:r>
            <a:r>
              <a:rPr lang="en-US" sz="1000" dirty="0"/>
              <a:t>)</a:t>
            </a:r>
            <a:r>
              <a:rPr lang="en-US" sz="1000" dirty="0" smtClean="0"/>
              <a:t>, Pt_2 (</a:t>
            </a:r>
            <a:r>
              <a:rPr lang="en-US" sz="1000" dirty="0"/>
              <a:t>XP_002315794.1 </a:t>
            </a:r>
            <a:r>
              <a:rPr lang="en-US" sz="1000" dirty="0" smtClean="0"/>
              <a:t>), </a:t>
            </a:r>
            <a:r>
              <a:rPr lang="en-US" sz="1000" i="1" dirty="0" err="1" smtClean="0"/>
              <a:t>Ricinus</a:t>
            </a:r>
            <a:r>
              <a:rPr lang="en-US" sz="1000" i="1" dirty="0" smtClean="0"/>
              <a:t> </a:t>
            </a:r>
            <a:r>
              <a:rPr lang="en-US" sz="1000" i="1" dirty="0" err="1"/>
              <a:t>communis</a:t>
            </a:r>
            <a:r>
              <a:rPr lang="en-US" sz="1000" i="1" dirty="0"/>
              <a:t> </a:t>
            </a:r>
            <a:r>
              <a:rPr lang="en-US" sz="1000" dirty="0" smtClean="0"/>
              <a:t>Rc_1 (XP_002517474.1 ), </a:t>
            </a:r>
            <a:r>
              <a:rPr lang="en-US" sz="1000" i="1" dirty="0" err="1"/>
              <a:t>Vitis</a:t>
            </a:r>
            <a:r>
              <a:rPr lang="en-US" sz="1000" i="1" dirty="0"/>
              <a:t> </a:t>
            </a:r>
            <a:r>
              <a:rPr lang="en-US" sz="1000" i="1" dirty="0" err="1"/>
              <a:t>vinifera</a:t>
            </a:r>
            <a:r>
              <a:rPr lang="en-US" sz="1000" i="1" dirty="0"/>
              <a:t> </a:t>
            </a:r>
            <a:r>
              <a:rPr lang="en-US" sz="1000" i="1" dirty="0" smtClean="0"/>
              <a:t> </a:t>
            </a:r>
            <a:r>
              <a:rPr lang="en-US" sz="1000" dirty="0" smtClean="0"/>
              <a:t>Vv_1(CAN79925.1), Vv_2 (XP_003633849.1), Vv_3 (</a:t>
            </a:r>
            <a:r>
              <a:rPr lang="en-US" sz="1000" dirty="0"/>
              <a:t>XP_002270149.1 </a:t>
            </a:r>
            <a:r>
              <a:rPr lang="en-US" sz="1000" dirty="0" smtClean="0"/>
              <a:t>), </a:t>
            </a:r>
            <a:r>
              <a:rPr lang="en-US" sz="1000" i="1" dirty="0" err="1" smtClean="0"/>
              <a:t>Fragaria</a:t>
            </a:r>
            <a:r>
              <a:rPr lang="en-US" sz="1000" i="1" dirty="0" smtClean="0"/>
              <a:t> </a:t>
            </a:r>
            <a:r>
              <a:rPr lang="en-US" sz="1000" i="1" dirty="0" err="1"/>
              <a:t>vesca</a:t>
            </a:r>
            <a:r>
              <a:rPr lang="en-US" sz="1000" i="1" dirty="0"/>
              <a:t> </a:t>
            </a:r>
            <a:r>
              <a:rPr lang="en-US" sz="1000" dirty="0" smtClean="0"/>
              <a:t>Fv_1(</a:t>
            </a:r>
            <a:r>
              <a:rPr lang="en-US" sz="1000" dirty="0"/>
              <a:t>XP_004304943.1 </a:t>
            </a:r>
            <a:r>
              <a:rPr lang="en-US" sz="1000" dirty="0" smtClean="0"/>
              <a:t>), Fv_2 (</a:t>
            </a:r>
            <a:r>
              <a:rPr lang="en-US" sz="1000" dirty="0"/>
              <a:t>XP_004298447.1 </a:t>
            </a:r>
            <a:r>
              <a:rPr lang="en-US" sz="1000" dirty="0" smtClean="0"/>
              <a:t>), </a:t>
            </a:r>
            <a:r>
              <a:rPr lang="en-US" sz="1000" i="1" dirty="0" err="1" smtClean="0"/>
              <a:t>Prunus</a:t>
            </a:r>
            <a:r>
              <a:rPr lang="en-US" sz="1000" i="1" dirty="0" smtClean="0"/>
              <a:t> </a:t>
            </a:r>
            <a:r>
              <a:rPr lang="en-US" sz="1000" i="1" dirty="0" err="1"/>
              <a:t>persica</a:t>
            </a:r>
            <a:r>
              <a:rPr lang="en-US" sz="1000" i="1" dirty="0"/>
              <a:t> </a:t>
            </a:r>
            <a:r>
              <a:rPr lang="en-US" sz="1000" dirty="0" smtClean="0"/>
              <a:t>Pp_1 (</a:t>
            </a:r>
            <a:r>
              <a:rPr lang="en-US" sz="1000" dirty="0"/>
              <a:t>EMJ17977.1 </a:t>
            </a:r>
            <a:r>
              <a:rPr lang="en-US" sz="1000" dirty="0" smtClean="0"/>
              <a:t>), Pp_2 (</a:t>
            </a:r>
            <a:r>
              <a:rPr lang="en-US" sz="1000" dirty="0"/>
              <a:t>EMJ18018.1 </a:t>
            </a:r>
            <a:r>
              <a:rPr lang="en-US" sz="1000" dirty="0" smtClean="0"/>
              <a:t>), Pp_3 (</a:t>
            </a:r>
            <a:r>
              <a:rPr lang="en-US" sz="1000" dirty="0"/>
              <a:t>EMJ27523.1 </a:t>
            </a:r>
            <a:r>
              <a:rPr lang="en-US" sz="1000" dirty="0" smtClean="0"/>
              <a:t>), </a:t>
            </a:r>
            <a:r>
              <a:rPr lang="en-US" sz="1000" i="1" dirty="0" err="1"/>
              <a:t>Cucumis</a:t>
            </a:r>
            <a:r>
              <a:rPr lang="en-US" sz="1000" i="1" dirty="0"/>
              <a:t> </a:t>
            </a:r>
            <a:r>
              <a:rPr lang="en-US" sz="1000" i="1" dirty="0" err="1"/>
              <a:t>sativus</a:t>
            </a:r>
            <a:r>
              <a:rPr lang="en-US" sz="1000" i="1" dirty="0"/>
              <a:t> </a:t>
            </a:r>
            <a:r>
              <a:rPr lang="en-US" sz="1000" dirty="0" smtClean="0"/>
              <a:t>Cs_1 (</a:t>
            </a:r>
            <a:r>
              <a:rPr lang="en-US" sz="1000" dirty="0"/>
              <a:t>XP_004147491.1 </a:t>
            </a:r>
            <a:r>
              <a:rPr lang="en-US" sz="1000" dirty="0" smtClean="0"/>
              <a:t>). The two AP2 domains are underlined in red and identical positions are highlighted in grey. </a:t>
            </a:r>
            <a:endParaRPr lang="en-GB" sz="1000" dirty="0" smtClean="0"/>
          </a:p>
          <a:p>
            <a:pPr lvl="0" defTabSz="914400">
              <a:spcAft>
                <a:spcPts val="1000"/>
              </a:spcAft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21016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438</Words>
  <Application>Microsoft Macintosh PowerPoint</Application>
  <PresentationFormat>A4 Paper (210x297 mm)</PresentationFormat>
  <Paragraphs>12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MPI for moleculare Plant Physiology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Krajinski Franziska</dc:creator>
  <cp:lastModifiedBy>Krajinski Franziska</cp:lastModifiedBy>
  <cp:revision>4</cp:revision>
  <dcterms:created xsi:type="dcterms:W3CDTF">2013-02-11T13:51:04Z</dcterms:created>
  <dcterms:modified xsi:type="dcterms:W3CDTF">2013-04-05T13:10:14Z</dcterms:modified>
</cp:coreProperties>
</file>