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drawings/drawing1.xml" ContentType="application/vnd.openxmlformats-officedocument.drawingml.chartshapes+xml"/>
  <Override PartName="/ppt/charts/chart2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9" r:id="rId2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70" d="100"/>
          <a:sy n="70" d="100"/>
        </p:scale>
        <p:origin x="-1373" y="-33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oleObject" Target="file:///C:\Users\Mohamed\Desktop\Article%201%20Response%20Shift\syntaxe%20r\stat%20reponse%20reviewer's\resultats%20avec%20matching.xlsx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Mohamed\Desktop\Article%201%20Response%20Shift\syntaxe%20r\stat%20reponse%20reviewer's\resultats%20avec%20matching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en-US"/>
              <a:t>Worsened</a:t>
            </a:r>
          </a:p>
        </c:rich>
      </c:tx>
      <c:layout/>
      <c:overlay val="0"/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matching3!$B$3</c:f>
              <c:strCache>
                <c:ptCount val="1"/>
                <c:pt idx="0">
                  <c:v>PCS</c:v>
                </c:pt>
              </c:strCache>
            </c:strRef>
          </c:tx>
          <c:cat>
            <c:strRef>
              <c:f>matching3!$C$41:$G$41</c:f>
              <c:strCache>
                <c:ptCount val="5"/>
                <c:pt idx="0">
                  <c:v>M0</c:v>
                </c:pt>
                <c:pt idx="1">
                  <c:v>M6</c:v>
                </c:pt>
                <c:pt idx="2">
                  <c:v>M12</c:v>
                </c:pt>
                <c:pt idx="3">
                  <c:v>M18</c:v>
                </c:pt>
                <c:pt idx="4">
                  <c:v>M24</c:v>
                </c:pt>
              </c:strCache>
            </c:strRef>
          </c:cat>
          <c:val>
            <c:numRef>
              <c:f>matching3!$C$3:$G$3</c:f>
              <c:numCache>
                <c:formatCode>General</c:formatCode>
                <c:ptCount val="5"/>
                <c:pt idx="0">
                  <c:v>49.571010000000001</c:v>
                </c:pt>
                <c:pt idx="1">
                  <c:v>35.652099999999997</c:v>
                </c:pt>
                <c:pt idx="2">
                  <c:v>30.591940000000001</c:v>
                </c:pt>
                <c:pt idx="3">
                  <c:v>38.863100000000003</c:v>
                </c:pt>
                <c:pt idx="4">
                  <c:v>70.226020000000005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matching3!$B$5</c:f>
              <c:strCache>
                <c:ptCount val="1"/>
                <c:pt idx="0">
                  <c:v>MCS</c:v>
                </c:pt>
              </c:strCache>
            </c:strRef>
          </c:tx>
          <c:cat>
            <c:strRef>
              <c:f>matching3!$C$41:$G$41</c:f>
              <c:strCache>
                <c:ptCount val="5"/>
                <c:pt idx="0">
                  <c:v>M0</c:v>
                </c:pt>
                <c:pt idx="1">
                  <c:v>M6</c:v>
                </c:pt>
                <c:pt idx="2">
                  <c:v>M12</c:v>
                </c:pt>
                <c:pt idx="3">
                  <c:v>M18</c:v>
                </c:pt>
                <c:pt idx="4">
                  <c:v>M24</c:v>
                </c:pt>
              </c:strCache>
            </c:strRef>
          </c:cat>
          <c:val>
            <c:numRef>
              <c:f>matching3!$C$5:$G$5</c:f>
              <c:numCache>
                <c:formatCode>General</c:formatCode>
                <c:ptCount val="5"/>
                <c:pt idx="0">
                  <c:v>44.855440000000002</c:v>
                </c:pt>
                <c:pt idx="1">
                  <c:v>38.505119999999998</c:v>
                </c:pt>
                <c:pt idx="2">
                  <c:v>52.665590000000002</c:v>
                </c:pt>
                <c:pt idx="3">
                  <c:v>30.12677</c:v>
                </c:pt>
                <c:pt idx="4">
                  <c:v>35.724699999999999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61925248"/>
        <c:axId val="61926784"/>
      </c:lineChart>
      <c:catAx>
        <c:axId val="61925248"/>
        <c:scaling>
          <c:orientation val="minMax"/>
        </c:scaling>
        <c:delete val="0"/>
        <c:axPos val="b"/>
        <c:majorGridlines/>
        <c:majorTickMark val="out"/>
        <c:minorTickMark val="none"/>
        <c:tickLblPos val="nextTo"/>
        <c:crossAx val="61926784"/>
        <c:crosses val="autoZero"/>
        <c:auto val="1"/>
        <c:lblAlgn val="ctr"/>
        <c:lblOffset val="100"/>
        <c:noMultiLvlLbl val="0"/>
      </c:catAx>
      <c:valAx>
        <c:axId val="61926784"/>
        <c:scaling>
          <c:orientation val="minMax"/>
          <c:max val="100"/>
          <c:min val="0"/>
        </c:scaling>
        <c:delete val="0"/>
        <c:axPos val="l"/>
        <c:majorGridlines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en-US" sz="1000" b="1" i="0" u="none" strike="noStrike" baseline="0">
                    <a:effectLst/>
                  </a:rPr>
                  <a:t>Variable importance score ( % IncMSE)</a:t>
                </a:r>
                <a:endParaRPr lang="fr-FR"/>
              </a:p>
            </c:rich>
          </c:tx>
          <c:layout/>
          <c:overlay val="0"/>
        </c:title>
        <c:numFmt formatCode="General" sourceLinked="1"/>
        <c:majorTickMark val="out"/>
        <c:minorTickMark val="none"/>
        <c:tickLblPos val="nextTo"/>
        <c:crossAx val="61925248"/>
        <c:crosses val="autoZero"/>
        <c:crossBetween val="between"/>
      </c:valAx>
    </c:plotArea>
    <c:plotVisOnly val="1"/>
    <c:dispBlanksAs val="gap"/>
    <c:showDLblsOverMax val="0"/>
  </c:chart>
  <c:externalData r:id="rId1">
    <c:autoUpdate val="0"/>
  </c:externalData>
  <c:userShapes r:id="rId2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en-US"/>
              <a:t>Not worsened</a:t>
            </a:r>
          </a:p>
        </c:rich>
      </c:tx>
      <c:layout/>
      <c:overlay val="0"/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matching3!$J$3</c:f>
              <c:strCache>
                <c:ptCount val="1"/>
                <c:pt idx="0">
                  <c:v>PCS</c:v>
                </c:pt>
              </c:strCache>
            </c:strRef>
          </c:tx>
          <c:cat>
            <c:strRef>
              <c:f>matching3!$C$41:$G$41</c:f>
              <c:strCache>
                <c:ptCount val="5"/>
                <c:pt idx="0">
                  <c:v>M0</c:v>
                </c:pt>
                <c:pt idx="1">
                  <c:v>M6</c:v>
                </c:pt>
                <c:pt idx="2">
                  <c:v>M12</c:v>
                </c:pt>
                <c:pt idx="3">
                  <c:v>M18</c:v>
                </c:pt>
                <c:pt idx="4">
                  <c:v>M24</c:v>
                </c:pt>
              </c:strCache>
            </c:strRef>
          </c:cat>
          <c:val>
            <c:numRef>
              <c:f>matching3!$K$3:$O$3</c:f>
              <c:numCache>
                <c:formatCode>General</c:formatCode>
                <c:ptCount val="5"/>
                <c:pt idx="0">
                  <c:v>61.844169999999998</c:v>
                </c:pt>
                <c:pt idx="1">
                  <c:v>33.909640000000003</c:v>
                </c:pt>
                <c:pt idx="2">
                  <c:v>36.104100000000003</c:v>
                </c:pt>
                <c:pt idx="3">
                  <c:v>60.007860000000001</c:v>
                </c:pt>
                <c:pt idx="4">
                  <c:v>62.164270000000002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matching3!$J$5</c:f>
              <c:strCache>
                <c:ptCount val="1"/>
                <c:pt idx="0">
                  <c:v>MCS</c:v>
                </c:pt>
              </c:strCache>
            </c:strRef>
          </c:tx>
          <c:cat>
            <c:strRef>
              <c:f>matching3!$C$41:$G$41</c:f>
              <c:strCache>
                <c:ptCount val="5"/>
                <c:pt idx="0">
                  <c:v>M0</c:v>
                </c:pt>
                <c:pt idx="1">
                  <c:v>M6</c:v>
                </c:pt>
                <c:pt idx="2">
                  <c:v>M12</c:v>
                </c:pt>
                <c:pt idx="3">
                  <c:v>M18</c:v>
                </c:pt>
                <c:pt idx="4">
                  <c:v>M24</c:v>
                </c:pt>
              </c:strCache>
            </c:strRef>
          </c:cat>
          <c:val>
            <c:numRef>
              <c:f>matching3!$K$5:$O$5</c:f>
              <c:numCache>
                <c:formatCode>General</c:formatCode>
                <c:ptCount val="5"/>
                <c:pt idx="0">
                  <c:v>84.733810000000005</c:v>
                </c:pt>
                <c:pt idx="1">
                  <c:v>75.018789999999996</c:v>
                </c:pt>
                <c:pt idx="2">
                  <c:v>33.830919999999999</c:v>
                </c:pt>
                <c:pt idx="3">
                  <c:v>91.512839999999997</c:v>
                </c:pt>
                <c:pt idx="4">
                  <c:v>79.055809999999994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62227584"/>
        <c:axId val="62229120"/>
      </c:lineChart>
      <c:catAx>
        <c:axId val="62227584"/>
        <c:scaling>
          <c:orientation val="minMax"/>
        </c:scaling>
        <c:delete val="0"/>
        <c:axPos val="b"/>
        <c:majorGridlines/>
        <c:majorTickMark val="out"/>
        <c:minorTickMark val="none"/>
        <c:tickLblPos val="nextTo"/>
        <c:crossAx val="62229120"/>
        <c:crosses val="autoZero"/>
        <c:auto val="1"/>
        <c:lblAlgn val="ctr"/>
        <c:lblOffset val="100"/>
        <c:noMultiLvlLbl val="0"/>
      </c:catAx>
      <c:valAx>
        <c:axId val="62229120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62227584"/>
        <c:crosses val="autoZero"/>
        <c:crossBetween val="between"/>
      </c:valAx>
    </c:plotArea>
    <c:legend>
      <c:legendPos val="r"/>
      <c:layout/>
      <c:overlay val="0"/>
    </c:legend>
    <c:plotVisOnly val="1"/>
    <c:dispBlanksAs val="gap"/>
    <c:showDLblsOverMax val="0"/>
  </c:chart>
  <c:externalData r:id="rId1">
    <c:autoUpdate val="0"/>
  </c:externalData>
</c:chartSpac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0.06875</cdr:x>
      <cdr:y>0.07118</cdr:y>
    </cdr:from>
    <cdr:to>
      <cdr:x>0.26875</cdr:x>
      <cdr:y>0.40451</cdr:y>
    </cdr:to>
    <cdr:sp macro="" textlink="">
      <cdr:nvSpPr>
        <cdr:cNvPr id="2" name="ZoneTexte 1"/>
        <cdr:cNvSpPr txBox="1"/>
      </cdr:nvSpPr>
      <cdr:spPr>
        <a:xfrm xmlns:a="http://schemas.openxmlformats.org/drawingml/2006/main">
          <a:off x="314325" y="195263"/>
          <a:ext cx="914400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endParaRPr lang="fr-FR" sz="1100"/>
        </a:p>
      </cdr:txBody>
    </cdr:sp>
  </cdr:relSizeAnchor>
  <cdr:relSizeAnchor xmlns:cdr="http://schemas.openxmlformats.org/drawingml/2006/chartDrawing">
    <cdr:from>
      <cdr:x>0.07153</cdr:x>
      <cdr:y>0.09743</cdr:y>
    </cdr:from>
    <cdr:to>
      <cdr:x>0.97778</cdr:x>
      <cdr:y>0.57943</cdr:y>
    </cdr:to>
    <cdr:sp macro="" textlink="">
      <cdr:nvSpPr>
        <cdr:cNvPr id="3" name="ZoneTexte 2"/>
        <cdr:cNvSpPr txBox="1"/>
      </cdr:nvSpPr>
      <cdr:spPr>
        <a:xfrm xmlns:a="http://schemas.openxmlformats.org/drawingml/2006/main">
          <a:off x="326865" y="300833"/>
          <a:ext cx="4141217" cy="148828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fr-FR" sz="1100" dirty="0"/>
            <a:t>             35%                 </a:t>
          </a:r>
          <a:r>
            <a:rPr lang="fr-FR" sz="1100" dirty="0" smtClean="0"/>
            <a:t>57</a:t>
          </a:r>
          <a:r>
            <a:rPr lang="fr-FR" sz="1100" dirty="0"/>
            <a:t>%</a:t>
          </a:r>
          <a:r>
            <a:rPr lang="fr-FR" sz="1100" baseline="0" dirty="0"/>
            <a:t>             </a:t>
          </a:r>
          <a:r>
            <a:rPr lang="fr-FR" sz="1100" baseline="0" dirty="0" smtClean="0"/>
            <a:t>68</a:t>
          </a:r>
          <a:r>
            <a:rPr lang="fr-FR" sz="1100" baseline="0" dirty="0"/>
            <a:t>%           </a:t>
          </a:r>
          <a:r>
            <a:rPr lang="fr-FR" sz="1100" baseline="0" dirty="0" smtClean="0"/>
            <a:t>74</a:t>
          </a:r>
          <a:r>
            <a:rPr lang="fr-FR" sz="1100" baseline="0" dirty="0"/>
            <a:t>%        </a:t>
          </a:r>
          <a:r>
            <a:rPr lang="fr-FR" sz="1100" baseline="0" dirty="0" smtClean="0"/>
            <a:t>     70</a:t>
          </a:r>
          <a:r>
            <a:rPr lang="fr-FR" sz="1100" baseline="0" dirty="0"/>
            <a:t>%     </a:t>
          </a:r>
          <a:endParaRPr lang="fr-FR" sz="1100" dirty="0"/>
        </a:p>
      </cdr:txBody>
    </cdr:sp>
  </cdr:relSizeAnchor>
</c:userShap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Modifiez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C72F93-9D1E-4F8B-803F-EBF1B7FF81AE}" type="datetimeFigureOut">
              <a:rPr lang="fr-FR" smtClean="0"/>
              <a:t>14/01/2013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02BE9D-538E-4DA6-90D2-3344A05752B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2866230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C72F93-9D1E-4F8B-803F-EBF1B7FF81AE}" type="datetimeFigureOut">
              <a:rPr lang="fr-FR" smtClean="0"/>
              <a:t>14/01/2013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02BE9D-538E-4DA6-90D2-3344A05752B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9991221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C72F93-9D1E-4F8B-803F-EBF1B7FF81AE}" type="datetimeFigureOut">
              <a:rPr lang="fr-FR" smtClean="0"/>
              <a:t>14/01/2013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02BE9D-538E-4DA6-90D2-3344A05752B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95288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C72F93-9D1E-4F8B-803F-EBF1B7FF81AE}" type="datetimeFigureOut">
              <a:rPr lang="fr-FR" smtClean="0"/>
              <a:t>14/01/2013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02BE9D-538E-4DA6-90D2-3344A05752B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611374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C72F93-9D1E-4F8B-803F-EBF1B7FF81AE}" type="datetimeFigureOut">
              <a:rPr lang="fr-FR" smtClean="0"/>
              <a:t>14/01/2013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02BE9D-538E-4DA6-90D2-3344A05752B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493163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C72F93-9D1E-4F8B-803F-EBF1B7FF81AE}" type="datetimeFigureOut">
              <a:rPr lang="fr-FR" smtClean="0"/>
              <a:t>14/01/2013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02BE9D-538E-4DA6-90D2-3344A05752B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767279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C72F93-9D1E-4F8B-803F-EBF1B7FF81AE}" type="datetimeFigureOut">
              <a:rPr lang="fr-FR" smtClean="0"/>
              <a:t>14/01/2013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02BE9D-538E-4DA6-90D2-3344A05752B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905845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C72F93-9D1E-4F8B-803F-EBF1B7FF81AE}" type="datetimeFigureOut">
              <a:rPr lang="fr-FR" smtClean="0"/>
              <a:t>14/01/2013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02BE9D-538E-4DA6-90D2-3344A05752B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20054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C72F93-9D1E-4F8B-803F-EBF1B7FF81AE}" type="datetimeFigureOut">
              <a:rPr lang="fr-FR" smtClean="0"/>
              <a:t>14/01/2013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02BE9D-538E-4DA6-90D2-3344A05752B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40315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C72F93-9D1E-4F8B-803F-EBF1B7FF81AE}" type="datetimeFigureOut">
              <a:rPr lang="fr-FR" smtClean="0"/>
              <a:t>14/01/2013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02BE9D-538E-4DA6-90D2-3344A05752B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9653213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C72F93-9D1E-4F8B-803F-EBF1B7FF81AE}" type="datetimeFigureOut">
              <a:rPr lang="fr-FR" smtClean="0"/>
              <a:t>14/01/2013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02BE9D-538E-4DA6-90D2-3344A05752B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91823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EC72F93-9D1E-4F8B-803F-EBF1B7FF81AE}" type="datetimeFigureOut">
              <a:rPr lang="fr-FR" smtClean="0"/>
              <a:t>14/01/2013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C02BE9D-538E-4DA6-90D2-3344A05752B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391987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Graphique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178232093"/>
              </p:ext>
            </p:extLst>
          </p:nvPr>
        </p:nvGraphicFramePr>
        <p:xfrm>
          <a:off x="-15786" y="1881187"/>
          <a:ext cx="4142262" cy="298031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7" name="Graphique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552040384"/>
              </p:ext>
            </p:extLst>
          </p:nvPr>
        </p:nvGraphicFramePr>
        <p:xfrm>
          <a:off x="4071770" y="1881187"/>
          <a:ext cx="4892718" cy="298797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8" name="ZoneTexte 12"/>
          <p:cNvSpPr txBox="1"/>
          <p:nvPr/>
        </p:nvSpPr>
        <p:spPr>
          <a:xfrm>
            <a:off x="4499992" y="2188369"/>
            <a:ext cx="4857292" cy="1350167"/>
          </a:xfrm>
          <a:prstGeom prst="rect">
            <a:avLst/>
          </a:prstGeom>
          <a:noFill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  <p:txBody>
          <a:bodyPr wrap="none" rtlCol="0" anchor="t">
            <a:noAutofit/>
          </a:bodyPr>
          <a:lstStyle>
            <a:lvl1pPr marL="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1100" dirty="0" smtClean="0"/>
              <a:t>45</a:t>
            </a:r>
            <a:r>
              <a:rPr lang="fr-FR" sz="1100" dirty="0"/>
              <a:t>%                 70%                 69%                    67%             </a:t>
            </a:r>
            <a:r>
              <a:rPr lang="fr-FR" sz="1100" dirty="0" smtClean="0"/>
              <a:t> </a:t>
            </a:r>
            <a:r>
              <a:rPr lang="fr-FR" sz="1100" dirty="0"/>
              <a:t>68%          % variance</a:t>
            </a:r>
          </a:p>
        </p:txBody>
      </p:sp>
      <p:sp>
        <p:nvSpPr>
          <p:cNvPr id="9" name="ZoneTexte 8"/>
          <p:cNvSpPr txBox="1"/>
          <p:nvPr/>
        </p:nvSpPr>
        <p:spPr>
          <a:xfrm>
            <a:off x="8316416" y="4437112"/>
            <a:ext cx="468398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100" dirty="0" smtClean="0"/>
              <a:t>Time</a:t>
            </a:r>
            <a:endParaRPr lang="fr-FR" sz="1100" dirty="0"/>
          </a:p>
        </p:txBody>
      </p:sp>
      <p:sp>
        <p:nvSpPr>
          <p:cNvPr id="11" name="ZoneTexte 10"/>
          <p:cNvSpPr txBox="1"/>
          <p:nvPr/>
        </p:nvSpPr>
        <p:spPr>
          <a:xfrm>
            <a:off x="3131840" y="5661925"/>
            <a:ext cx="195617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Additional </a:t>
            </a:r>
            <a:r>
              <a:rPr lang="en-US" dirty="0"/>
              <a:t>Figure </a:t>
            </a:r>
            <a:r>
              <a:rPr lang="en-US" dirty="0" smtClean="0"/>
              <a:t>1</a:t>
            </a:r>
            <a:endParaRPr lang="fr-FR" dirty="0"/>
          </a:p>
        </p:txBody>
      </p:sp>
      <p:sp>
        <p:nvSpPr>
          <p:cNvPr id="12" name="ZoneTexte 11"/>
          <p:cNvSpPr txBox="1"/>
          <p:nvPr/>
        </p:nvSpPr>
        <p:spPr>
          <a:xfrm>
            <a:off x="560782" y="5085184"/>
            <a:ext cx="3600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/>
              <a:t>a</a:t>
            </a:r>
            <a:endParaRPr lang="fr-FR" dirty="0"/>
          </a:p>
        </p:txBody>
      </p:sp>
      <p:sp>
        <p:nvSpPr>
          <p:cNvPr id="13" name="ZoneTexte 12"/>
          <p:cNvSpPr txBox="1"/>
          <p:nvPr/>
        </p:nvSpPr>
        <p:spPr>
          <a:xfrm>
            <a:off x="4244374" y="5091675"/>
            <a:ext cx="3600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/>
              <a:t>b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414624184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57</TotalTime>
  <Words>39</Words>
  <Application>Microsoft Office PowerPoint</Application>
  <PresentationFormat>Affichage à l'écran (4:3)</PresentationFormat>
  <Paragraphs>9</Paragraphs>
  <Slides>1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1</vt:i4>
      </vt:variant>
    </vt:vector>
  </HeadingPairs>
  <TitlesOfParts>
    <vt:vector size="2" baseType="lpstr">
      <vt:lpstr>Thème Office</vt:lpstr>
      <vt:lpstr>Présentation PowerPoint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Mohamed</dc:creator>
  <cp:lastModifiedBy>Karine B</cp:lastModifiedBy>
  <cp:revision>14</cp:revision>
  <dcterms:created xsi:type="dcterms:W3CDTF">2013-01-11T15:03:27Z</dcterms:created>
  <dcterms:modified xsi:type="dcterms:W3CDTF">2013-01-14T16:19:05Z</dcterms:modified>
</cp:coreProperties>
</file>