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3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ohamed\Desktop\Article%201%20Response%20Shift\syntaxe%20r\stat%20reponse%20reviewer's\resultats%20avec%20matching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Mohamed\Desktop\Article%201%20Response%20Shift\syntaxe%20r\stat%20reponse%20reviewer's\resultats%20avec%20matching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hamed\Desktop\Article%201%20Response%20Shift\syntaxe%20r\stat%20reponse%20reviewer's\resultats%20avec%20matching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hamed\Desktop\Article%201%20Response%20Shift\syntaxe%20r\stat%20reponse%20reviewer's\resultats%20avec%20matchin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aseline="0"/>
              <a:t>  </a:t>
            </a:r>
            <a:endParaRPr lang="en-US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matching3!$C$23</c:f>
              <c:strCache>
                <c:ptCount val="1"/>
                <c:pt idx="0">
                  <c:v>physical functioning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matching3!$C$24:$G$24</c:f>
              <c:numCache>
                <c:formatCode>General</c:formatCode>
                <c:ptCount val="5"/>
                <c:pt idx="0">
                  <c:v>13.894814999999999</c:v>
                </c:pt>
                <c:pt idx="1">
                  <c:v>7.3599810000000003</c:v>
                </c:pt>
                <c:pt idx="2">
                  <c:v>5.0373140000000003</c:v>
                </c:pt>
                <c:pt idx="3">
                  <c:v>22.795608000000001</c:v>
                </c:pt>
                <c:pt idx="4">
                  <c:v>15.009252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matching3!$C$27</c:f>
              <c:strCache>
                <c:ptCount val="1"/>
                <c:pt idx="0">
                  <c:v>role-physical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matching3!$C$28:$G$28</c:f>
              <c:numCache>
                <c:formatCode>General</c:formatCode>
                <c:ptCount val="5"/>
                <c:pt idx="0">
                  <c:v>20.025224000000001</c:v>
                </c:pt>
                <c:pt idx="1">
                  <c:v>9.7992120000000007</c:v>
                </c:pt>
                <c:pt idx="2">
                  <c:v>8.4034080000000007</c:v>
                </c:pt>
                <c:pt idx="3">
                  <c:v>15.203417</c:v>
                </c:pt>
                <c:pt idx="4">
                  <c:v>23.976887999999999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matching3!$C$56</c:f>
              <c:strCache>
                <c:ptCount val="1"/>
                <c:pt idx="0">
                  <c:v>general health</c:v>
                </c:pt>
              </c:strCache>
            </c:strRef>
          </c:tx>
          <c:val>
            <c:numRef>
              <c:f>matching3!$C$57:$G$57</c:f>
              <c:numCache>
                <c:formatCode>General</c:formatCode>
                <c:ptCount val="5"/>
                <c:pt idx="0">
                  <c:v>16.105784</c:v>
                </c:pt>
                <c:pt idx="1">
                  <c:v>6.6587050000000003</c:v>
                </c:pt>
                <c:pt idx="2">
                  <c:v>8.4753900000000009</c:v>
                </c:pt>
                <c:pt idx="3">
                  <c:v>7.3151149999999996</c:v>
                </c:pt>
                <c:pt idx="4">
                  <c:v>5.1641089999999998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matching3!$C$54</c:f>
              <c:strCache>
                <c:ptCount val="1"/>
                <c:pt idx="0">
                  <c:v>bodily pain</c:v>
                </c:pt>
              </c:strCache>
            </c:strRef>
          </c:tx>
          <c:val>
            <c:numRef>
              <c:f>matching3!$C$55:$G$55</c:f>
              <c:numCache>
                <c:formatCode>General</c:formatCode>
                <c:ptCount val="5"/>
                <c:pt idx="0">
                  <c:v>3.673635</c:v>
                </c:pt>
                <c:pt idx="1">
                  <c:v>2.519943</c:v>
                </c:pt>
                <c:pt idx="2">
                  <c:v>4.183802</c:v>
                </c:pt>
                <c:pt idx="3">
                  <c:v>5.4507149999999998</c:v>
                </c:pt>
                <c:pt idx="4">
                  <c:v>10.457694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367936"/>
        <c:axId val="75369472"/>
      </c:lineChart>
      <c:catAx>
        <c:axId val="75367936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75369472"/>
        <c:crosses val="autoZero"/>
        <c:auto val="1"/>
        <c:lblAlgn val="ctr"/>
        <c:lblOffset val="100"/>
        <c:noMultiLvlLbl val="0"/>
      </c:catAx>
      <c:valAx>
        <c:axId val="75369472"/>
        <c:scaling>
          <c:orientation val="minMax"/>
          <c:max val="9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5367936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aseline="0"/>
              <a:t>   </a:t>
            </a:r>
            <a:endParaRPr lang="en-US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matching3!$C$25</c:f>
              <c:strCache>
                <c:ptCount val="1"/>
                <c:pt idx="0">
                  <c:v>social functioning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matching3!$C$26:$G$26</c:f>
              <c:numCache>
                <c:formatCode>General</c:formatCode>
                <c:ptCount val="5"/>
                <c:pt idx="0">
                  <c:v>31.543810000000001</c:v>
                </c:pt>
                <c:pt idx="1">
                  <c:v>15.63138</c:v>
                </c:pt>
                <c:pt idx="2">
                  <c:v>20.017710000000001</c:v>
                </c:pt>
                <c:pt idx="3">
                  <c:v>20.096800000000002</c:v>
                </c:pt>
                <c:pt idx="4">
                  <c:v>10.4247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matching3!$C$31</c:f>
              <c:strCache>
                <c:ptCount val="1"/>
                <c:pt idx="0">
                  <c:v>mental health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matching3!$C$32:$G$32</c:f>
              <c:numCache>
                <c:formatCode>General</c:formatCode>
                <c:ptCount val="5"/>
                <c:pt idx="0">
                  <c:v>60.271859999999997</c:v>
                </c:pt>
                <c:pt idx="1">
                  <c:v>42.220010000000002</c:v>
                </c:pt>
                <c:pt idx="2">
                  <c:v>19.253219999999999</c:v>
                </c:pt>
                <c:pt idx="3">
                  <c:v>59.583570000000002</c:v>
                </c:pt>
                <c:pt idx="4">
                  <c:v>68.329040000000006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matching3!$C$29</c:f>
              <c:strCache>
                <c:ptCount val="1"/>
                <c:pt idx="0">
                  <c:v>role-emotional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matching3!$C$30:$G$30</c:f>
              <c:numCache>
                <c:formatCode>General</c:formatCode>
                <c:ptCount val="5"/>
                <c:pt idx="0">
                  <c:v>1.4784579</c:v>
                </c:pt>
                <c:pt idx="1">
                  <c:v>2.1550400399999998</c:v>
                </c:pt>
                <c:pt idx="2">
                  <c:v>6.1764939999999997E-2</c:v>
                </c:pt>
                <c:pt idx="3">
                  <c:v>21.714240820000001</c:v>
                </c:pt>
                <c:pt idx="4">
                  <c:v>2.03089253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matching3!$C$33</c:f>
              <c:strCache>
                <c:ptCount val="1"/>
                <c:pt idx="0">
                  <c:v>vitality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matching3!$C$34:$G$34</c:f>
              <c:numCache>
                <c:formatCode>General</c:formatCode>
                <c:ptCount val="5"/>
                <c:pt idx="0">
                  <c:v>18.353804</c:v>
                </c:pt>
                <c:pt idx="1">
                  <c:v>32.027493999999997</c:v>
                </c:pt>
                <c:pt idx="2">
                  <c:v>9.5423989999999996</c:v>
                </c:pt>
                <c:pt idx="3">
                  <c:v>21.294951999999999</c:v>
                </c:pt>
                <c:pt idx="4">
                  <c:v>10.556789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405184"/>
        <c:axId val="75406720"/>
      </c:lineChart>
      <c:catAx>
        <c:axId val="7540518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75406720"/>
        <c:crosses val="autoZero"/>
        <c:auto val="1"/>
        <c:lblAlgn val="ctr"/>
        <c:lblOffset val="100"/>
        <c:noMultiLvlLbl val="0"/>
      </c:catAx>
      <c:valAx>
        <c:axId val="75406720"/>
        <c:scaling>
          <c:orientation val="minMax"/>
          <c:max val="9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5405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357273619958851"/>
          <c:y val="0.39500765529308834"/>
          <c:w val="0.25386697720779444"/>
          <c:h val="0.33486876640419949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aseline="0"/>
              <a:t> </a:t>
            </a:r>
            <a:endParaRPr lang="en-US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matching3!$C$42</c:f>
              <c:strCache>
                <c:ptCount val="1"/>
                <c:pt idx="0">
                  <c:v>physical functioning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matching3!$C$43:$G$43</c:f>
              <c:numCache>
                <c:formatCode>General</c:formatCode>
                <c:ptCount val="5"/>
                <c:pt idx="0">
                  <c:v>11.724906000000001</c:v>
                </c:pt>
                <c:pt idx="1">
                  <c:v>9.1519139999999997</c:v>
                </c:pt>
                <c:pt idx="2">
                  <c:v>5.5216849999999997</c:v>
                </c:pt>
                <c:pt idx="3">
                  <c:v>12.470546000000001</c:v>
                </c:pt>
                <c:pt idx="4">
                  <c:v>31.516462000000001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matching3!$C$46</c:f>
              <c:strCache>
                <c:ptCount val="1"/>
                <c:pt idx="0">
                  <c:v>role-physical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matching3!$C$47:$G$47</c:f>
              <c:numCache>
                <c:formatCode>General</c:formatCode>
                <c:ptCount val="5"/>
                <c:pt idx="0">
                  <c:v>4.8102220000000004</c:v>
                </c:pt>
                <c:pt idx="1">
                  <c:v>21.096091000000001</c:v>
                </c:pt>
                <c:pt idx="2">
                  <c:v>4.4136100000000003</c:v>
                </c:pt>
                <c:pt idx="3">
                  <c:v>9.2219750000000005</c:v>
                </c:pt>
                <c:pt idx="4">
                  <c:v>38.142045000000003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matching3!$C$56</c:f>
              <c:strCache>
                <c:ptCount val="1"/>
                <c:pt idx="0">
                  <c:v>general health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matching3!$C$57:$G$57</c:f>
              <c:numCache>
                <c:formatCode>General</c:formatCode>
                <c:ptCount val="5"/>
                <c:pt idx="0">
                  <c:v>16.105784</c:v>
                </c:pt>
                <c:pt idx="1">
                  <c:v>6.6587050000000003</c:v>
                </c:pt>
                <c:pt idx="2">
                  <c:v>8.4753900000000009</c:v>
                </c:pt>
                <c:pt idx="3">
                  <c:v>7.3151149999999996</c:v>
                </c:pt>
                <c:pt idx="4">
                  <c:v>5.1641089999999998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matching3!$C$54</c:f>
              <c:strCache>
                <c:ptCount val="1"/>
                <c:pt idx="0">
                  <c:v>bodily pain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matching3!$C$55:$G$55</c:f>
              <c:numCache>
                <c:formatCode>General</c:formatCode>
                <c:ptCount val="5"/>
                <c:pt idx="0">
                  <c:v>3.673635</c:v>
                </c:pt>
                <c:pt idx="1">
                  <c:v>2.519943</c:v>
                </c:pt>
                <c:pt idx="2">
                  <c:v>4.183802</c:v>
                </c:pt>
                <c:pt idx="3">
                  <c:v>5.4507149999999998</c:v>
                </c:pt>
                <c:pt idx="4">
                  <c:v>10.457694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089024"/>
        <c:axId val="77099008"/>
      </c:lineChart>
      <c:catAx>
        <c:axId val="7708902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77099008"/>
        <c:crosses val="autoZero"/>
        <c:auto val="1"/>
        <c:lblAlgn val="ctr"/>
        <c:lblOffset val="100"/>
        <c:noMultiLvlLbl val="0"/>
      </c:catAx>
      <c:valAx>
        <c:axId val="77099008"/>
        <c:scaling>
          <c:orientation val="minMax"/>
          <c:max val="9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000" b="1" i="0" u="none" strike="noStrike" baseline="0">
                    <a:effectLst/>
                  </a:rPr>
                  <a:t>variable importance score (% IncMSE)</a:t>
                </a:r>
                <a:endParaRPr lang="fr-FR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7089024"/>
        <c:crosses val="autoZero"/>
        <c:crossBetween val="between"/>
        <c:majorUnit val="10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aseline="0"/>
              <a:t> </a:t>
            </a:r>
            <a:endParaRPr lang="en-US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matching3!$C$44</c:f>
              <c:strCache>
                <c:ptCount val="1"/>
                <c:pt idx="0">
                  <c:v>social functioning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matching3!$C$45:$G$45</c:f>
              <c:numCache>
                <c:formatCode>General</c:formatCode>
                <c:ptCount val="5"/>
                <c:pt idx="0">
                  <c:v>16.083167</c:v>
                </c:pt>
                <c:pt idx="1">
                  <c:v>23.239183000000001</c:v>
                </c:pt>
                <c:pt idx="2">
                  <c:v>26.555741999999999</c:v>
                </c:pt>
                <c:pt idx="3">
                  <c:v>12.065028</c:v>
                </c:pt>
                <c:pt idx="4">
                  <c:v>8.7378110000000007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matching3!$C$50</c:f>
              <c:strCache>
                <c:ptCount val="1"/>
                <c:pt idx="0">
                  <c:v>mental health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matching3!$C$51:$G$51</c:f>
              <c:numCache>
                <c:formatCode>General</c:formatCode>
                <c:ptCount val="5"/>
                <c:pt idx="0">
                  <c:v>26.902560000000001</c:v>
                </c:pt>
                <c:pt idx="1">
                  <c:v>26.884789999999999</c:v>
                </c:pt>
                <c:pt idx="2">
                  <c:v>35.267069999999997</c:v>
                </c:pt>
                <c:pt idx="3">
                  <c:v>26.374610000000001</c:v>
                </c:pt>
                <c:pt idx="4">
                  <c:v>23.54627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matching3!$C$48</c:f>
              <c:strCache>
                <c:ptCount val="1"/>
                <c:pt idx="0">
                  <c:v>role-emotional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matching3!$C$49:$G$49</c:f>
              <c:numCache>
                <c:formatCode>General</c:formatCode>
                <c:ptCount val="5"/>
                <c:pt idx="0">
                  <c:v>6.5894272999999997</c:v>
                </c:pt>
                <c:pt idx="1">
                  <c:v>0.31382110000000002</c:v>
                </c:pt>
                <c:pt idx="2">
                  <c:v>0.44755010000000001</c:v>
                </c:pt>
                <c:pt idx="3">
                  <c:v>1.1672233999999999</c:v>
                </c:pt>
                <c:pt idx="4">
                  <c:v>0.85001660000000001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matching3!$C$52</c:f>
              <c:strCache>
                <c:ptCount val="1"/>
                <c:pt idx="0">
                  <c:v>vitality</c:v>
                </c:pt>
              </c:strCache>
            </c:strRef>
          </c:tx>
          <c:cat>
            <c:strRef>
              <c:f>matching3!$C$41:$G$41</c:f>
              <c:strCache>
                <c:ptCount val="5"/>
                <c:pt idx="0">
                  <c:v>M0</c:v>
                </c:pt>
                <c:pt idx="1">
                  <c:v>M6</c:v>
                </c:pt>
                <c:pt idx="2">
                  <c:v>M12</c:v>
                </c:pt>
                <c:pt idx="3">
                  <c:v>M18</c:v>
                </c:pt>
                <c:pt idx="4">
                  <c:v>M24</c:v>
                </c:pt>
              </c:strCache>
            </c:strRef>
          </c:cat>
          <c:val>
            <c:numRef>
              <c:f>matching3!$C$53:$G$53</c:f>
              <c:numCache>
                <c:formatCode>General</c:formatCode>
                <c:ptCount val="5"/>
                <c:pt idx="0">
                  <c:v>10.308782000000001</c:v>
                </c:pt>
                <c:pt idx="1">
                  <c:v>1.6902109999999999</c:v>
                </c:pt>
                <c:pt idx="2">
                  <c:v>6.3312879999999998</c:v>
                </c:pt>
                <c:pt idx="3">
                  <c:v>2.0798429999999999</c:v>
                </c:pt>
                <c:pt idx="4">
                  <c:v>2.3233579999999998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129984"/>
        <c:axId val="77135872"/>
      </c:lineChart>
      <c:catAx>
        <c:axId val="7712998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77135872"/>
        <c:crosses val="autoZero"/>
        <c:auto val="1"/>
        <c:lblAlgn val="ctr"/>
        <c:lblOffset val="100"/>
        <c:noMultiLvlLbl val="0"/>
      </c:catAx>
      <c:valAx>
        <c:axId val="77135872"/>
        <c:scaling>
          <c:orientation val="minMax"/>
          <c:max val="9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000" b="1" i="0" u="none" strike="noStrike" baseline="0">
                    <a:effectLst/>
                  </a:rPr>
                  <a:t>variable importance score (% IncMSE)</a:t>
                </a:r>
                <a:endParaRPr lang="fr-FR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7129984"/>
        <c:crosses val="autoZero"/>
        <c:crossBetween val="between"/>
        <c:majorUnit val="10"/>
      </c:valAx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0.05833</cdr:x>
      <cdr:y>0.09895</cdr:y>
    </cdr:from>
    <cdr:to>
      <cdr:x>0.9625</cdr:x>
      <cdr:y>0.43113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08910" y="298896"/>
          <a:ext cx="4788394" cy="1003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1100"/>
            <a:t>      60%             72%             69%             71%             73%              % variance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0.73667</cdr:x>
      <cdr:y>0.82587</cdr:y>
    </cdr:from>
    <cdr:to>
      <cdr:x>0.83113</cdr:x>
      <cdr:y>0.92124</cdr:y>
    </cdr:to>
    <cdr:sp macro="" textlink="">
      <cdr:nvSpPr>
        <cdr:cNvPr id="2" name="ZoneTexte 22"/>
        <cdr:cNvSpPr txBox="1"/>
      </cdr:nvSpPr>
      <cdr:spPr>
        <a:xfrm xmlns:a="http://schemas.openxmlformats.org/drawingml/2006/main">
          <a:off x="3653101" y="2265539"/>
          <a:ext cx="468398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100" dirty="0" smtClean="0"/>
            <a:t>Time</a:t>
          </a:r>
          <a:endParaRPr lang="fr-FR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8662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912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28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137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316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6727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584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005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31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6532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182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72F93-9D1E-4F8B-803F-EBF1B7FF81AE}" type="datetimeFigureOut">
              <a:rPr lang="fr-FR" smtClean="0"/>
              <a:t>14/01/2013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2BE9D-538E-4DA6-90D2-3344A05752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919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aphique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3193040"/>
              </p:ext>
            </p:extLst>
          </p:nvPr>
        </p:nvGraphicFramePr>
        <p:xfrm>
          <a:off x="4003146" y="106177"/>
          <a:ext cx="5137149" cy="3020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Graphique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9368417"/>
              </p:ext>
            </p:extLst>
          </p:nvPr>
        </p:nvGraphicFramePr>
        <p:xfrm>
          <a:off x="3990139" y="2881198"/>
          <a:ext cx="495892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Graphique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1474085"/>
              </p:ext>
            </p:extLst>
          </p:nvPr>
        </p:nvGraphicFramePr>
        <p:xfrm>
          <a:off x="143914" y="106177"/>
          <a:ext cx="3956344" cy="3030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Graphique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1015621"/>
              </p:ext>
            </p:extLst>
          </p:nvPr>
        </p:nvGraphicFramePr>
        <p:xfrm>
          <a:off x="157190" y="2881198"/>
          <a:ext cx="392979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ZoneTexte 9"/>
          <p:cNvSpPr txBox="1"/>
          <p:nvPr/>
        </p:nvSpPr>
        <p:spPr>
          <a:xfrm>
            <a:off x="251520" y="399855"/>
            <a:ext cx="3762120" cy="137296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dirty="0"/>
              <a:t>      </a:t>
            </a:r>
            <a:r>
              <a:rPr lang="fr-FR" sz="1100" dirty="0" smtClean="0"/>
              <a:t>             44</a:t>
            </a:r>
            <a:r>
              <a:rPr lang="fr-FR" sz="1100" dirty="0"/>
              <a:t>%</a:t>
            </a:r>
            <a:r>
              <a:rPr lang="fr-FR" sz="1100" baseline="0" dirty="0"/>
              <a:t>           </a:t>
            </a:r>
            <a:r>
              <a:rPr lang="fr-FR" sz="1100" baseline="0" dirty="0" smtClean="0"/>
              <a:t>  64</a:t>
            </a:r>
            <a:r>
              <a:rPr lang="fr-FR" sz="1100" baseline="0" dirty="0"/>
              <a:t>%             </a:t>
            </a:r>
            <a:r>
              <a:rPr lang="fr-FR" sz="1100" baseline="0" dirty="0" smtClean="0"/>
              <a:t>70</a:t>
            </a:r>
            <a:r>
              <a:rPr lang="fr-FR" sz="1100" baseline="0" dirty="0"/>
              <a:t>%              75%            74%           </a:t>
            </a:r>
            <a:endParaRPr lang="fr-FR" sz="1100" dirty="0"/>
          </a:p>
        </p:txBody>
      </p:sp>
      <p:sp>
        <p:nvSpPr>
          <p:cNvPr id="21" name="ZoneTexte 20"/>
          <p:cNvSpPr txBox="1"/>
          <p:nvPr/>
        </p:nvSpPr>
        <p:spPr>
          <a:xfrm>
            <a:off x="5430933" y="109841"/>
            <a:ext cx="1404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‘</a:t>
            </a:r>
            <a:r>
              <a:rPr lang="fr-FR" dirty="0" err="1" smtClean="0"/>
              <a:t>Physical</a:t>
            </a:r>
            <a:r>
              <a:rPr lang="fr-FR" dirty="0" smtClean="0"/>
              <a:t> </a:t>
            </a:r>
            <a:r>
              <a:rPr lang="fr-FR" dirty="0" err="1" smtClean="0"/>
              <a:t>like</a:t>
            </a:r>
            <a:r>
              <a:rPr lang="fr-FR" dirty="0" smtClean="0"/>
              <a:t>’</a:t>
            </a:r>
            <a:endParaRPr lang="fr-FR" dirty="0"/>
          </a:p>
        </p:txBody>
      </p:sp>
      <p:sp>
        <p:nvSpPr>
          <p:cNvPr id="22" name="ZoneTexte 21"/>
          <p:cNvSpPr txBox="1"/>
          <p:nvPr/>
        </p:nvSpPr>
        <p:spPr>
          <a:xfrm>
            <a:off x="5466103" y="3006648"/>
            <a:ext cx="1334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‘Mental </a:t>
            </a:r>
            <a:r>
              <a:rPr lang="fr-FR" dirty="0" err="1" smtClean="0"/>
              <a:t>like</a:t>
            </a:r>
            <a:r>
              <a:rPr lang="fr-FR" dirty="0" smtClean="0"/>
              <a:t>’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7740352" y="3114370"/>
            <a:ext cx="4683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/>
              <a:t>Time</a:t>
            </a:r>
            <a:endParaRPr lang="fr-FR" sz="1100" dirty="0"/>
          </a:p>
        </p:txBody>
      </p:sp>
      <p:sp>
        <p:nvSpPr>
          <p:cNvPr id="10" name="ZoneTexte 9"/>
          <p:cNvSpPr txBox="1"/>
          <p:nvPr/>
        </p:nvSpPr>
        <p:spPr>
          <a:xfrm>
            <a:off x="3061318" y="6309320"/>
            <a:ext cx="1956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Additional </a:t>
            </a:r>
            <a:r>
              <a:rPr lang="en-US" dirty="0"/>
              <a:t>Figure </a:t>
            </a:r>
            <a:r>
              <a:rPr lang="en-US" dirty="0" smtClean="0"/>
              <a:t>2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467544" y="567529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244374" y="566773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1691680" y="109841"/>
            <a:ext cx="1404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‘</a:t>
            </a:r>
            <a:r>
              <a:rPr lang="fr-FR" dirty="0" err="1" smtClean="0"/>
              <a:t>Physical</a:t>
            </a:r>
            <a:r>
              <a:rPr lang="fr-FR" dirty="0" smtClean="0"/>
              <a:t> </a:t>
            </a:r>
            <a:r>
              <a:rPr lang="fr-FR" dirty="0" err="1" smtClean="0"/>
              <a:t>like</a:t>
            </a:r>
            <a:r>
              <a:rPr lang="fr-FR" dirty="0" smtClean="0"/>
              <a:t>’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1722004" y="3006648"/>
            <a:ext cx="1334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‘Mental </a:t>
            </a:r>
            <a:r>
              <a:rPr lang="fr-FR" dirty="0" err="1" smtClean="0"/>
              <a:t>like</a:t>
            </a:r>
            <a:r>
              <a:rPr lang="fr-FR" dirty="0" smtClean="0"/>
              <a:t>’</a:t>
            </a:r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179512" y="109841"/>
            <a:ext cx="3816424" cy="5920739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4050775" y="109840"/>
            <a:ext cx="3545561" cy="5934791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54562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63</Words>
  <Application>Microsoft Office PowerPoint</Application>
  <PresentationFormat>Affichage à l'écran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Mohamed</dc:creator>
  <cp:lastModifiedBy>Karine B</cp:lastModifiedBy>
  <cp:revision>14</cp:revision>
  <dcterms:created xsi:type="dcterms:W3CDTF">2013-01-11T15:03:27Z</dcterms:created>
  <dcterms:modified xsi:type="dcterms:W3CDTF">2013-01-14T16:18:56Z</dcterms:modified>
</cp:coreProperties>
</file>