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04" autoAdjust="0"/>
  </p:normalViewPr>
  <p:slideViewPr>
    <p:cSldViewPr>
      <p:cViewPr>
        <p:scale>
          <a:sx n="66" d="100"/>
          <a:sy n="66" d="100"/>
        </p:scale>
        <p:origin x="-168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R\Documents\MBIR\Paper%20and%20excel%20data\MBIR%20study_2012-2-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'Main data'!$P$99</c:f>
              <c:strCache>
                <c:ptCount val="1"/>
                <c:pt idx="0">
                  <c:v>第1四分位</c:v>
                </c:pt>
              </c:strCache>
            </c:strRef>
          </c:tx>
          <c:spPr>
            <a:noFill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'Main data'!$Q$98:$T$98</c:f>
                <c:numCache>
                  <c:formatCode>General</c:formatCode>
                  <c:ptCount val="4"/>
                  <c:pt idx="0">
                    <c:v>3.6349999999999998</c:v>
                  </c:pt>
                  <c:pt idx="1">
                    <c:v>5.1400000000000006</c:v>
                  </c:pt>
                  <c:pt idx="2">
                    <c:v>3.9749999999999996</c:v>
                  </c:pt>
                  <c:pt idx="3">
                    <c:v>1.1300000000000008</c:v>
                  </c:pt>
                </c:numCache>
              </c:numRef>
            </c:minus>
            <c:spPr>
              <a:ln w="25400"/>
            </c:spPr>
          </c:errBars>
          <c:val>
            <c:numRef>
              <c:f>'Main data'!$Q$99:$T$99</c:f>
              <c:numCache>
                <c:formatCode>General</c:formatCode>
                <c:ptCount val="4"/>
                <c:pt idx="0">
                  <c:v>15.445</c:v>
                </c:pt>
                <c:pt idx="1">
                  <c:v>28.3</c:v>
                </c:pt>
                <c:pt idx="2">
                  <c:v>19.574999999999999</c:v>
                </c:pt>
                <c:pt idx="3">
                  <c:v>10.8</c:v>
                </c:pt>
              </c:numCache>
            </c:numRef>
          </c:val>
        </c:ser>
        <c:ser>
          <c:idx val="1"/>
          <c:order val="1"/>
          <c:tx>
            <c:strRef>
              <c:f>'Main data'!$P$100</c:f>
              <c:strCache>
                <c:ptCount val="1"/>
                <c:pt idx="0">
                  <c:v>中央値-第1四分位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val>
            <c:numRef>
              <c:f>'Main data'!$Q$100:$T$100</c:f>
              <c:numCache>
                <c:formatCode>General</c:formatCode>
                <c:ptCount val="4"/>
                <c:pt idx="0">
                  <c:v>0.88499999999999801</c:v>
                </c:pt>
                <c:pt idx="1">
                  <c:v>2.2300000000000004</c:v>
                </c:pt>
                <c:pt idx="2">
                  <c:v>1.625</c:v>
                </c:pt>
                <c:pt idx="3">
                  <c:v>0.79999999999999893</c:v>
                </c:pt>
              </c:numCache>
            </c:numRef>
          </c:val>
        </c:ser>
        <c:ser>
          <c:idx val="2"/>
          <c:order val="2"/>
          <c:tx>
            <c:strRef>
              <c:f>'Main data'!$P$101</c:f>
              <c:strCache>
                <c:ptCount val="1"/>
                <c:pt idx="0">
                  <c:v>第3四分位-中央値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'Main data'!$Q$102:$T$102</c:f>
                <c:numCache>
                  <c:formatCode>General</c:formatCode>
                  <c:ptCount val="4"/>
                  <c:pt idx="0">
                    <c:v>7.514999999999997</c:v>
                  </c:pt>
                  <c:pt idx="1">
                    <c:v>11.445</c:v>
                  </c:pt>
                  <c:pt idx="2">
                    <c:v>7.5</c:v>
                  </c:pt>
                  <c:pt idx="3">
                    <c:v>1.6600000000000001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5400"/>
            </c:spPr>
          </c:errBars>
          <c:val>
            <c:numRef>
              <c:f>'Main data'!$Q$101:$T$101</c:f>
              <c:numCache>
                <c:formatCode>General</c:formatCode>
                <c:ptCount val="4"/>
                <c:pt idx="0">
                  <c:v>1.355000000000004</c:v>
                </c:pt>
                <c:pt idx="1">
                  <c:v>1.9249999999999972</c:v>
                </c:pt>
                <c:pt idx="2">
                  <c:v>1</c:v>
                </c:pt>
                <c:pt idx="3">
                  <c:v>0.74000000000000021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9387008"/>
        <c:axId val="89388544"/>
      </c:barChart>
      <c:catAx>
        <c:axId val="893870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bg1"/>
                </a:solidFill>
              </a:defRPr>
            </a:pPr>
            <a:endParaRPr lang="ja-JP"/>
          </a:p>
        </c:txPr>
        <c:crossAx val="89388544"/>
        <c:crosses val="autoZero"/>
        <c:auto val="1"/>
        <c:lblAlgn val="ctr"/>
        <c:lblOffset val="100"/>
        <c:noMultiLvlLbl val="0"/>
      </c:catAx>
      <c:valAx>
        <c:axId val="893885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Arial" pitchFamily="34" charset="0"/>
              </a:defRPr>
            </a:pPr>
            <a:endParaRPr lang="ja-JP"/>
          </a:p>
        </c:txPr>
        <c:crossAx val="8938700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2013/3/24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75656" y="5322695"/>
            <a:ext cx="64807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 smtClean="0">
                <a:latin typeface="Arial" pitchFamily="34" charset="0"/>
                <a:cs typeface="Arial" pitchFamily="34" charset="0"/>
              </a:rPr>
              <a:t>Figure 5. </a:t>
            </a:r>
            <a:r>
              <a:rPr lang="en-US" altLang="ja-JP" sz="1400" dirty="0"/>
              <a:t>Comparison of objective image noise measurements. Images at the level of the descending aorta on the standard-dose CT with FBP and low-dose CT with FBP, ASIR, and MBIR. Low-dose MBIR CT demonstrated significantly reduced image noise in comparison with standard-dose FBP CT (p&lt;0.0005) with a mean noise reduction of 29.3 ± 8.2%.</a:t>
            </a:r>
            <a:endParaRPr lang="ja-JP" altLang="ja-JP" sz="1400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680019" y="2654849"/>
            <a:ext cx="1641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Hounsfield units</a:t>
            </a:r>
            <a:endParaRPr kumimoji="1" lang="ja-JP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178318" y="4589839"/>
            <a:ext cx="1529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Standard-dose</a:t>
            </a:r>
          </a:p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wi</a:t>
            </a:r>
            <a:r>
              <a:rPr kumimoji="1" lang="en-US" altLang="ja-JP" sz="1600" dirty="0" smtClean="0">
                <a:latin typeface="Arial" pitchFamily="34" charset="0"/>
                <a:cs typeface="Arial" pitchFamily="34" charset="0"/>
              </a:rPr>
              <a:t>th FBP</a:t>
            </a:r>
            <a:endParaRPr kumimoji="1" lang="ja-JP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779912" y="4581128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Low-dose</a:t>
            </a:r>
          </a:p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wi</a:t>
            </a:r>
            <a:r>
              <a:rPr kumimoji="1" lang="en-US" altLang="ja-JP" sz="1600" dirty="0" smtClean="0">
                <a:latin typeface="Arial" pitchFamily="34" charset="0"/>
                <a:cs typeface="Arial" pitchFamily="34" charset="0"/>
              </a:rPr>
              <a:t>th FBP</a:t>
            </a:r>
            <a:endParaRPr kumimoji="1" lang="ja-JP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076056" y="4589839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Low-dose</a:t>
            </a:r>
          </a:p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wi</a:t>
            </a:r>
            <a:r>
              <a:rPr kumimoji="1" lang="en-US" altLang="ja-JP" sz="1600" dirty="0" smtClean="0">
                <a:latin typeface="Arial" pitchFamily="34" charset="0"/>
                <a:cs typeface="Arial" pitchFamily="34" charset="0"/>
              </a:rPr>
              <a:t>th ASIR</a:t>
            </a:r>
            <a:endParaRPr kumimoji="1" lang="ja-JP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405111" y="4581128"/>
            <a:ext cx="1119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Low-dose</a:t>
            </a:r>
          </a:p>
          <a:p>
            <a:pPr algn="ctr"/>
            <a:r>
              <a:rPr lang="en-US" altLang="ja-JP" sz="1600" dirty="0" smtClean="0">
                <a:latin typeface="Arial" pitchFamily="34" charset="0"/>
                <a:cs typeface="Arial" pitchFamily="34" charset="0"/>
              </a:rPr>
              <a:t>wi</a:t>
            </a:r>
            <a:r>
              <a:rPr kumimoji="1" lang="en-US" altLang="ja-JP" sz="1600" dirty="0" smtClean="0">
                <a:latin typeface="Arial" pitchFamily="34" charset="0"/>
                <a:cs typeface="Arial" pitchFamily="34" charset="0"/>
              </a:rPr>
              <a:t>th MBIR</a:t>
            </a:r>
            <a:endParaRPr kumimoji="1" lang="ja-JP" altLang="en-US" sz="16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 flipV="1">
            <a:off x="2941441" y="1020217"/>
            <a:ext cx="0" cy="14537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V="1">
            <a:off x="4067944" y="1020217"/>
            <a:ext cx="0" cy="1655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2941441" y="1020217"/>
            <a:ext cx="112650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 flipV="1">
            <a:off x="2699792" y="609655"/>
            <a:ext cx="0" cy="18507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 flipV="1">
            <a:off x="2699792" y="609655"/>
            <a:ext cx="4278277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/>
          <p:nvPr/>
        </p:nvCxnSpPr>
        <p:spPr>
          <a:xfrm flipV="1">
            <a:off x="6978069" y="609655"/>
            <a:ext cx="0" cy="21855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 flipV="1">
            <a:off x="5436096" y="1020217"/>
            <a:ext cx="0" cy="1008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V="1">
            <a:off x="4355976" y="1020216"/>
            <a:ext cx="0" cy="1655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4355976" y="1020216"/>
            <a:ext cx="108012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 flipV="1">
            <a:off x="5652120" y="1020217"/>
            <a:ext cx="0" cy="1008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5652120" y="1006153"/>
            <a:ext cx="108012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 flipV="1">
            <a:off x="6732240" y="1020216"/>
            <a:ext cx="0" cy="17749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/>
          <p:cNvSpPr txBox="1"/>
          <p:nvPr/>
        </p:nvSpPr>
        <p:spPr>
          <a:xfrm>
            <a:off x="4374969" y="332656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P&lt;0.0005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499992" y="753671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P&lt;0.0005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5796136" y="753671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P&lt;0.0005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150833" y="753671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" pitchFamily="34" charset="0"/>
                <a:cs typeface="Arial" pitchFamily="34" charset="0"/>
              </a:rPr>
              <a:t>P&lt;0.0005</a:t>
            </a:r>
            <a:endParaRPr kumimoji="1" lang="ja-JP" altLang="en-U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5" name="グラフ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775626"/>
              </p:ext>
            </p:extLst>
          </p:nvPr>
        </p:nvGraphicFramePr>
        <p:xfrm>
          <a:off x="1742203" y="1020216"/>
          <a:ext cx="5998149" cy="3847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31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18673</TotalTime>
  <Words>80</Words>
  <Application>Microsoft Office PowerPoint</Application>
  <PresentationFormat>画面に合わせる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CMR</dc:creator>
  <cp:lastModifiedBy>CMR</cp:lastModifiedBy>
  <cp:revision>73</cp:revision>
  <dcterms:created xsi:type="dcterms:W3CDTF">2012-01-19T04:04:18Z</dcterms:created>
  <dcterms:modified xsi:type="dcterms:W3CDTF">2013-03-24T14:05:56Z</dcterms:modified>
</cp:coreProperties>
</file>