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4604" autoAdjust="0"/>
  </p:normalViewPr>
  <p:slideViewPr>
    <p:cSldViewPr>
      <p:cViewPr>
        <p:scale>
          <a:sx n="66" d="100"/>
          <a:sy n="66" d="100"/>
        </p:scale>
        <p:origin x="-1680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MR\Documents\MBIR\Paper%20and%20excel%20data\MBIR%20study_2012-1-19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MR\Documents\MBIR\Paper%20and%20excel%20data\MBIR%20study_2012-1-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pattFill prst="pct8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pattFill prst="pct6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  <c:spPr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</c:dPt>
          <c:val>
            <c:numRef>
              <c:f>'Main data'!$AN$60:$AQ$60</c:f>
              <c:numCache>
                <c:formatCode>General</c:formatCode>
                <c:ptCount val="4"/>
                <c:pt idx="0">
                  <c:v>4.709090909090909</c:v>
                </c:pt>
                <c:pt idx="1">
                  <c:v>2.5272727272727273</c:v>
                </c:pt>
                <c:pt idx="2">
                  <c:v>3.5454545454545454</c:v>
                </c:pt>
                <c:pt idx="3">
                  <c:v>4.6181818181818182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276416"/>
        <c:axId val="95278208"/>
      </c:barChart>
      <c:catAx>
        <c:axId val="95276416"/>
        <c:scaling>
          <c:orientation val="minMax"/>
        </c:scaling>
        <c:delete val="0"/>
        <c:axPos val="b"/>
        <c:majorTickMark val="none"/>
        <c:minorTickMark val="none"/>
        <c:tickLblPos val="none"/>
        <c:spPr>
          <a:ln>
            <a:solidFill>
              <a:schemeClr val="tx1"/>
            </a:solidFill>
          </a:ln>
        </c:spPr>
        <c:crossAx val="95278208"/>
        <c:crosses val="autoZero"/>
        <c:auto val="1"/>
        <c:lblAlgn val="ctr"/>
        <c:lblOffset val="100"/>
        <c:noMultiLvlLbl val="0"/>
      </c:catAx>
      <c:valAx>
        <c:axId val="95278208"/>
        <c:scaling>
          <c:orientation val="minMax"/>
          <c:max val="5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one"/>
        <c:spPr>
          <a:ln>
            <a:solidFill>
              <a:schemeClr val="tx1"/>
            </a:solidFill>
          </a:ln>
        </c:spPr>
        <c:crossAx val="95276416"/>
        <c:crosses val="autoZero"/>
        <c:crossBetween val="between"/>
        <c:majorUnit val="1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pattFill prst="pct8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pattFill prst="pct10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  <c:spPr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c:spPr>
          </c:dPt>
          <c:val>
            <c:numRef>
              <c:f>'Main data'!$AI$60:$AL$60</c:f>
              <c:numCache>
                <c:formatCode>General</c:formatCode>
                <c:ptCount val="4"/>
                <c:pt idx="0">
                  <c:v>4.9454545454545453</c:v>
                </c:pt>
                <c:pt idx="1">
                  <c:v>4.581818181818182</c:v>
                </c:pt>
                <c:pt idx="2">
                  <c:v>4.8545454545454545</c:v>
                </c:pt>
                <c:pt idx="3">
                  <c:v>4.9636363636363638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654848"/>
        <c:axId val="96656384"/>
      </c:barChart>
      <c:catAx>
        <c:axId val="96654848"/>
        <c:scaling>
          <c:orientation val="minMax"/>
        </c:scaling>
        <c:delete val="0"/>
        <c:axPos val="b"/>
        <c:majorTickMark val="none"/>
        <c:minorTickMark val="none"/>
        <c:tickLblPos val="none"/>
        <c:spPr>
          <a:ln>
            <a:solidFill>
              <a:schemeClr val="tx1"/>
            </a:solidFill>
          </a:ln>
        </c:spPr>
        <c:crossAx val="96656384"/>
        <c:crossesAt val="0"/>
        <c:auto val="1"/>
        <c:lblAlgn val="ctr"/>
        <c:lblOffset val="100"/>
        <c:noMultiLvlLbl val="0"/>
      </c:catAx>
      <c:valAx>
        <c:axId val="96656384"/>
        <c:scaling>
          <c:orientation val="minMax"/>
          <c:max val="5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one"/>
        <c:spPr>
          <a:ln>
            <a:solidFill>
              <a:schemeClr val="tx1"/>
            </a:solidFill>
          </a:ln>
        </c:spPr>
        <c:crossAx val="96654848"/>
        <c:crosses val="autoZero"/>
        <c:crossBetween val="between"/>
        <c:majorUnit val="1"/>
        <c:minorUnit val="2.0000000000000004E-2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グループ化 69"/>
          <p:cNvGrpSpPr/>
          <p:nvPr/>
        </p:nvGrpSpPr>
        <p:grpSpPr>
          <a:xfrm>
            <a:off x="35496" y="366564"/>
            <a:ext cx="4591745" cy="5078660"/>
            <a:chOff x="4552255" y="366564"/>
            <a:chExt cx="4591745" cy="5078660"/>
          </a:xfrm>
        </p:grpSpPr>
        <p:graphicFrame>
          <p:nvGraphicFramePr>
            <p:cNvPr id="5" name="グラフ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25148716"/>
                </p:ext>
              </p:extLst>
            </p:nvPr>
          </p:nvGraphicFramePr>
          <p:xfrm>
            <a:off x="4932040" y="1385481"/>
            <a:ext cx="4211960" cy="30963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1" name="テキスト ボックス 10"/>
            <p:cNvSpPr txBox="1"/>
            <p:nvPr/>
          </p:nvSpPr>
          <p:spPr>
            <a:xfrm>
              <a:off x="5076056" y="4346520"/>
              <a:ext cx="91082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Standard</a:t>
              </a:r>
            </a:p>
            <a:p>
              <a:pPr algn="ctr"/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-dose</a:t>
              </a:r>
            </a:p>
            <a:p>
              <a:pPr algn="ctr"/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wi</a:t>
              </a:r>
              <a:r>
                <a:rPr kumimoji="1" lang="en-US" altLang="ja-JP" sz="1400" dirty="0" smtClean="0">
                  <a:latin typeface="Arial" pitchFamily="34" charset="0"/>
                  <a:cs typeface="Arial" pitchFamily="34" charset="0"/>
                </a:rPr>
                <a:t>th FBP</a:t>
              </a:r>
              <a:endParaRPr kumimoji="1" lang="ja-JP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6064335" y="4337809"/>
              <a:ext cx="9605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Low-dose</a:t>
              </a:r>
            </a:p>
            <a:p>
              <a:pPr algn="ctr"/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wi</a:t>
              </a:r>
              <a:r>
                <a:rPr kumimoji="1" lang="en-US" altLang="ja-JP" sz="1400" dirty="0" smtClean="0">
                  <a:latin typeface="Arial" pitchFamily="34" charset="0"/>
                  <a:cs typeface="Arial" pitchFamily="34" charset="0"/>
                </a:rPr>
                <a:t>th FBP</a:t>
              </a:r>
              <a:endParaRPr kumimoji="1" lang="ja-JP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7065360" y="4346520"/>
              <a:ext cx="9634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Low-dose</a:t>
              </a:r>
            </a:p>
            <a:p>
              <a:pPr algn="ctr"/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wi</a:t>
              </a:r>
              <a:r>
                <a:rPr kumimoji="1" lang="en-US" altLang="ja-JP" sz="1400" dirty="0" smtClean="0">
                  <a:latin typeface="Arial" pitchFamily="34" charset="0"/>
                  <a:cs typeface="Arial" pitchFamily="34" charset="0"/>
                </a:rPr>
                <a:t>th ASIR</a:t>
              </a:r>
              <a:endParaRPr kumimoji="1" lang="ja-JP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8034299" y="4337809"/>
              <a:ext cx="100219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Low-dose</a:t>
              </a:r>
            </a:p>
            <a:p>
              <a:pPr algn="ctr"/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wi</a:t>
              </a:r>
              <a:r>
                <a:rPr kumimoji="1" lang="en-US" altLang="ja-JP" sz="1400" dirty="0" smtClean="0">
                  <a:latin typeface="Arial" pitchFamily="34" charset="0"/>
                  <a:cs typeface="Arial" pitchFamily="34" charset="0"/>
                </a:rPr>
                <a:t>th MBIR</a:t>
              </a:r>
              <a:endParaRPr kumimoji="1" lang="ja-JP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テキスト ボックス 19"/>
            <p:cNvSpPr txBox="1"/>
            <p:nvPr/>
          </p:nvSpPr>
          <p:spPr>
            <a:xfrm>
              <a:off x="4792004" y="4174048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>
                  <a:latin typeface="Arial" pitchFamily="34" charset="0"/>
                  <a:cs typeface="Arial" pitchFamily="34" charset="0"/>
                </a:rPr>
                <a:t>0</a:t>
              </a:r>
              <a:endParaRPr kumimoji="1" lang="ja-JP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4788024" y="3617729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>
                  <a:latin typeface="Arial" pitchFamily="34" charset="0"/>
                  <a:cs typeface="Arial" pitchFamily="34" charset="0"/>
                </a:rPr>
                <a:t>1</a:t>
              </a:r>
              <a:endParaRPr kumimoji="1" lang="ja-JP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4788024" y="304166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2</a:t>
              </a:r>
              <a:endParaRPr kumimoji="1" lang="ja-JP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4788024" y="2517864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>
                  <a:latin typeface="Arial" pitchFamily="34" charset="0"/>
                  <a:cs typeface="Arial" pitchFamily="34" charset="0"/>
                </a:rPr>
                <a:t>3</a:t>
              </a:r>
              <a:endParaRPr kumimoji="1" lang="ja-JP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4788024" y="1889537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4</a:t>
              </a:r>
              <a:endParaRPr kumimoji="1" lang="ja-JP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4788024" y="1365736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>
                  <a:latin typeface="Arial" pitchFamily="34" charset="0"/>
                  <a:cs typeface="Arial" pitchFamily="34" charset="0"/>
                </a:rPr>
                <a:t>5</a:t>
              </a:r>
              <a:endParaRPr kumimoji="1" lang="ja-JP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 rot="16200000">
              <a:off x="4379772" y="2561405"/>
              <a:ext cx="6527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Score</a:t>
              </a:r>
              <a:endParaRPr kumimoji="1" lang="ja-JP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6372200" y="5106670"/>
              <a:ext cx="14398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b="1" dirty="0" smtClean="0">
                  <a:latin typeface="Arial" pitchFamily="34" charset="0"/>
                  <a:cs typeface="Arial" pitchFamily="34" charset="0"/>
                </a:rPr>
                <a:t>Mediastinum</a:t>
              </a:r>
              <a:endParaRPr kumimoji="1" lang="ja-JP" altLang="en-US" sz="16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2" name="グループ化 41"/>
            <p:cNvGrpSpPr/>
            <p:nvPr/>
          </p:nvGrpSpPr>
          <p:grpSpPr>
            <a:xfrm>
              <a:off x="5389160" y="1485317"/>
              <a:ext cx="322718" cy="229766"/>
              <a:chOff x="2699792" y="2471410"/>
              <a:chExt cx="322718" cy="237510"/>
            </a:xfrm>
          </p:grpSpPr>
          <p:cxnSp>
            <p:nvCxnSpPr>
              <p:cNvPr id="43" name="直線コネクタ 42"/>
              <p:cNvCxnSpPr/>
              <p:nvPr/>
            </p:nvCxnSpPr>
            <p:spPr>
              <a:xfrm>
                <a:off x="2699792" y="2471410"/>
                <a:ext cx="32271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線コネクタ 43"/>
              <p:cNvCxnSpPr/>
              <p:nvPr/>
            </p:nvCxnSpPr>
            <p:spPr>
              <a:xfrm>
                <a:off x="2861151" y="2471410"/>
                <a:ext cx="4976" cy="23751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グループ化 44"/>
            <p:cNvGrpSpPr/>
            <p:nvPr/>
          </p:nvGrpSpPr>
          <p:grpSpPr>
            <a:xfrm>
              <a:off x="6383235" y="2583954"/>
              <a:ext cx="322718" cy="338148"/>
              <a:chOff x="2699792" y="2471410"/>
              <a:chExt cx="322718" cy="237510"/>
            </a:xfrm>
          </p:grpSpPr>
          <p:cxnSp>
            <p:nvCxnSpPr>
              <p:cNvPr id="46" name="直線コネクタ 45"/>
              <p:cNvCxnSpPr/>
              <p:nvPr/>
            </p:nvCxnSpPr>
            <p:spPr>
              <a:xfrm>
                <a:off x="2699792" y="2471410"/>
                <a:ext cx="32271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線コネクタ 46"/>
              <p:cNvCxnSpPr/>
              <p:nvPr/>
            </p:nvCxnSpPr>
            <p:spPr>
              <a:xfrm>
                <a:off x="2861151" y="2471410"/>
                <a:ext cx="4976" cy="23751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グループ化 47"/>
            <p:cNvGrpSpPr/>
            <p:nvPr/>
          </p:nvGrpSpPr>
          <p:grpSpPr>
            <a:xfrm>
              <a:off x="7357160" y="2009190"/>
              <a:ext cx="322718" cy="338148"/>
              <a:chOff x="2699792" y="2471410"/>
              <a:chExt cx="322718" cy="237510"/>
            </a:xfrm>
          </p:grpSpPr>
          <p:cxnSp>
            <p:nvCxnSpPr>
              <p:cNvPr id="49" name="直線コネクタ 48"/>
              <p:cNvCxnSpPr/>
              <p:nvPr/>
            </p:nvCxnSpPr>
            <p:spPr>
              <a:xfrm>
                <a:off x="2699792" y="2471410"/>
                <a:ext cx="32271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線コネクタ 49"/>
              <p:cNvCxnSpPr/>
              <p:nvPr/>
            </p:nvCxnSpPr>
            <p:spPr>
              <a:xfrm>
                <a:off x="2861151" y="2471410"/>
                <a:ext cx="4976" cy="23751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グループ化 50"/>
            <p:cNvGrpSpPr/>
            <p:nvPr/>
          </p:nvGrpSpPr>
          <p:grpSpPr>
            <a:xfrm>
              <a:off x="8344991" y="1501912"/>
              <a:ext cx="322718" cy="338148"/>
              <a:chOff x="2699792" y="2471410"/>
              <a:chExt cx="322718" cy="237510"/>
            </a:xfrm>
          </p:grpSpPr>
          <p:cxnSp>
            <p:nvCxnSpPr>
              <p:cNvPr id="52" name="直線コネクタ 51"/>
              <p:cNvCxnSpPr/>
              <p:nvPr/>
            </p:nvCxnSpPr>
            <p:spPr>
              <a:xfrm>
                <a:off x="2699792" y="2471410"/>
                <a:ext cx="32271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線コネクタ 52"/>
              <p:cNvCxnSpPr/>
              <p:nvPr/>
            </p:nvCxnSpPr>
            <p:spPr>
              <a:xfrm>
                <a:off x="2861151" y="2471410"/>
                <a:ext cx="4976" cy="23751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5" name="直線コネクタ 54"/>
            <p:cNvCxnSpPr/>
            <p:nvPr/>
          </p:nvCxnSpPr>
          <p:spPr>
            <a:xfrm flipV="1">
              <a:off x="8431857" y="932576"/>
              <a:ext cx="0" cy="4570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線コネクタ 65"/>
            <p:cNvCxnSpPr/>
            <p:nvPr/>
          </p:nvCxnSpPr>
          <p:spPr>
            <a:xfrm flipH="1">
              <a:off x="7591643" y="932854"/>
              <a:ext cx="84021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線コネクタ 71"/>
            <p:cNvCxnSpPr/>
            <p:nvPr/>
          </p:nvCxnSpPr>
          <p:spPr>
            <a:xfrm flipH="1">
              <a:off x="6622132" y="942975"/>
              <a:ext cx="83018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線コネクタ 76"/>
            <p:cNvCxnSpPr/>
            <p:nvPr/>
          </p:nvCxnSpPr>
          <p:spPr>
            <a:xfrm>
              <a:off x="7452320" y="942975"/>
              <a:ext cx="0" cy="89708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線コネクタ 78"/>
            <p:cNvCxnSpPr/>
            <p:nvPr/>
          </p:nvCxnSpPr>
          <p:spPr>
            <a:xfrm>
              <a:off x="6622132" y="942975"/>
              <a:ext cx="0" cy="1404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線コネクタ 80"/>
            <p:cNvCxnSpPr/>
            <p:nvPr/>
          </p:nvCxnSpPr>
          <p:spPr>
            <a:xfrm>
              <a:off x="7591643" y="932854"/>
              <a:ext cx="0" cy="9072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3" name="グループ化 92"/>
            <p:cNvGrpSpPr/>
            <p:nvPr/>
          </p:nvGrpSpPr>
          <p:grpSpPr>
            <a:xfrm>
              <a:off x="5638800" y="942975"/>
              <a:ext cx="805410" cy="1404363"/>
              <a:chOff x="5657850" y="942975"/>
              <a:chExt cx="786360" cy="1404363"/>
            </a:xfrm>
          </p:grpSpPr>
          <p:cxnSp>
            <p:nvCxnSpPr>
              <p:cNvPr id="83" name="直線コネクタ 82"/>
              <p:cNvCxnSpPr/>
              <p:nvPr/>
            </p:nvCxnSpPr>
            <p:spPr>
              <a:xfrm>
                <a:off x="6444208" y="942975"/>
                <a:ext cx="0" cy="140436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線コネクタ 84"/>
              <p:cNvCxnSpPr/>
              <p:nvPr/>
            </p:nvCxnSpPr>
            <p:spPr>
              <a:xfrm flipH="1" flipV="1">
                <a:off x="5657850" y="942975"/>
                <a:ext cx="786360" cy="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線コネクタ 91"/>
              <p:cNvCxnSpPr/>
              <p:nvPr/>
            </p:nvCxnSpPr>
            <p:spPr>
              <a:xfrm>
                <a:off x="5657850" y="942977"/>
                <a:ext cx="0" cy="4434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" name="グループ化 101"/>
            <p:cNvGrpSpPr/>
            <p:nvPr/>
          </p:nvGrpSpPr>
          <p:grpSpPr>
            <a:xfrm>
              <a:off x="5489054" y="620688"/>
              <a:ext cx="3112021" cy="773623"/>
              <a:chOff x="5489054" y="620688"/>
              <a:chExt cx="3178655" cy="773623"/>
            </a:xfrm>
          </p:grpSpPr>
          <p:cxnSp>
            <p:nvCxnSpPr>
              <p:cNvPr id="95" name="直線コネクタ 94"/>
              <p:cNvCxnSpPr/>
              <p:nvPr/>
            </p:nvCxnSpPr>
            <p:spPr>
              <a:xfrm flipV="1">
                <a:off x="5489054" y="620688"/>
                <a:ext cx="0" cy="77362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直線コネクタ 97"/>
              <p:cNvCxnSpPr/>
              <p:nvPr/>
            </p:nvCxnSpPr>
            <p:spPr>
              <a:xfrm>
                <a:off x="5489054" y="620688"/>
                <a:ext cx="317865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直線コネクタ 100"/>
              <p:cNvCxnSpPr/>
              <p:nvPr/>
            </p:nvCxnSpPr>
            <p:spPr>
              <a:xfrm>
                <a:off x="8667709" y="620688"/>
                <a:ext cx="0" cy="76576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3" name="テキスト ボックス 102"/>
            <p:cNvSpPr txBox="1"/>
            <p:nvPr/>
          </p:nvSpPr>
          <p:spPr>
            <a:xfrm>
              <a:off x="6621322" y="366564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 smtClean="0">
                  <a:latin typeface="Arial" pitchFamily="34" charset="0"/>
                  <a:cs typeface="Arial" pitchFamily="34" charset="0"/>
                </a:rPr>
                <a:t>P</a:t>
              </a:r>
              <a:r>
                <a:rPr lang="ja-JP" altLang="en-US" sz="12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ja-JP" sz="1200" dirty="0" smtClean="0">
                  <a:latin typeface="Arial" pitchFamily="34" charset="0"/>
                  <a:cs typeface="Arial" pitchFamily="34" charset="0"/>
                </a:rPr>
                <a:t>= 0.25</a:t>
              </a:r>
              <a:endParaRPr kumimoji="1" lang="ja-JP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テキスト ボックス 103"/>
            <p:cNvSpPr txBox="1"/>
            <p:nvPr/>
          </p:nvSpPr>
          <p:spPr>
            <a:xfrm>
              <a:off x="6607217" y="692696"/>
              <a:ext cx="8451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 smtClean="0">
                  <a:latin typeface="Arial" pitchFamily="34" charset="0"/>
                  <a:cs typeface="Arial" pitchFamily="34" charset="0"/>
                </a:rPr>
                <a:t>P&lt;0.0005</a:t>
              </a:r>
              <a:endParaRPr kumimoji="1" lang="ja-JP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テキスト ボックス 104"/>
            <p:cNvSpPr txBox="1"/>
            <p:nvPr/>
          </p:nvSpPr>
          <p:spPr>
            <a:xfrm>
              <a:off x="7615329" y="692696"/>
              <a:ext cx="8451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 smtClean="0">
                  <a:latin typeface="Arial" pitchFamily="34" charset="0"/>
                  <a:cs typeface="Arial" pitchFamily="34" charset="0"/>
                </a:rPr>
                <a:t>P&lt;0.0005</a:t>
              </a:r>
              <a:endParaRPr kumimoji="1" lang="ja-JP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テキスト ボックス 105"/>
            <p:cNvSpPr txBox="1"/>
            <p:nvPr/>
          </p:nvSpPr>
          <p:spPr>
            <a:xfrm>
              <a:off x="5652120" y="692696"/>
              <a:ext cx="8451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 smtClean="0">
                  <a:latin typeface="Arial" pitchFamily="34" charset="0"/>
                  <a:cs typeface="Arial" pitchFamily="34" charset="0"/>
                </a:rPr>
                <a:t>P&lt;0.0005</a:t>
              </a:r>
              <a:endParaRPr kumimoji="1" lang="ja-JP" altLang="en-US" sz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0" name="グループ化 89"/>
          <p:cNvGrpSpPr/>
          <p:nvPr/>
        </p:nvGrpSpPr>
        <p:grpSpPr>
          <a:xfrm>
            <a:off x="4572001" y="366564"/>
            <a:ext cx="4608511" cy="5078660"/>
            <a:chOff x="35497" y="366564"/>
            <a:chExt cx="4608511" cy="5078660"/>
          </a:xfrm>
        </p:grpSpPr>
        <p:graphicFrame>
          <p:nvGraphicFramePr>
            <p:cNvPr id="3" name="グラフ 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02574726"/>
                </p:ext>
              </p:extLst>
            </p:nvPr>
          </p:nvGraphicFramePr>
          <p:xfrm>
            <a:off x="432048" y="1385481"/>
            <a:ext cx="4211960" cy="30963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テキスト ボックス 5"/>
            <p:cNvSpPr txBox="1"/>
            <p:nvPr/>
          </p:nvSpPr>
          <p:spPr>
            <a:xfrm>
              <a:off x="292012" y="4174048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>
                  <a:latin typeface="Arial" pitchFamily="34" charset="0"/>
                  <a:cs typeface="Arial" pitchFamily="34" charset="0"/>
                </a:rPr>
                <a:t>0</a:t>
              </a:r>
              <a:endParaRPr kumimoji="1" lang="ja-JP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529984" y="4346520"/>
              <a:ext cx="91082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Standard</a:t>
              </a:r>
            </a:p>
            <a:p>
              <a:pPr algn="ctr"/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-dose</a:t>
              </a:r>
            </a:p>
            <a:p>
              <a:pPr algn="ctr"/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wi</a:t>
              </a:r>
              <a:r>
                <a:rPr kumimoji="1" lang="en-US" altLang="ja-JP" sz="1400" dirty="0" smtClean="0">
                  <a:latin typeface="Arial" pitchFamily="34" charset="0"/>
                  <a:cs typeface="Arial" pitchFamily="34" charset="0"/>
                </a:rPr>
                <a:t>th FBP</a:t>
              </a:r>
              <a:endParaRPr kumimoji="1" lang="ja-JP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1626783" y="4337809"/>
              <a:ext cx="9605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Low-dose</a:t>
              </a:r>
            </a:p>
            <a:p>
              <a:pPr algn="ctr"/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wi</a:t>
              </a:r>
              <a:r>
                <a:rPr kumimoji="1" lang="en-US" altLang="ja-JP" sz="1400" dirty="0" smtClean="0">
                  <a:latin typeface="Arial" pitchFamily="34" charset="0"/>
                  <a:cs typeface="Arial" pitchFamily="34" charset="0"/>
                </a:rPr>
                <a:t>th FBP</a:t>
              </a:r>
              <a:endParaRPr kumimoji="1" lang="ja-JP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2627808" y="4346520"/>
              <a:ext cx="9634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Low-dose</a:t>
              </a:r>
            </a:p>
            <a:p>
              <a:pPr algn="ctr"/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wi</a:t>
              </a:r>
              <a:r>
                <a:rPr kumimoji="1" lang="en-US" altLang="ja-JP" sz="1400" dirty="0" smtClean="0">
                  <a:latin typeface="Arial" pitchFamily="34" charset="0"/>
                  <a:cs typeface="Arial" pitchFamily="34" charset="0"/>
                </a:rPr>
                <a:t>th ASIR</a:t>
              </a:r>
              <a:endParaRPr kumimoji="1" lang="ja-JP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3606315" y="4337809"/>
              <a:ext cx="100219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Low-dose</a:t>
              </a:r>
            </a:p>
            <a:p>
              <a:pPr algn="ctr"/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wi</a:t>
              </a:r>
              <a:r>
                <a:rPr kumimoji="1" lang="en-US" altLang="ja-JP" sz="1400" dirty="0" smtClean="0">
                  <a:latin typeface="Arial" pitchFamily="34" charset="0"/>
                  <a:cs typeface="Arial" pitchFamily="34" charset="0"/>
                </a:rPr>
                <a:t>th MBIR</a:t>
              </a:r>
              <a:endParaRPr kumimoji="1" lang="ja-JP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288032" y="3617729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>
                  <a:latin typeface="Arial" pitchFamily="34" charset="0"/>
                  <a:cs typeface="Arial" pitchFamily="34" charset="0"/>
                </a:rPr>
                <a:t>1</a:t>
              </a:r>
              <a:endParaRPr kumimoji="1" lang="ja-JP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288032" y="304166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2</a:t>
              </a:r>
              <a:endParaRPr kumimoji="1" lang="ja-JP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288032" y="2517864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>
                  <a:latin typeface="Arial" pitchFamily="34" charset="0"/>
                  <a:cs typeface="Arial" pitchFamily="34" charset="0"/>
                </a:rPr>
                <a:t>3</a:t>
              </a:r>
              <a:endParaRPr kumimoji="1" lang="ja-JP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288032" y="1889537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4</a:t>
              </a:r>
              <a:endParaRPr kumimoji="1" lang="ja-JP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288032" y="1365736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>
                  <a:latin typeface="Arial" pitchFamily="34" charset="0"/>
                  <a:cs typeface="Arial" pitchFamily="34" charset="0"/>
                </a:rPr>
                <a:t>5</a:t>
              </a:r>
              <a:endParaRPr kumimoji="1" lang="ja-JP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 rot="16200000">
              <a:off x="-136986" y="2561406"/>
              <a:ext cx="6527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smtClean="0">
                  <a:latin typeface="Arial" pitchFamily="34" charset="0"/>
                  <a:cs typeface="Arial" pitchFamily="34" charset="0"/>
                </a:rPr>
                <a:t>Score</a:t>
              </a:r>
              <a:endParaRPr kumimoji="1" lang="ja-JP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テキスト ボックス 27"/>
            <p:cNvSpPr txBox="1"/>
            <p:nvPr/>
          </p:nvSpPr>
          <p:spPr>
            <a:xfrm>
              <a:off x="2275897" y="5106670"/>
              <a:ext cx="6848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 smtClean="0">
                  <a:latin typeface="Arial" pitchFamily="34" charset="0"/>
                  <a:cs typeface="Arial" pitchFamily="34" charset="0"/>
                </a:rPr>
                <a:t>Lung</a:t>
              </a:r>
              <a:endParaRPr kumimoji="1" lang="ja-JP" altLang="en-US" sz="16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0" name="グループ化 29"/>
            <p:cNvGrpSpPr/>
            <p:nvPr/>
          </p:nvGrpSpPr>
          <p:grpSpPr>
            <a:xfrm>
              <a:off x="903300" y="1461546"/>
              <a:ext cx="322718" cy="119604"/>
              <a:chOff x="2699792" y="2471410"/>
              <a:chExt cx="322718" cy="237510"/>
            </a:xfrm>
          </p:grpSpPr>
          <p:cxnSp>
            <p:nvCxnSpPr>
              <p:cNvPr id="31" name="直線コネクタ 30"/>
              <p:cNvCxnSpPr/>
              <p:nvPr/>
            </p:nvCxnSpPr>
            <p:spPr>
              <a:xfrm>
                <a:off x="2699792" y="2471410"/>
                <a:ext cx="32271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線コネクタ 31"/>
              <p:cNvCxnSpPr/>
              <p:nvPr/>
            </p:nvCxnSpPr>
            <p:spPr>
              <a:xfrm>
                <a:off x="2861151" y="2471410"/>
                <a:ext cx="4976" cy="23751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グループ化 32"/>
            <p:cNvGrpSpPr/>
            <p:nvPr/>
          </p:nvGrpSpPr>
          <p:grpSpPr>
            <a:xfrm>
              <a:off x="1882543" y="1533525"/>
              <a:ext cx="322718" cy="229766"/>
              <a:chOff x="2699792" y="2471410"/>
              <a:chExt cx="322718" cy="237510"/>
            </a:xfrm>
          </p:grpSpPr>
          <p:cxnSp>
            <p:nvCxnSpPr>
              <p:cNvPr id="34" name="直線コネクタ 33"/>
              <p:cNvCxnSpPr/>
              <p:nvPr/>
            </p:nvCxnSpPr>
            <p:spPr>
              <a:xfrm>
                <a:off x="2699792" y="2471410"/>
                <a:ext cx="32271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線コネクタ 34"/>
              <p:cNvCxnSpPr/>
              <p:nvPr/>
            </p:nvCxnSpPr>
            <p:spPr>
              <a:xfrm>
                <a:off x="2861151" y="2471410"/>
                <a:ext cx="4976" cy="23751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グループ化 35"/>
            <p:cNvGrpSpPr/>
            <p:nvPr/>
          </p:nvGrpSpPr>
          <p:grpSpPr>
            <a:xfrm>
              <a:off x="2871605" y="1457325"/>
              <a:ext cx="322718" cy="156642"/>
              <a:chOff x="2699792" y="2471410"/>
              <a:chExt cx="322718" cy="237510"/>
            </a:xfrm>
          </p:grpSpPr>
          <p:cxnSp>
            <p:nvCxnSpPr>
              <p:cNvPr id="37" name="直線コネクタ 36"/>
              <p:cNvCxnSpPr/>
              <p:nvPr/>
            </p:nvCxnSpPr>
            <p:spPr>
              <a:xfrm>
                <a:off x="2699792" y="2471410"/>
                <a:ext cx="32271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線コネクタ 37"/>
              <p:cNvCxnSpPr/>
              <p:nvPr/>
            </p:nvCxnSpPr>
            <p:spPr>
              <a:xfrm>
                <a:off x="2861151" y="2471410"/>
                <a:ext cx="4976" cy="23751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グループ化 38"/>
            <p:cNvGrpSpPr/>
            <p:nvPr/>
          </p:nvGrpSpPr>
          <p:grpSpPr>
            <a:xfrm>
              <a:off x="3845859" y="1453083"/>
              <a:ext cx="322718" cy="156642"/>
              <a:chOff x="2699792" y="2471410"/>
              <a:chExt cx="322718" cy="237510"/>
            </a:xfrm>
          </p:grpSpPr>
          <p:cxnSp>
            <p:nvCxnSpPr>
              <p:cNvPr id="40" name="直線コネクタ 39"/>
              <p:cNvCxnSpPr/>
              <p:nvPr/>
            </p:nvCxnSpPr>
            <p:spPr>
              <a:xfrm>
                <a:off x="2699792" y="2471410"/>
                <a:ext cx="32271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線コネクタ 40"/>
              <p:cNvCxnSpPr/>
              <p:nvPr/>
            </p:nvCxnSpPr>
            <p:spPr>
              <a:xfrm>
                <a:off x="2861151" y="2471410"/>
                <a:ext cx="4976" cy="23751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グループ化 70"/>
            <p:cNvGrpSpPr/>
            <p:nvPr/>
          </p:nvGrpSpPr>
          <p:grpSpPr>
            <a:xfrm>
              <a:off x="1027932" y="620688"/>
              <a:ext cx="3077344" cy="712811"/>
              <a:chOff x="5489054" y="620688"/>
              <a:chExt cx="3178655" cy="773623"/>
            </a:xfrm>
          </p:grpSpPr>
          <p:cxnSp>
            <p:nvCxnSpPr>
              <p:cNvPr id="73" name="直線コネクタ 72"/>
              <p:cNvCxnSpPr/>
              <p:nvPr/>
            </p:nvCxnSpPr>
            <p:spPr>
              <a:xfrm flipV="1">
                <a:off x="5489054" y="620688"/>
                <a:ext cx="0" cy="77362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線コネクタ 73"/>
              <p:cNvCxnSpPr/>
              <p:nvPr/>
            </p:nvCxnSpPr>
            <p:spPr>
              <a:xfrm>
                <a:off x="5489054" y="620688"/>
                <a:ext cx="317865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線コネクタ 74"/>
              <p:cNvCxnSpPr/>
              <p:nvPr/>
            </p:nvCxnSpPr>
            <p:spPr>
              <a:xfrm>
                <a:off x="8667709" y="620688"/>
                <a:ext cx="0" cy="76576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6" name="テキスト ボックス 75"/>
            <p:cNvSpPr txBox="1"/>
            <p:nvPr/>
          </p:nvSpPr>
          <p:spPr>
            <a:xfrm>
              <a:off x="2156826" y="366564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 smtClean="0">
                  <a:latin typeface="Arial" pitchFamily="34" charset="0"/>
                  <a:cs typeface="Arial" pitchFamily="34" charset="0"/>
                </a:rPr>
                <a:t>P</a:t>
              </a:r>
              <a:r>
                <a:rPr lang="ja-JP" altLang="en-US" sz="12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ja-JP" sz="1200" dirty="0" smtClean="0">
                  <a:latin typeface="Arial" pitchFamily="34" charset="0"/>
                  <a:cs typeface="Arial" pitchFamily="34" charset="0"/>
                </a:rPr>
                <a:t>= 0.32</a:t>
              </a:r>
              <a:endParaRPr kumimoji="1" lang="ja-JP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80" name="直線コネクタ 79"/>
            <p:cNvCxnSpPr/>
            <p:nvPr/>
          </p:nvCxnSpPr>
          <p:spPr>
            <a:xfrm>
              <a:off x="1979710" y="944517"/>
              <a:ext cx="2" cy="4497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線コネクタ 81"/>
            <p:cNvCxnSpPr/>
            <p:nvPr/>
          </p:nvCxnSpPr>
          <p:spPr>
            <a:xfrm flipH="1" flipV="1">
              <a:off x="1174302" y="944517"/>
              <a:ext cx="80541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線コネクタ 83"/>
            <p:cNvCxnSpPr/>
            <p:nvPr/>
          </p:nvCxnSpPr>
          <p:spPr>
            <a:xfrm>
              <a:off x="1174302" y="944518"/>
              <a:ext cx="0" cy="3817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テキスト ボックス 85"/>
            <p:cNvSpPr txBox="1"/>
            <p:nvPr/>
          </p:nvSpPr>
          <p:spPr>
            <a:xfrm>
              <a:off x="1187624" y="692696"/>
              <a:ext cx="8006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 smtClean="0">
                  <a:latin typeface="Arial" pitchFamily="34" charset="0"/>
                  <a:cs typeface="Arial" pitchFamily="34" charset="0"/>
                </a:rPr>
                <a:t>P</a:t>
              </a:r>
              <a:r>
                <a:rPr lang="ja-JP" altLang="en-US" sz="12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ja-JP" sz="1200" dirty="0" smtClean="0">
                  <a:latin typeface="Arial" pitchFamily="34" charset="0"/>
                  <a:cs typeface="Arial" pitchFamily="34" charset="0"/>
                </a:rPr>
                <a:t>&lt;0.005</a:t>
              </a:r>
              <a:endParaRPr kumimoji="1" lang="ja-JP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4" name="グループ化 63"/>
            <p:cNvGrpSpPr/>
            <p:nvPr/>
          </p:nvGrpSpPr>
          <p:grpSpPr>
            <a:xfrm>
              <a:off x="2134788" y="941487"/>
              <a:ext cx="837011" cy="450030"/>
              <a:chOff x="2182414" y="941487"/>
              <a:chExt cx="805410" cy="450030"/>
            </a:xfrm>
          </p:grpSpPr>
          <p:cxnSp>
            <p:nvCxnSpPr>
              <p:cNvPr id="88" name="直線コネクタ 87"/>
              <p:cNvCxnSpPr/>
              <p:nvPr/>
            </p:nvCxnSpPr>
            <p:spPr>
              <a:xfrm flipH="1" flipV="1">
                <a:off x="2182414" y="941487"/>
                <a:ext cx="805410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線コネクタ 60"/>
              <p:cNvCxnSpPr/>
              <p:nvPr/>
            </p:nvCxnSpPr>
            <p:spPr>
              <a:xfrm>
                <a:off x="2182414" y="942975"/>
                <a:ext cx="0" cy="44854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線コネクタ 62"/>
              <p:cNvCxnSpPr/>
              <p:nvPr/>
            </p:nvCxnSpPr>
            <p:spPr>
              <a:xfrm>
                <a:off x="2987824" y="944518"/>
                <a:ext cx="0" cy="3817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6" name="テキスト ボックス 95"/>
            <p:cNvSpPr txBox="1"/>
            <p:nvPr/>
          </p:nvSpPr>
          <p:spPr>
            <a:xfrm>
              <a:off x="2187156" y="692696"/>
              <a:ext cx="8006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 smtClean="0">
                  <a:latin typeface="Arial" pitchFamily="34" charset="0"/>
                  <a:cs typeface="Arial" pitchFamily="34" charset="0"/>
                </a:rPr>
                <a:t>P</a:t>
              </a:r>
              <a:r>
                <a:rPr lang="ja-JP" altLang="en-US" sz="12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ja-JP" sz="1200" dirty="0" smtClean="0">
                  <a:latin typeface="Arial" pitchFamily="34" charset="0"/>
                  <a:cs typeface="Arial" pitchFamily="34" charset="0"/>
                </a:rPr>
                <a:t>&lt;0.005</a:t>
              </a:r>
              <a:endParaRPr kumimoji="1" lang="ja-JP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99" name="直線コネクタ 98"/>
            <p:cNvCxnSpPr/>
            <p:nvPr/>
          </p:nvCxnSpPr>
          <p:spPr>
            <a:xfrm flipH="1" flipV="1">
              <a:off x="3125389" y="943696"/>
              <a:ext cx="80541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線コネクタ 106"/>
            <p:cNvCxnSpPr/>
            <p:nvPr/>
          </p:nvCxnSpPr>
          <p:spPr>
            <a:xfrm>
              <a:off x="3930799" y="946727"/>
              <a:ext cx="0" cy="3817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線コネクタ 68"/>
            <p:cNvCxnSpPr/>
            <p:nvPr/>
          </p:nvCxnSpPr>
          <p:spPr>
            <a:xfrm>
              <a:off x="3125389" y="942975"/>
              <a:ext cx="0" cy="3905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テキスト ボックス 107"/>
            <p:cNvSpPr txBox="1"/>
            <p:nvPr/>
          </p:nvSpPr>
          <p:spPr>
            <a:xfrm>
              <a:off x="3195268" y="692696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 smtClean="0">
                  <a:latin typeface="Arial" pitchFamily="34" charset="0"/>
                  <a:cs typeface="Arial" pitchFamily="34" charset="0"/>
                </a:rPr>
                <a:t>P</a:t>
              </a:r>
              <a:r>
                <a:rPr lang="ja-JP" altLang="en-US" sz="12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ja-JP" sz="1200" dirty="0" smtClean="0">
                  <a:latin typeface="Arial" pitchFamily="34" charset="0"/>
                  <a:cs typeface="Arial" pitchFamily="34" charset="0"/>
                </a:rPr>
                <a:t>= 0.01</a:t>
              </a:r>
              <a:endParaRPr kumimoji="1" lang="ja-JP" altLang="en-US" sz="12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9" name="テキスト ボックス 108"/>
          <p:cNvSpPr txBox="1"/>
          <p:nvPr/>
        </p:nvSpPr>
        <p:spPr>
          <a:xfrm>
            <a:off x="251520" y="5589240"/>
            <a:ext cx="87849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 smtClean="0">
                <a:latin typeface="Arial" pitchFamily="34" charset="0"/>
                <a:cs typeface="Arial" pitchFamily="34" charset="0"/>
              </a:rPr>
              <a:t>Figure 6. </a:t>
            </a:r>
            <a:r>
              <a:rPr lang="fr-FR" altLang="ja-JP" sz="1400" dirty="0"/>
              <a:t>Subjective image noise score. </a:t>
            </a:r>
            <a:r>
              <a:rPr lang="en-US" altLang="ja-JP" sz="1400" dirty="0" err="1"/>
              <a:t>Mediastinal</a:t>
            </a:r>
            <a:r>
              <a:rPr lang="en-US" altLang="ja-JP" sz="1400" dirty="0"/>
              <a:t> and lung images of standard-dose CT </a:t>
            </a:r>
            <a:r>
              <a:rPr lang="en-US" altLang="ja-JP" sz="1400" dirty="0" err="1"/>
              <a:t>aquired</a:t>
            </a:r>
            <a:r>
              <a:rPr lang="en-US" altLang="ja-JP" sz="1400" dirty="0"/>
              <a:t> with FBP and low-dose CT with FBP, ASIR, and MBIR. The MBIR algorithm yields </a:t>
            </a:r>
            <a:r>
              <a:rPr lang="en-US" altLang="ja-JP" sz="1400" dirty="0" smtClean="0"/>
              <a:t>significantly </a:t>
            </a:r>
            <a:r>
              <a:rPr lang="en-US" altLang="ja-JP" sz="1400" dirty="0"/>
              <a:t>improved image noise scores, especially of the </a:t>
            </a:r>
            <a:r>
              <a:rPr lang="en-US" altLang="ja-JP" sz="1400" dirty="0" err="1"/>
              <a:t>mediastinal</a:t>
            </a:r>
            <a:r>
              <a:rPr lang="en-US" altLang="ja-JP" sz="1400" dirty="0"/>
              <a:t> structures on low-dose chest CT.</a:t>
            </a:r>
            <a:endParaRPr lang="ja-JP" altLang="ja-JP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60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18673</TotalTime>
  <Words>111</Words>
  <Application>Microsoft Office PowerPoint</Application>
  <PresentationFormat>画面に合わせる (4:3)</PresentationFormat>
  <Paragraphs>43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CMR</dc:creator>
  <cp:lastModifiedBy>CMR</cp:lastModifiedBy>
  <cp:revision>73</cp:revision>
  <dcterms:created xsi:type="dcterms:W3CDTF">2012-01-19T04:04:18Z</dcterms:created>
  <dcterms:modified xsi:type="dcterms:W3CDTF">2013-03-24T14:06:22Z</dcterms:modified>
</cp:coreProperties>
</file>