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2736" y="-9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D7F5-42EB-4D1F-9B61-7DE565B00DAA}" type="datetimeFigureOut">
              <a:rPr lang="en-GB" smtClean="0"/>
              <a:t>05/03/2013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218DB-5B40-49E2-8DD6-61E2A67B75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3695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D7F5-42EB-4D1F-9B61-7DE565B00DAA}" type="datetimeFigureOut">
              <a:rPr lang="en-GB" smtClean="0"/>
              <a:t>05/03/2013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218DB-5B40-49E2-8DD6-61E2A67B75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840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D7F5-42EB-4D1F-9B61-7DE565B00DAA}" type="datetimeFigureOut">
              <a:rPr lang="en-GB" smtClean="0"/>
              <a:t>05/03/2013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218DB-5B40-49E2-8DD6-61E2A67B75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738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D7F5-42EB-4D1F-9B61-7DE565B00DAA}" type="datetimeFigureOut">
              <a:rPr lang="en-GB" smtClean="0"/>
              <a:t>05/03/2013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218DB-5B40-49E2-8DD6-61E2A67B75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3307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D7F5-42EB-4D1F-9B61-7DE565B00DAA}" type="datetimeFigureOut">
              <a:rPr lang="en-GB" smtClean="0"/>
              <a:t>05/03/2013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218DB-5B40-49E2-8DD6-61E2A67B75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0690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D7F5-42EB-4D1F-9B61-7DE565B00DAA}" type="datetimeFigureOut">
              <a:rPr lang="en-GB" smtClean="0"/>
              <a:t>05/03/2013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218DB-5B40-49E2-8DD6-61E2A67B75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6656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D7F5-42EB-4D1F-9B61-7DE565B00DAA}" type="datetimeFigureOut">
              <a:rPr lang="en-GB" smtClean="0"/>
              <a:t>05/03/2013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218DB-5B40-49E2-8DD6-61E2A67B75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003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D7F5-42EB-4D1F-9B61-7DE565B00DAA}" type="datetimeFigureOut">
              <a:rPr lang="en-GB" smtClean="0"/>
              <a:t>05/03/2013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218DB-5B40-49E2-8DD6-61E2A67B75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362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D7F5-42EB-4D1F-9B61-7DE565B00DAA}" type="datetimeFigureOut">
              <a:rPr lang="en-GB" smtClean="0"/>
              <a:t>05/03/2013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218DB-5B40-49E2-8DD6-61E2A67B75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55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D7F5-42EB-4D1F-9B61-7DE565B00DAA}" type="datetimeFigureOut">
              <a:rPr lang="en-GB" smtClean="0"/>
              <a:t>05/03/2013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218DB-5B40-49E2-8DD6-61E2A67B75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375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D7F5-42EB-4D1F-9B61-7DE565B00DAA}" type="datetimeFigureOut">
              <a:rPr lang="en-GB" smtClean="0"/>
              <a:t>05/03/2013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218DB-5B40-49E2-8DD6-61E2A67B75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36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BD7F5-42EB-4D1F-9B61-7DE565B00DAA}" type="datetimeFigureOut">
              <a:rPr lang="en-GB" smtClean="0"/>
              <a:t>05/03/2013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218DB-5B40-49E2-8DD6-61E2A67B75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671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microsoft.com/office/2007/relationships/hdphoto" Target="../media/hdphoto8.wdp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microsoft.com/office/2007/relationships/hdphoto" Target="../media/hdphoto7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704902" y="591001"/>
            <a:ext cx="5448196" cy="8723999"/>
            <a:chOff x="474916" y="538448"/>
            <a:chExt cx="5448196" cy="8723999"/>
          </a:xfrm>
        </p:grpSpPr>
        <p:sp>
          <p:nvSpPr>
            <p:cNvPr id="13" name="TextBox 12"/>
            <p:cNvSpPr txBox="1"/>
            <p:nvPr/>
          </p:nvSpPr>
          <p:spPr>
            <a:xfrm>
              <a:off x="474916" y="538448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en-GB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74916" y="4871700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latin typeface="Arial" pitchFamily="34" charset="0"/>
                  <a:cs typeface="Arial" pitchFamily="34" charset="0"/>
                </a:rPr>
                <a:t>B</a:t>
              </a: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950741" y="5181107"/>
              <a:ext cx="4972371" cy="3855665"/>
              <a:chOff x="950741" y="5181107"/>
              <a:chExt cx="4972371" cy="3855665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3977065" y="5181107"/>
                <a:ext cx="50847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b="1" dirty="0" smtClean="0">
                    <a:latin typeface="Arial" pitchFamily="34" charset="0"/>
                    <a:cs typeface="Arial" pitchFamily="34" charset="0"/>
                  </a:rPr>
                  <a:t>PHA</a:t>
                </a:r>
                <a:endParaRPr lang="en-GB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27" name="Group 26"/>
              <p:cNvGrpSpPr/>
              <p:nvPr/>
            </p:nvGrpSpPr>
            <p:grpSpPr>
              <a:xfrm>
                <a:off x="950741" y="5434884"/>
                <a:ext cx="4972371" cy="3601888"/>
                <a:chOff x="950741" y="5434884"/>
                <a:chExt cx="4972371" cy="3601888"/>
              </a:xfrm>
            </p:grpSpPr>
            <p:pic>
              <p:nvPicPr>
                <p:cNvPr id="1027" name="Picture 3" descr="C:\Users\pmmlj\Documents\PAPERS\HPS2 chr inv\data from KG\CHAGRA 003nk.JPG"/>
                <p:cNvPicPr preferRelativeResize="0">
                  <a:picLocks noChangeArrowheads="1"/>
                </p:cNvPicPr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4732" y="5434884"/>
                  <a:ext cx="2222500" cy="16632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31" name="Picture 7" descr="C:\Users\pmmlj\Documents\PAPERS\HPS2 chr inv\data from KG\HAGRA 003nk.JPG"/>
                <p:cNvPicPr preferRelativeResize="0">
                  <a:picLocks noChangeArrowheads="1"/>
                </p:cNvPicPr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4732" y="7373572"/>
                  <a:ext cx="2222500" cy="16632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26" name="Picture 2" descr="C:\Users\pmmlj\Documents\PAPERS\HPS2 chr inv\data from KG\CHAGRA 001 nk.JPG"/>
                <p:cNvPicPr preferRelativeResize="0">
                  <a:picLocks noChangeArrowheads="1"/>
                </p:cNvPicPr>
                <p:nvPr/>
              </p:nvPicPr>
              <p:blipFill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0741" y="5434884"/>
                  <a:ext cx="2222500" cy="16632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30" name="Picture 6" descr="C:\Users\pmmlj\Documents\PAPERS\HPS2 chr inv\data from KG\HAGRA 001n.JPG"/>
                <p:cNvPicPr preferRelativeResize="0">
                  <a:picLocks noChangeArrowheads="1"/>
                </p:cNvPicPr>
                <p:nvPr/>
              </p:nvPicPr>
              <p:blipFill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0741" y="7373572"/>
                  <a:ext cx="2222500" cy="16632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9" name="TextBox 28"/>
                <p:cNvSpPr txBox="1"/>
                <p:nvPr/>
              </p:nvSpPr>
              <p:spPr>
                <a:xfrm>
                  <a:off x="5517232" y="7895682"/>
                  <a:ext cx="37221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200" b="1" dirty="0" smtClean="0">
                      <a:latin typeface="Arial" pitchFamily="34" charset="0"/>
                      <a:cs typeface="Arial" pitchFamily="34" charset="0"/>
                    </a:rPr>
                    <a:t>P1</a:t>
                  </a:r>
                  <a:endParaRPr lang="en-GB" sz="12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5517232" y="5702334"/>
                  <a:ext cx="40588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200" b="1" dirty="0" smtClean="0">
                      <a:latin typeface="Arial" pitchFamily="34" charset="0"/>
                      <a:cs typeface="Arial" pitchFamily="34" charset="0"/>
                    </a:rPr>
                    <a:t>HC</a:t>
                  </a:r>
                  <a:endParaRPr lang="en-GB" sz="12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33" name="TextBox 32"/>
              <p:cNvSpPr txBox="1"/>
              <p:nvPr/>
            </p:nvSpPr>
            <p:spPr>
              <a:xfrm>
                <a:off x="1604379" y="5181107"/>
                <a:ext cx="74892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b="1" dirty="0" smtClean="0">
                    <a:latin typeface="Arial" pitchFamily="34" charset="0"/>
                    <a:cs typeface="Arial" pitchFamily="34" charset="0"/>
                  </a:rPr>
                  <a:t>Resting</a:t>
                </a:r>
                <a:endParaRPr lang="en-GB" sz="12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1392585" y="4531985"/>
              <a:ext cx="3960440" cy="276999"/>
              <a:chOff x="1268760" y="4531985"/>
              <a:chExt cx="3960440" cy="276999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2511946" y="4531985"/>
                <a:ext cx="146386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b="1" dirty="0" smtClean="0">
                    <a:latin typeface="Arial" pitchFamily="34" charset="0"/>
                    <a:cs typeface="Arial" pitchFamily="34" charset="0"/>
                  </a:rPr>
                  <a:t>CD107a</a:t>
                </a:r>
                <a:r>
                  <a:rPr lang="en-GB" sz="1200" b="1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GB" sz="1200" b="1" dirty="0" smtClean="0">
                    <a:latin typeface="Arial" pitchFamily="34" charset="0"/>
                    <a:cs typeface="Arial" pitchFamily="34" charset="0"/>
                  </a:rPr>
                  <a:t>(LAMP-1)</a:t>
                </a:r>
                <a:endParaRPr lang="en-GB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39" name="Straight Arrow Connector 38"/>
              <p:cNvCxnSpPr/>
              <p:nvPr/>
            </p:nvCxnSpPr>
            <p:spPr>
              <a:xfrm>
                <a:off x="3975808" y="4670484"/>
                <a:ext cx="1253392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/>
              <p:cNvCxnSpPr/>
              <p:nvPr/>
            </p:nvCxnSpPr>
            <p:spPr>
              <a:xfrm flipV="1">
                <a:off x="1268760" y="4670484"/>
                <a:ext cx="1253392" cy="1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Group 49"/>
            <p:cNvGrpSpPr/>
            <p:nvPr/>
          </p:nvGrpSpPr>
          <p:grpSpPr>
            <a:xfrm>
              <a:off x="1392585" y="8985448"/>
              <a:ext cx="3960440" cy="276999"/>
              <a:chOff x="1268760" y="4531985"/>
              <a:chExt cx="3960440" cy="276999"/>
            </a:xfrm>
          </p:grpSpPr>
          <p:sp>
            <p:nvSpPr>
              <p:cNvPr id="51" name="TextBox 50"/>
              <p:cNvSpPr txBox="1"/>
              <p:nvPr/>
            </p:nvSpPr>
            <p:spPr>
              <a:xfrm>
                <a:off x="2511946" y="4531985"/>
                <a:ext cx="146386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b="1" dirty="0" smtClean="0">
                    <a:latin typeface="Arial" pitchFamily="34" charset="0"/>
                    <a:cs typeface="Arial" pitchFamily="34" charset="0"/>
                  </a:rPr>
                  <a:t>CD107a (LAMP-1)</a:t>
                </a:r>
                <a:endParaRPr lang="en-GB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52" name="Straight Arrow Connector 51"/>
              <p:cNvCxnSpPr/>
              <p:nvPr/>
            </p:nvCxnSpPr>
            <p:spPr>
              <a:xfrm>
                <a:off x="3975808" y="4670484"/>
                <a:ext cx="1253392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/>
              <p:cNvCxnSpPr/>
              <p:nvPr/>
            </p:nvCxnSpPr>
            <p:spPr>
              <a:xfrm flipV="1">
                <a:off x="1268760" y="4670484"/>
                <a:ext cx="1253392" cy="1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Group 41"/>
            <p:cNvGrpSpPr/>
            <p:nvPr/>
          </p:nvGrpSpPr>
          <p:grpSpPr>
            <a:xfrm>
              <a:off x="950741" y="861788"/>
              <a:ext cx="4972371" cy="3705067"/>
              <a:chOff x="950741" y="861788"/>
              <a:chExt cx="4972371" cy="3705067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950741" y="861788"/>
                <a:ext cx="4972371" cy="3705067"/>
                <a:chOff x="950741" y="1007560"/>
                <a:chExt cx="4972371" cy="3705067"/>
              </a:xfrm>
            </p:grpSpPr>
            <p:sp>
              <p:nvSpPr>
                <p:cNvPr id="20" name="TextBox 19"/>
                <p:cNvSpPr txBox="1"/>
                <p:nvPr/>
              </p:nvSpPr>
              <p:spPr>
                <a:xfrm>
                  <a:off x="5517232" y="3418753"/>
                  <a:ext cx="37221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200" b="1" dirty="0" smtClean="0">
                      <a:latin typeface="Arial" pitchFamily="34" charset="0"/>
                      <a:cs typeface="Arial" pitchFamily="34" charset="0"/>
                    </a:rPr>
                    <a:t>P1</a:t>
                  </a:r>
                  <a:endParaRPr lang="en-GB" sz="12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5517232" y="1575723"/>
                  <a:ext cx="40588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200" b="1" dirty="0" smtClean="0">
                      <a:latin typeface="Arial" pitchFamily="34" charset="0"/>
                      <a:cs typeface="Arial" pitchFamily="34" charset="0"/>
                    </a:rPr>
                    <a:t>HC</a:t>
                  </a:r>
                  <a:endParaRPr lang="en-GB" sz="12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grpSp>
              <p:nvGrpSpPr>
                <p:cNvPr id="25" name="Group 24"/>
                <p:cNvGrpSpPr/>
                <p:nvPr/>
              </p:nvGrpSpPr>
              <p:grpSpPr>
                <a:xfrm>
                  <a:off x="950741" y="1007560"/>
                  <a:ext cx="4566491" cy="3705067"/>
                  <a:chOff x="950741" y="1047316"/>
                  <a:chExt cx="4566491" cy="3705067"/>
                </a:xfrm>
              </p:grpSpPr>
              <p:pic>
                <p:nvPicPr>
                  <p:cNvPr id="1029" name="Picture 5" descr="C:\Users\pmmlj\Documents\PAPERS\HPS2 chr inv\data from KG\CHAGRA002 cd8.JPG"/>
                  <p:cNvPicPr>
                    <a:picLocks noChangeAspect="1" noChangeArrowheads="1"/>
                  </p:cNvPicPr>
                  <p:nvPr/>
                </p:nvPicPr>
                <p:blipFill>
                  <a:blip r:embed="rId10">
                    <a:extLst>
                      <a:ext uri="{BEBA8EAE-BF5A-486C-A8C5-ECC9F3942E4B}">
                        <a14:imgProps xmlns:a14="http://schemas.microsoft.com/office/drawing/2010/main">
                          <a14:imgLayer r:embed="rId11">
                            <a14:imgEffect>
                              <a14:saturation sat="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294732" y="1291630"/>
                    <a:ext cx="2222500" cy="166370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033" name="Picture 9" descr="C:\Users\pmmlj\Documents\PAPERS\HPS2 chr inv\data from KG\HAGRA 002 cd8.JPG"/>
                  <p:cNvPicPr>
                    <a:picLocks noChangeAspect="1" noChangeArrowheads="1"/>
                  </p:cNvPicPr>
                  <p:nvPr/>
                </p:nvPicPr>
                <p:blipFill>
                  <a:blip r:embed="rId12">
                    <a:extLst>
                      <a:ext uri="{BEBA8EAE-BF5A-486C-A8C5-ECC9F3942E4B}">
                        <a14:imgProps xmlns:a14="http://schemas.microsoft.com/office/drawing/2010/main">
                          <a14:imgLayer r:embed="rId13">
                            <a14:imgEffect>
                              <a14:saturation sat="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294732" y="3088683"/>
                    <a:ext cx="2222500" cy="166370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028" name="Picture 4" descr="C:\Users\pmmlj\Documents\PAPERS\HPS2 chr inv\data from KG\CHAGRA001 cd8 .JPG"/>
                  <p:cNvPicPr preferRelativeResize="0">
                    <a:picLocks noChangeArrowheads="1"/>
                  </p:cNvPicPr>
                  <p:nvPr/>
                </p:nvPicPr>
                <p:blipFill>
                  <a:blip r:embed="rId14">
                    <a:extLst>
                      <a:ext uri="{BEBA8EAE-BF5A-486C-A8C5-ECC9F3942E4B}">
                        <a14:imgProps xmlns:a14="http://schemas.microsoft.com/office/drawing/2010/main">
                          <a14:imgLayer r:embed="rId15">
                            <a14:imgEffect>
                              <a14:saturation sat="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50741" y="1292130"/>
                    <a:ext cx="2221200" cy="166320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3" name="Picture 3" descr="C:\Users\pmmlj\Documents\PAPERS\HPS2 chr inv\data from KG\HAGRA 001cd8.JPG"/>
                  <p:cNvPicPr preferRelativeResize="0">
                    <a:picLocks noChangeArrowheads="1"/>
                  </p:cNvPicPr>
                  <p:nvPr/>
                </p:nvPicPr>
                <p:blipFill>
                  <a:blip r:embed="rId16">
                    <a:extLst>
                      <a:ext uri="{BEBA8EAE-BF5A-486C-A8C5-ECC9F3942E4B}">
                        <a14:imgProps xmlns:a14="http://schemas.microsoft.com/office/drawing/2010/main">
                          <a14:imgLayer r:embed="rId17">
                            <a14:imgEffect>
                              <a14:saturation sat="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50741" y="3089183"/>
                    <a:ext cx="2221200" cy="166320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8" name="TextBox 17"/>
                  <p:cNvSpPr txBox="1"/>
                  <p:nvPr/>
                </p:nvSpPr>
                <p:spPr>
                  <a:xfrm>
                    <a:off x="1605067" y="1047316"/>
                    <a:ext cx="748923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1200" b="1" dirty="0" smtClean="0">
                        <a:latin typeface="Arial" pitchFamily="34" charset="0"/>
                        <a:cs typeface="Arial" pitchFamily="34" charset="0"/>
                      </a:rPr>
                      <a:t>Resting</a:t>
                    </a:r>
                    <a:endParaRPr lang="en-GB" sz="1200" b="1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23" name="TextBox 22"/>
                  <p:cNvSpPr txBox="1"/>
                  <p:nvPr/>
                </p:nvSpPr>
                <p:spPr>
                  <a:xfrm>
                    <a:off x="3942162" y="1047316"/>
                    <a:ext cx="490840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1200" b="1" dirty="0" smtClean="0">
                        <a:latin typeface="Arial" pitchFamily="34" charset="0"/>
                        <a:cs typeface="Arial" pitchFamily="34" charset="0"/>
                      </a:rPr>
                      <a:t>CD3</a:t>
                    </a:r>
                    <a:endParaRPr lang="en-GB" sz="1200" b="1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</p:grpSp>
          </p:grpSp>
          <p:sp>
            <p:nvSpPr>
              <p:cNvPr id="41" name="Rectangle 40"/>
              <p:cNvSpPr/>
              <p:nvPr/>
            </p:nvSpPr>
            <p:spPr>
              <a:xfrm>
                <a:off x="1700808" y="1106102"/>
                <a:ext cx="720080" cy="1024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56" name="Rectangle 55"/>
            <p:cNvSpPr/>
            <p:nvPr/>
          </p:nvSpPr>
          <p:spPr>
            <a:xfrm>
              <a:off x="4045942" y="1106602"/>
              <a:ext cx="720080" cy="1024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1700808" y="2911065"/>
              <a:ext cx="720080" cy="1024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009827" y="2912961"/>
              <a:ext cx="720080" cy="1024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1700808" y="5426582"/>
              <a:ext cx="720080" cy="1024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048494" y="5427915"/>
              <a:ext cx="720080" cy="1024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077072" y="7372131"/>
              <a:ext cx="720080" cy="1024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1700808" y="7382220"/>
              <a:ext cx="720080" cy="1024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922597" y="2241039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latin typeface="Arial" pitchFamily="34" charset="0"/>
                <a:cs typeface="Arial" pitchFamily="34" charset="0"/>
              </a:rPr>
              <a:t>2.2</a:t>
            </a:r>
            <a:endParaRPr lang="en-GB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922597" y="6591822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latin typeface="Arial" pitchFamily="34" charset="0"/>
                <a:cs typeface="Arial" pitchFamily="34" charset="0"/>
              </a:rPr>
              <a:t>0.9</a:t>
            </a:r>
            <a:endParaRPr lang="en-GB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253421" y="6591822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latin typeface="Arial" pitchFamily="34" charset="0"/>
                <a:cs typeface="Arial" pitchFamily="34" charset="0"/>
              </a:rPr>
              <a:t>9.9</a:t>
            </a:r>
            <a:endParaRPr lang="en-GB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253421" y="2241039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latin typeface="Arial" pitchFamily="34" charset="0"/>
                <a:cs typeface="Arial" pitchFamily="34" charset="0"/>
              </a:rPr>
              <a:t>3.2</a:t>
            </a:r>
            <a:endParaRPr lang="en-GB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896839" y="8521023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latin typeface="Arial" pitchFamily="34" charset="0"/>
                <a:cs typeface="Arial" pitchFamily="34" charset="0"/>
              </a:rPr>
              <a:t>5.4</a:t>
            </a:r>
            <a:endParaRPr lang="en-GB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170756" y="8512416"/>
            <a:ext cx="482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latin typeface="Arial" pitchFamily="34" charset="0"/>
                <a:cs typeface="Arial" pitchFamily="34" charset="0"/>
              </a:rPr>
              <a:t>10.9</a:t>
            </a:r>
            <a:endParaRPr lang="en-GB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922597" y="4027929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latin typeface="Arial" pitchFamily="34" charset="0"/>
                <a:cs typeface="Arial" pitchFamily="34" charset="0"/>
              </a:rPr>
              <a:t>0.4</a:t>
            </a:r>
            <a:endParaRPr lang="en-GB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253421" y="4027929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latin typeface="Arial" pitchFamily="34" charset="0"/>
                <a:cs typeface="Arial" pitchFamily="34" charset="0"/>
              </a:rPr>
              <a:t>1.2</a:t>
            </a:r>
            <a:endParaRPr lang="en-GB" sz="12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693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42900" y="1717824"/>
            <a:ext cx="6172200" cy="1651000"/>
          </a:xfrm>
        </p:spPr>
        <p:txBody>
          <a:bodyPr>
            <a:noAutofit/>
          </a:bodyPr>
          <a:lstStyle/>
          <a:p>
            <a:pPr algn="l">
              <a:lnSpc>
                <a:spcPct val="200000"/>
              </a:lnSpc>
            </a:pPr>
            <a:r>
              <a:rPr lang="en-GB" sz="1200" b="1" dirty="0">
                <a:latin typeface="Arial" pitchFamily="34" charset="0"/>
                <a:cs typeface="Arial" pitchFamily="34" charset="0"/>
              </a:rPr>
              <a:t>Supplementary Figure 1. 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Granule release assay (GRA) results are shown for a normal healthy control (HC) and the index case (P1) for cytotoxic T-cells (CTLs) (</a:t>
            </a:r>
            <a:r>
              <a:rPr lang="en-GB" sz="1200" b="1" dirty="0">
                <a:latin typeface="Arial" pitchFamily="34" charset="0"/>
                <a:cs typeface="Arial" pitchFamily="34" charset="0"/>
              </a:rPr>
              <a:t>A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) and natural killer (NK) cells (</a:t>
            </a:r>
            <a:r>
              <a:rPr lang="en-GB" sz="1200" b="1" dirty="0">
                <a:latin typeface="Arial" pitchFamily="34" charset="0"/>
                <a:cs typeface="Arial" pitchFamily="34" charset="0"/>
              </a:rPr>
              <a:t>B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). Peripheral blood mononuclear cells were stimulated overnight with interleukin 2 followed by incubation with fluorescently-labelled anti-CD107a (LAMP-1) alone (resting; </a:t>
            </a:r>
            <a:r>
              <a:rPr lang="en-GB" sz="1200" i="1" dirty="0">
                <a:latin typeface="Arial" pitchFamily="34" charset="0"/>
                <a:cs typeface="Arial" pitchFamily="34" charset="0"/>
              </a:rPr>
              <a:t>left panel </a:t>
            </a:r>
            <a:r>
              <a:rPr lang="en-GB" sz="1200" b="1" dirty="0">
                <a:latin typeface="Arial" pitchFamily="34" charset="0"/>
                <a:cs typeface="Arial" pitchFamily="34" charset="0"/>
              </a:rPr>
              <a:t>A 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&amp;</a:t>
            </a:r>
            <a:r>
              <a:rPr lang="en-GB" sz="1200" b="1" dirty="0">
                <a:latin typeface="Arial" pitchFamily="34" charset="0"/>
                <a:cs typeface="Arial" pitchFamily="34" charset="0"/>
              </a:rPr>
              <a:t> B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) or with anti-CD3 antibody to activate CTLs (</a:t>
            </a:r>
            <a:r>
              <a:rPr lang="en-GB" sz="1200" i="1" dirty="0">
                <a:latin typeface="Arial" pitchFamily="34" charset="0"/>
                <a:cs typeface="Arial" pitchFamily="34" charset="0"/>
              </a:rPr>
              <a:t>right panel </a:t>
            </a:r>
            <a:r>
              <a:rPr lang="en-GB" sz="1200" b="1" dirty="0">
                <a:latin typeface="Arial" pitchFamily="34" charset="0"/>
                <a:cs typeface="Arial" pitchFamily="34" charset="0"/>
              </a:rPr>
              <a:t>A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) or </a:t>
            </a:r>
            <a:r>
              <a:rPr lang="en-GB" sz="1200" dirty="0" err="1">
                <a:latin typeface="Arial" pitchFamily="34" charset="0"/>
                <a:cs typeface="Arial" pitchFamily="34" charset="0"/>
              </a:rPr>
              <a:t>phytohaemagglutinin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 (PHA) to activate NK cells (</a:t>
            </a:r>
            <a:r>
              <a:rPr lang="en-GB" sz="1200" i="1" dirty="0">
                <a:latin typeface="Arial" pitchFamily="34" charset="0"/>
                <a:cs typeface="Arial" pitchFamily="34" charset="0"/>
              </a:rPr>
              <a:t>right panel </a:t>
            </a:r>
            <a:r>
              <a:rPr lang="en-GB" sz="1200" b="1" dirty="0">
                <a:latin typeface="Arial" pitchFamily="34" charset="0"/>
                <a:cs typeface="Arial" pitchFamily="34" charset="0"/>
              </a:rPr>
              <a:t>B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). Samples were analysed by flow </a:t>
            </a:r>
            <a:r>
              <a:rPr lang="en-GB" sz="1200" dirty="0" err="1">
                <a:latin typeface="Arial" pitchFamily="34" charset="0"/>
                <a:cs typeface="Arial" pitchFamily="34" charset="0"/>
              </a:rPr>
              <a:t>cytometry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, gating on lymphocytes by forward/side scatter. CD107a expression was analysed on CTLs and NK cells and the </a:t>
            </a:r>
            <a:r>
              <a:rPr lang="en-GB" sz="1200" dirty="0" smtClean="0">
                <a:latin typeface="Arial" pitchFamily="34" charset="0"/>
                <a:cs typeface="Arial" pitchFamily="34" charset="0"/>
              </a:rPr>
              <a:t>%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CD107a+ cells </a:t>
            </a:r>
            <a:r>
              <a:rPr lang="en-GB" sz="1200" dirty="0" smtClean="0">
                <a:latin typeface="Arial" pitchFamily="34" charset="0"/>
                <a:cs typeface="Arial" pitchFamily="34" charset="0"/>
              </a:rPr>
              <a:t>are indicated in each histogram. The </a:t>
            </a:r>
            <a:r>
              <a:rPr lang="en-GB" sz="1200" dirty="0" smtClean="0">
                <a:latin typeface="Arial" pitchFamily="34" charset="0"/>
                <a:cs typeface="Arial" pitchFamily="34" charset="0"/>
              </a:rPr>
              <a:t>increase in percentage of 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CD107a+ cells </a:t>
            </a:r>
            <a:r>
              <a:rPr lang="en-GB" sz="12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l-GR" sz="1200" dirty="0" smtClean="0">
                <a:latin typeface="Arial" pitchFamily="34" charset="0"/>
                <a:cs typeface="Arial" pitchFamily="34" charset="0"/>
              </a:rPr>
              <a:t>Δ</a:t>
            </a:r>
            <a:r>
              <a:rPr lang="en-GB" sz="1200" dirty="0">
                <a:latin typeface="Arial" pitchFamily="34" charset="0"/>
                <a:cs typeface="Arial" pitchFamily="34" charset="0"/>
              </a:rPr>
              <a:t> %CD107a+ </a:t>
            </a:r>
            <a:r>
              <a:rPr lang="en-GB" sz="1200" dirty="0" smtClean="0">
                <a:latin typeface="Arial" pitchFamily="34" charset="0"/>
                <a:cs typeface="Arial" pitchFamily="34" charset="0"/>
              </a:rPr>
              <a:t>) between resting and stimulated cells was determined.</a:t>
            </a:r>
            <a:r>
              <a:rPr lang="en-GB" sz="1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GB" sz="1200" dirty="0" smtClean="0">
                <a:latin typeface="Arial" pitchFamily="34" charset="0"/>
                <a:cs typeface="Arial" pitchFamily="34" charset="0"/>
              </a:rPr>
            </a:br>
            <a:r>
              <a:rPr lang="en-GB" sz="1200" dirty="0">
                <a:latin typeface="Arial" pitchFamily="34" charset="0"/>
                <a:cs typeface="Arial" pitchFamily="34" charset="0"/>
              </a:rPr>
              <a:t/>
            </a:r>
            <a:br>
              <a:rPr lang="en-GB" sz="1200" dirty="0">
                <a:latin typeface="Arial" pitchFamily="34" charset="0"/>
                <a:cs typeface="Arial" pitchFamily="34" charset="0"/>
              </a:rPr>
            </a:br>
            <a:r>
              <a:rPr lang="en-GB" sz="1200" dirty="0">
                <a:latin typeface="Arial" pitchFamily="34" charset="0"/>
                <a:cs typeface="Arial" pitchFamily="34" charset="0"/>
              </a:rPr>
              <a:t/>
            </a:r>
            <a:br>
              <a:rPr lang="en-GB" sz="1200" dirty="0">
                <a:latin typeface="Arial" pitchFamily="34" charset="0"/>
                <a:cs typeface="Arial" pitchFamily="34" charset="0"/>
              </a:rPr>
            </a:br>
            <a:endParaRPr lang="en-GB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555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185</Words>
  <Application>Microsoft Office PowerPoint</Application>
  <PresentationFormat>A4 Paper (210x297 mm)</PresentationFormat>
  <Paragraphs>21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Supplementary Figure 1. Granule release assay (GRA) results are shown for a normal healthy control (HC) and the index case (P1) for cytotoxic T-cells (CTLs) (A) and natural killer (NK) cells (B). Peripheral blood mononuclear cells were stimulated overnight with interleukin 2 followed by incubation with fluorescently-labelled anti-CD107a (LAMP-1) alone (resting; left panel A &amp; B) or with anti-CD3 antibody to activate CTLs (right panel A) or phytohaemagglutinin (PHA) to activate NK cells (right panel B). Samples were analysed by flow cytometry, gating on lymphocytes by forward/side scatter. CD107a expression was analysed on CTLs and NK cells and the %CD107a+ cells are indicated in each histogram. The increase in percentage of CD107a+ cells  (Δ %CD107a+ ) between resting and stimulated cells was determined.   </vt:lpstr>
    </vt:vector>
  </TitlesOfParts>
  <Company>University of Bristol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ML Jones</dc:creator>
  <cp:lastModifiedBy>ML Jones</cp:lastModifiedBy>
  <cp:revision>21</cp:revision>
  <cp:lastPrinted>2013-03-05T15:46:33Z</cp:lastPrinted>
  <dcterms:created xsi:type="dcterms:W3CDTF">2013-02-12T15:51:12Z</dcterms:created>
  <dcterms:modified xsi:type="dcterms:W3CDTF">2013-03-05T15:58:33Z</dcterms:modified>
</cp:coreProperties>
</file>