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7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estplatte:Users:Berit:Desktop:HDAC:Figures:HDAC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17"/>
  <c:chart>
    <c:title>
      <c:tx>
        <c:rich>
          <a:bodyPr/>
          <a:lstStyle/>
          <a:p>
            <a:pPr>
              <a:defRPr/>
            </a:pPr>
            <a:r>
              <a:rPr lang="de-DE"/>
              <a:t>HDAC1</a:t>
            </a:r>
            <a:r>
              <a:rPr lang="de-DE" baseline="0"/>
              <a:t> and correlation with HR expression</a:t>
            </a:r>
            <a:endParaRPr lang="de-DE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Blatt1!$A$2</c:f>
              <c:strCache>
                <c:ptCount val="1"/>
                <c:pt idx="0">
                  <c:v>low </c:v>
                </c:pt>
              </c:strCache>
            </c:strRef>
          </c:tx>
          <c:cat>
            <c:strRef>
              <c:f>Blatt1!$B$1:$C$1</c:f>
              <c:strCache>
                <c:ptCount val="2"/>
                <c:pt idx="0">
                  <c:v>HR positive</c:v>
                </c:pt>
                <c:pt idx="1">
                  <c:v>HR negative</c:v>
                </c:pt>
              </c:strCache>
            </c:strRef>
          </c:cat>
          <c:val>
            <c:numRef>
              <c:f>Blatt1!$B$2:$C$2</c:f>
              <c:numCache>
                <c:formatCode>General</c:formatCode>
                <c:ptCount val="2"/>
                <c:pt idx="0">
                  <c:v>28.4</c:v>
                </c:pt>
                <c:pt idx="1">
                  <c:v>53.7</c:v>
                </c:pt>
              </c:numCache>
            </c:numRef>
          </c:val>
        </c:ser>
        <c:ser>
          <c:idx val="1"/>
          <c:order val="1"/>
          <c:tx>
            <c:strRef>
              <c:f>Blatt1!$A$3</c:f>
              <c:strCache>
                <c:ptCount val="1"/>
                <c:pt idx="0">
                  <c:v>intermediate </c:v>
                </c:pt>
              </c:strCache>
            </c:strRef>
          </c:tx>
          <c:cat>
            <c:strRef>
              <c:f>Blatt1!$B$1:$C$1</c:f>
              <c:strCache>
                <c:ptCount val="2"/>
                <c:pt idx="0">
                  <c:v>HR positive</c:v>
                </c:pt>
                <c:pt idx="1">
                  <c:v>HR negative</c:v>
                </c:pt>
              </c:strCache>
            </c:strRef>
          </c:cat>
          <c:val>
            <c:numRef>
              <c:f>Blatt1!$B$3:$C$3</c:f>
              <c:numCache>
                <c:formatCode>General</c:formatCode>
                <c:ptCount val="2"/>
                <c:pt idx="0">
                  <c:v>33.300000000000011</c:v>
                </c:pt>
                <c:pt idx="1">
                  <c:v>36.6</c:v>
                </c:pt>
              </c:numCache>
            </c:numRef>
          </c:val>
        </c:ser>
        <c:ser>
          <c:idx val="2"/>
          <c:order val="2"/>
          <c:tx>
            <c:strRef>
              <c:f>Blatt1!$A$4</c:f>
              <c:strCache>
                <c:ptCount val="1"/>
                <c:pt idx="0">
                  <c:v>high </c:v>
                </c:pt>
              </c:strCache>
            </c:strRef>
          </c:tx>
          <c:cat>
            <c:strRef>
              <c:f>Blatt1!$B$1:$C$1</c:f>
              <c:strCache>
                <c:ptCount val="2"/>
                <c:pt idx="0">
                  <c:v>HR positive</c:v>
                </c:pt>
                <c:pt idx="1">
                  <c:v>HR negative</c:v>
                </c:pt>
              </c:strCache>
            </c:strRef>
          </c:cat>
          <c:val>
            <c:numRef>
              <c:f>Blatt1!$B$4:$C$4</c:f>
              <c:numCache>
                <c:formatCode>General</c:formatCode>
                <c:ptCount val="2"/>
                <c:pt idx="0">
                  <c:v>38.300000000000011</c:v>
                </c:pt>
                <c:pt idx="1">
                  <c:v>9.7000000000000011</c:v>
                </c:pt>
              </c:numCache>
            </c:numRef>
          </c:val>
        </c:ser>
        <c:dLbls>
          <c:showVal val="1"/>
        </c:dLbls>
        <c:axId val="39313408"/>
        <c:axId val="39314944"/>
      </c:barChart>
      <c:catAx>
        <c:axId val="39313408"/>
        <c:scaling>
          <c:orientation val="minMax"/>
        </c:scaling>
        <c:axPos val="b"/>
        <c:tickLblPos val="nextTo"/>
        <c:crossAx val="39314944"/>
        <c:crosses val="autoZero"/>
        <c:auto val="1"/>
        <c:lblAlgn val="ctr"/>
        <c:lblOffset val="100"/>
      </c:catAx>
      <c:valAx>
        <c:axId val="3931494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/>
                  <a:t>percentage of patiens</a:t>
                </a:r>
              </a:p>
            </c:rich>
          </c:tx>
        </c:title>
        <c:numFmt formatCode="General" sourceLinked="1"/>
        <c:tickLblPos val="nextTo"/>
        <c:crossAx val="39313408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0.83748</cdr:x>
      <cdr:y>0.88384</cdr:y>
    </cdr:from>
    <cdr:to>
      <cdr:x>0.9542</cdr:x>
      <cdr:y>0.95063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4341495" y="3054557"/>
          <a:ext cx="605079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de-D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900">
              <a:latin typeface="Arial"/>
              <a:cs typeface="Arial"/>
            </a:rPr>
            <a:t>p</a:t>
          </a:r>
          <a:r>
            <a:rPr lang="de-DE" sz="900" smtClean="0">
              <a:latin typeface="Arial"/>
              <a:cs typeface="Arial"/>
            </a:rPr>
            <a:t>&lt;0.001</a:t>
          </a:r>
          <a:endParaRPr lang="de-DE" sz="900" dirty="0">
            <a:latin typeface="Arial"/>
            <a:cs typeface="Arial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43214-7ACF-4A39-9ED4-B19227248CAC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75F93-0F58-4A73-B14C-98D11995A4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0A648-B599-437C-8A17-52ADF3EA7462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5E174-2111-4C31-86C4-BA84B0F820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86EED-6381-4FFE-88E6-82B46157A4AF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CCF2D-9847-4F9D-9C25-6794B23110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49407-6CE3-4FE8-80D6-AF0CE51D808E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7948C-38B0-4644-973C-14631D386E6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D4E64-B4E5-45EA-BB27-C0DE35850633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7DB60-A044-4CB4-8C90-095317857C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DD0FA-D65B-441E-B880-CF36794E709F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127E1-C8A9-4049-8F1E-50202817CE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58665-8155-49C3-A972-4B4E00083E58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C66E0-D9A6-455A-91F4-61626B3095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EBD07-919E-43C5-8C18-343918FD1EDC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11EDE-0AB2-4688-B131-637CEE9642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21D45-2D63-4BB8-95E3-CD53F3D143E1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7569C-55EC-4E51-8BFB-3AF192CFFCF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50A11-1954-491A-9616-0E824A230E8B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F7E7E-3388-4E98-9B2D-7C83DF10615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81BE3-6CD8-4A4A-9E9C-9C14E19B959D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BFE94-C0D9-4EDF-812B-C540CF64880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34C2EB-668D-4752-BCDA-111C1DB4FA04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C6FAC9-A7CB-4F65-ACC7-1785DA05DD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>
            <a:graphicFrameLocks/>
          </p:cNvGraphicFramePr>
          <p:nvPr/>
        </p:nvGraphicFramePr>
        <p:xfrm>
          <a:off x="2286000" y="2057400"/>
          <a:ext cx="5184000" cy="34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314" name="Textfeld 5"/>
          <p:cNvSpPr txBox="1">
            <a:spLocks noChangeArrowheads="1"/>
          </p:cNvSpPr>
          <p:nvPr/>
        </p:nvSpPr>
        <p:spPr bwMode="auto">
          <a:xfrm>
            <a:off x="855663" y="5881688"/>
            <a:ext cx="9382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Figure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Office-Design</vt:lpstr>
      <vt:lpstr>Folie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Berit Müller</dc:creator>
  <cp:lastModifiedBy>Müller</cp:lastModifiedBy>
  <cp:revision>3</cp:revision>
  <dcterms:created xsi:type="dcterms:W3CDTF">2012-12-16T14:31:33Z</dcterms:created>
  <dcterms:modified xsi:type="dcterms:W3CDTF">2012-12-20T14:05:13Z</dcterms:modified>
</cp:coreProperties>
</file>