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estplatte:Users:Berit:Desktop:HDAC:Figures:HDAC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estplatte:Users:Berit:Desktop:HDAC:Figures:HDAC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17"/>
  <c:chart>
    <c:title>
      <c:tx>
        <c:rich>
          <a:bodyPr/>
          <a:lstStyle/>
          <a:p>
            <a:pPr>
              <a:defRPr/>
            </a:pPr>
            <a:r>
              <a:rPr lang="de-DE"/>
              <a:t>HDAC3 and HR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Blatt2!$A$2</c:f>
              <c:strCache>
                <c:ptCount val="1"/>
                <c:pt idx="0">
                  <c:v>low </c:v>
                </c:pt>
              </c:strCache>
            </c:strRef>
          </c:tx>
          <c:cat>
            <c:strRef>
              <c:f>Blatt2!$B$1:$C$1</c:f>
              <c:strCache>
                <c:ptCount val="2"/>
                <c:pt idx="0">
                  <c:v>HR positive</c:v>
                </c:pt>
                <c:pt idx="1">
                  <c:v>HR negative</c:v>
                </c:pt>
              </c:strCache>
            </c:strRef>
          </c:cat>
          <c:val>
            <c:numRef>
              <c:f>Blatt2!$B$2:$C$2</c:f>
              <c:numCache>
                <c:formatCode>General</c:formatCode>
                <c:ptCount val="2"/>
                <c:pt idx="0">
                  <c:v>36.9</c:v>
                </c:pt>
                <c:pt idx="1">
                  <c:v>32.6</c:v>
                </c:pt>
              </c:numCache>
            </c:numRef>
          </c:val>
        </c:ser>
        <c:ser>
          <c:idx val="1"/>
          <c:order val="1"/>
          <c:tx>
            <c:strRef>
              <c:f>Blatt2!$A$3</c:f>
              <c:strCache>
                <c:ptCount val="1"/>
                <c:pt idx="0">
                  <c:v>intermediate</c:v>
                </c:pt>
              </c:strCache>
            </c:strRef>
          </c:tx>
          <c:cat>
            <c:strRef>
              <c:f>Blatt2!$B$1:$C$1</c:f>
              <c:strCache>
                <c:ptCount val="2"/>
                <c:pt idx="0">
                  <c:v>HR positive</c:v>
                </c:pt>
                <c:pt idx="1">
                  <c:v>HR negative</c:v>
                </c:pt>
              </c:strCache>
            </c:strRef>
          </c:cat>
          <c:val>
            <c:numRef>
              <c:f>Blatt2!$B$3:$C$3</c:f>
              <c:numCache>
                <c:formatCode>General</c:formatCode>
                <c:ptCount val="2"/>
                <c:pt idx="0">
                  <c:v>35.800000000000011</c:v>
                </c:pt>
                <c:pt idx="1">
                  <c:v>16.3</c:v>
                </c:pt>
              </c:numCache>
            </c:numRef>
          </c:val>
        </c:ser>
        <c:ser>
          <c:idx val="2"/>
          <c:order val="2"/>
          <c:tx>
            <c:strRef>
              <c:f>Blatt2!$A$4</c:f>
              <c:strCache>
                <c:ptCount val="1"/>
                <c:pt idx="0">
                  <c:v>high</c:v>
                </c:pt>
              </c:strCache>
            </c:strRef>
          </c:tx>
          <c:cat>
            <c:strRef>
              <c:f>Blatt2!$B$1:$C$1</c:f>
              <c:strCache>
                <c:ptCount val="2"/>
                <c:pt idx="0">
                  <c:v>HR positive</c:v>
                </c:pt>
                <c:pt idx="1">
                  <c:v>HR negative</c:v>
                </c:pt>
              </c:strCache>
            </c:strRef>
          </c:cat>
          <c:val>
            <c:numRef>
              <c:f>Blatt2!$B$4:$C$4</c:f>
              <c:numCache>
                <c:formatCode>General</c:formatCode>
                <c:ptCount val="2"/>
                <c:pt idx="0">
                  <c:v>27.3</c:v>
                </c:pt>
                <c:pt idx="1">
                  <c:v>51.2</c:v>
                </c:pt>
              </c:numCache>
            </c:numRef>
          </c:val>
        </c:ser>
        <c:dLbls>
          <c:showVal val="1"/>
        </c:dLbls>
        <c:axId val="39313408"/>
        <c:axId val="39314944"/>
      </c:barChart>
      <c:catAx>
        <c:axId val="39313408"/>
        <c:scaling>
          <c:orientation val="minMax"/>
        </c:scaling>
        <c:axPos val="b"/>
        <c:tickLblPos val="nextTo"/>
        <c:crossAx val="39314944"/>
        <c:crosses val="autoZero"/>
        <c:auto val="1"/>
        <c:lblAlgn val="ctr"/>
        <c:lblOffset val="100"/>
      </c:catAx>
      <c:valAx>
        <c:axId val="3931494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percentage of patients</a:t>
                </a:r>
              </a:p>
            </c:rich>
          </c:tx>
        </c:title>
        <c:numFmt formatCode="General" sourceLinked="1"/>
        <c:tickLblPos val="nextTo"/>
        <c:crossAx val="39313408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17"/>
  <c:chart>
    <c:title>
      <c:tx>
        <c:rich>
          <a:bodyPr/>
          <a:lstStyle/>
          <a:p>
            <a:pPr>
              <a:defRPr/>
            </a:pPr>
            <a:r>
              <a:rPr lang="de-DE"/>
              <a:t>HDAC3</a:t>
            </a:r>
            <a:r>
              <a:rPr lang="de-DE" baseline="0"/>
              <a:t> and grading</a:t>
            </a:r>
            <a:endParaRPr lang="de-DE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[1]Blatt1!$A$4</c:f>
              <c:strCache>
                <c:ptCount val="1"/>
                <c:pt idx="0">
                  <c:v>low </c:v>
                </c:pt>
              </c:strCache>
            </c:strRef>
          </c:tx>
          <c:dLbls>
            <c:txPr>
              <a:bodyPr/>
              <a:lstStyle/>
              <a:p>
                <a:pPr>
                  <a:defRPr sz="900"/>
                </a:pPr>
                <a:endParaRPr lang="de-DE"/>
              </a:p>
            </c:txPr>
            <c:showVal val="1"/>
          </c:dLbls>
          <c:cat>
            <c:strRef>
              <c:f>[1]Blatt1!$B$3:$D$3</c:f>
              <c:strCache>
                <c:ptCount val="3"/>
                <c:pt idx="0">
                  <c:v>G1</c:v>
                </c:pt>
                <c:pt idx="1">
                  <c:v>G2</c:v>
                </c:pt>
                <c:pt idx="2">
                  <c:v>G3</c:v>
                </c:pt>
              </c:strCache>
            </c:strRef>
          </c:cat>
          <c:val>
            <c:numRef>
              <c:f>[1]Blatt1!$B$4:$D$4</c:f>
              <c:numCache>
                <c:formatCode>General</c:formatCode>
                <c:ptCount val="3"/>
                <c:pt idx="0">
                  <c:v>50.8</c:v>
                </c:pt>
                <c:pt idx="1">
                  <c:v>32.700000000000003</c:v>
                </c:pt>
                <c:pt idx="2">
                  <c:v>25</c:v>
                </c:pt>
              </c:numCache>
            </c:numRef>
          </c:val>
        </c:ser>
        <c:ser>
          <c:idx val="1"/>
          <c:order val="1"/>
          <c:tx>
            <c:strRef>
              <c:f>[1]Blatt1!$A$5</c:f>
              <c:strCache>
                <c:ptCount val="1"/>
                <c:pt idx="0">
                  <c:v>intermediate </c:v>
                </c:pt>
              </c:strCache>
            </c:strRef>
          </c:tx>
          <c:dLbls>
            <c:txPr>
              <a:bodyPr/>
              <a:lstStyle/>
              <a:p>
                <a:pPr>
                  <a:defRPr sz="900"/>
                </a:pPr>
                <a:endParaRPr lang="de-DE"/>
              </a:p>
            </c:txPr>
            <c:showVal val="1"/>
          </c:dLbls>
          <c:cat>
            <c:strRef>
              <c:f>[1]Blatt1!$B$3:$D$3</c:f>
              <c:strCache>
                <c:ptCount val="3"/>
                <c:pt idx="0">
                  <c:v>G1</c:v>
                </c:pt>
                <c:pt idx="1">
                  <c:v>G2</c:v>
                </c:pt>
                <c:pt idx="2">
                  <c:v>G3</c:v>
                </c:pt>
              </c:strCache>
            </c:strRef>
          </c:cat>
          <c:val>
            <c:numRef>
              <c:f>[1]Blatt1!$B$5:$D$5</c:f>
              <c:numCache>
                <c:formatCode>General</c:formatCode>
                <c:ptCount val="3"/>
                <c:pt idx="0">
                  <c:v>30.2</c:v>
                </c:pt>
                <c:pt idx="1">
                  <c:v>34.6</c:v>
                </c:pt>
                <c:pt idx="2">
                  <c:v>28.6</c:v>
                </c:pt>
              </c:numCache>
            </c:numRef>
          </c:val>
        </c:ser>
        <c:ser>
          <c:idx val="2"/>
          <c:order val="2"/>
          <c:tx>
            <c:strRef>
              <c:f>[1]Blatt1!$A$6</c:f>
              <c:strCache>
                <c:ptCount val="1"/>
                <c:pt idx="0">
                  <c:v>high </c:v>
                </c:pt>
              </c:strCache>
            </c:strRef>
          </c:tx>
          <c:dLbls>
            <c:txPr>
              <a:bodyPr/>
              <a:lstStyle/>
              <a:p>
                <a:pPr>
                  <a:defRPr sz="900"/>
                </a:pPr>
                <a:endParaRPr lang="de-DE"/>
              </a:p>
            </c:txPr>
            <c:showVal val="1"/>
          </c:dLbls>
          <c:cat>
            <c:strRef>
              <c:f>[1]Blatt1!$B$3:$D$3</c:f>
              <c:strCache>
                <c:ptCount val="3"/>
                <c:pt idx="0">
                  <c:v>G1</c:v>
                </c:pt>
                <c:pt idx="1">
                  <c:v>G2</c:v>
                </c:pt>
                <c:pt idx="2">
                  <c:v>G3</c:v>
                </c:pt>
              </c:strCache>
            </c:strRef>
          </c:cat>
          <c:val>
            <c:numRef>
              <c:f>[1]Blatt1!$B$6:$D$6</c:f>
              <c:numCache>
                <c:formatCode>General</c:formatCode>
                <c:ptCount val="3"/>
                <c:pt idx="0">
                  <c:v>19</c:v>
                </c:pt>
                <c:pt idx="1">
                  <c:v>32.700000000000003</c:v>
                </c:pt>
                <c:pt idx="2">
                  <c:v>46.4</c:v>
                </c:pt>
              </c:numCache>
            </c:numRef>
          </c:val>
        </c:ser>
        <c:dLbls>
          <c:showVal val="1"/>
        </c:dLbls>
        <c:axId val="35002240"/>
        <c:axId val="35003776"/>
      </c:barChart>
      <c:catAx>
        <c:axId val="35002240"/>
        <c:scaling>
          <c:orientation val="minMax"/>
        </c:scaling>
        <c:axPos val="b"/>
        <c:tickLblPos val="nextTo"/>
        <c:crossAx val="35003776"/>
        <c:crosses val="autoZero"/>
        <c:auto val="1"/>
        <c:lblAlgn val="ctr"/>
        <c:lblOffset val="100"/>
      </c:catAx>
      <c:valAx>
        <c:axId val="350037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percentage of patients</a:t>
                </a:r>
              </a:p>
            </c:rich>
          </c:tx>
        </c:title>
        <c:numFmt formatCode="General" sourceLinked="1"/>
        <c:tickLblPos val="nextTo"/>
        <c:crossAx val="35002240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0.79869</cdr:x>
      <cdr:y>0.88998</cdr:y>
    </cdr:from>
    <cdr:to>
      <cdr:x>0.91762</cdr:x>
      <cdr:y>0.97413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3651624" y="2441388"/>
          <a:ext cx="543739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de-D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900" dirty="0">
              <a:latin typeface="Arial"/>
              <a:cs typeface="Arial"/>
            </a:rPr>
            <a:t>p</a:t>
          </a:r>
          <a:r>
            <a:rPr lang="de-DE" sz="900" dirty="0" smtClean="0">
              <a:latin typeface="Arial"/>
              <a:cs typeface="Arial"/>
            </a:rPr>
            <a:t>=0.04</a:t>
          </a:r>
          <a:endParaRPr lang="de-DE" sz="900" dirty="0">
            <a:latin typeface="Arial"/>
            <a:cs typeface="Arial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51867-8A56-4AEF-8500-B9D922CCB66D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0238C-1688-44B7-A148-DCE181C261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A349B-03EA-47D5-9CE8-33A3C7D624FA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94A11-C315-41FF-97EA-4F02F3D563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ABC9A-00FB-441C-AF54-0116756A340D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DE2AE-3B24-4A73-AD2F-8171FD7082E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6A7C3-D99D-4F23-9F5A-8DB53C0FFE4C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592DF-7816-4955-9418-6DDDDB4BD1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54D10-D503-4DB7-BD2F-205056BDE099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F754D-873C-40C6-BEA1-E551B35441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E8D92-B1A1-43D9-B7D9-0984F4C1F476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40DCE-5862-4F18-AF9E-91956901E4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E1CA8-71DC-49DB-9BA0-EA05DA1191B8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FF42E-6368-4ECA-93FD-A6990103A2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A44D4-AA10-448F-BD3B-2B0972F6EFDF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DA72-EB11-426F-95DB-0779751DFD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92ADF-B532-4667-A8E5-A623649DC649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3AD20-CF6F-4249-AEDA-20C77CFBBA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5F8A5-99C2-4B63-8863-CE5D47729450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E6537-3279-4B1E-AD33-3332B7C0D4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BF8CC-0DE5-49F7-8813-5E6EB1E095C2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5393A-F1D8-4C49-8EA1-F42012AB799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1C3075-4F58-4288-889D-399CB145964F}" type="datetimeFigureOut">
              <a:rPr lang="de-DE"/>
              <a:pPr>
                <a:defRPr/>
              </a:pPr>
              <a:t>20.12.2012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D53D04-0378-4FDD-A3EB-E5F2881E3C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Gruppierung 1"/>
          <p:cNvGrpSpPr>
            <a:grpSpLocks/>
          </p:cNvGrpSpPr>
          <p:nvPr/>
        </p:nvGrpSpPr>
        <p:grpSpPr bwMode="auto">
          <a:xfrm>
            <a:off x="195263" y="1292225"/>
            <a:ext cx="8955087" cy="4957763"/>
            <a:chOff x="195072" y="1292352"/>
            <a:chExt cx="8955024" cy="4958224"/>
          </a:xfrm>
        </p:grpSpPr>
        <p:graphicFrame>
          <p:nvGraphicFramePr>
            <p:cNvPr id="5" name="Diagramm 4"/>
            <p:cNvGraphicFramePr>
              <a:graphicFrameLocks/>
            </p:cNvGraphicFramePr>
            <p:nvPr/>
          </p:nvGraphicFramePr>
          <p:xfrm>
            <a:off x="4572000" y="12954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Diagramm 5"/>
            <p:cNvGraphicFramePr>
              <a:graphicFrameLocks/>
            </p:cNvGraphicFramePr>
            <p:nvPr/>
          </p:nvGraphicFramePr>
          <p:xfrm>
            <a:off x="201465" y="12954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316" name="Textfeld 6"/>
            <p:cNvSpPr txBox="1">
              <a:spLocks noChangeArrowheads="1"/>
            </p:cNvSpPr>
            <p:nvPr/>
          </p:nvSpPr>
          <p:spPr bwMode="auto">
            <a:xfrm>
              <a:off x="4028857" y="3713515"/>
              <a:ext cx="606421" cy="244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000">
                  <a:latin typeface="Calibri" pitchFamily="34" charset="0"/>
                  <a:cs typeface="Arial" charset="0"/>
                </a:rPr>
                <a:t>p&lt;0,001</a:t>
              </a:r>
            </a:p>
          </p:txBody>
        </p:sp>
        <p:sp>
          <p:nvSpPr>
            <p:cNvPr id="13317" name="Textfeld 7"/>
            <p:cNvSpPr txBox="1">
              <a:spLocks noChangeArrowheads="1"/>
            </p:cNvSpPr>
            <p:nvPr/>
          </p:nvSpPr>
          <p:spPr bwMode="auto">
            <a:xfrm>
              <a:off x="855902" y="5881244"/>
              <a:ext cx="9381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Figure 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Macintosh PowerPoint</Application>
  <PresentationFormat>Bildschirmpräsentation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Office-Design</vt:lpstr>
      <vt:lpstr>Folie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Berit Müller</dc:creator>
  <cp:lastModifiedBy>Müller</cp:lastModifiedBy>
  <cp:revision>4</cp:revision>
  <dcterms:created xsi:type="dcterms:W3CDTF">2012-12-16T14:47:04Z</dcterms:created>
  <dcterms:modified xsi:type="dcterms:W3CDTF">2012-12-20T14:05:01Z</dcterms:modified>
</cp:coreProperties>
</file>