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6858000" cy="9144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90" d="100"/>
          <a:sy n="90" d="100"/>
        </p:scale>
        <p:origin x="-3036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__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__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/>
      <c:lineChart>
        <c:grouping val="standard"/>
        <c:ser>
          <c:idx val="0"/>
          <c:order val="0"/>
          <c:tx>
            <c:strRef>
              <c:f>'4週間選抜体重推移'!$A$36:$C$36</c:f>
              <c:strCache>
                <c:ptCount val="1"/>
                <c:pt idx="0">
                  <c:v>コントロール群</c:v>
                </c:pt>
              </c:strCache>
            </c:strRef>
          </c:tx>
          <c:spPr>
            <a:ln w="9525">
              <a:solidFill>
                <a:schemeClr val="tx1"/>
              </a:solidFill>
            </a:ln>
          </c:spPr>
          <c:marker>
            <c:symbol val="circle"/>
            <c:size val="7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'4週間選抜体重推移'!$D$11:$H$11</c:f>
                <c:numCache>
                  <c:formatCode>General</c:formatCode>
                  <c:ptCount val="5"/>
                  <c:pt idx="0">
                    <c:v>0.45946829173634174</c:v>
                  </c:pt>
                  <c:pt idx="1">
                    <c:v>0.35371049053019493</c:v>
                  </c:pt>
                  <c:pt idx="2">
                    <c:v>0.70635999635061764</c:v>
                  </c:pt>
                  <c:pt idx="3">
                    <c:v>0.18150604520082644</c:v>
                  </c:pt>
                  <c:pt idx="4">
                    <c:v>0.53789714010518164</c:v>
                  </c:pt>
                </c:numCache>
              </c:numRef>
            </c:plus>
            <c:minus>
              <c:numRef>
                <c:f>'4週間選抜体重推移'!$D$11:$H$11</c:f>
                <c:numCache>
                  <c:formatCode>General</c:formatCode>
                  <c:ptCount val="5"/>
                  <c:pt idx="0">
                    <c:v>0.45946829173634174</c:v>
                  </c:pt>
                  <c:pt idx="1">
                    <c:v>0.35371049053019493</c:v>
                  </c:pt>
                  <c:pt idx="2">
                    <c:v>0.70635999635061764</c:v>
                  </c:pt>
                  <c:pt idx="3">
                    <c:v>0.18150604520082644</c:v>
                  </c:pt>
                  <c:pt idx="4">
                    <c:v>0.53789714010518164</c:v>
                  </c:pt>
                </c:numCache>
              </c:numRef>
            </c:minus>
            <c:spPr>
              <a:ln w="3175">
                <a:solidFill>
                  <a:srgbClr val="000000"/>
                </a:solidFill>
                <a:prstDash val="solid"/>
              </a:ln>
            </c:spPr>
          </c:errBars>
          <c:cat>
            <c:strRef>
              <c:f>'4週間選抜体重推移'!$D$35:$H$35</c:f>
              <c:strCache>
                <c:ptCount val="5"/>
                <c:pt idx="0">
                  <c:v>Day0</c:v>
                </c:pt>
                <c:pt idx="1">
                  <c:v>Day7</c:v>
                </c:pt>
                <c:pt idx="2">
                  <c:v>Day14</c:v>
                </c:pt>
                <c:pt idx="3">
                  <c:v>Day21</c:v>
                </c:pt>
                <c:pt idx="4">
                  <c:v>Day28</c:v>
                </c:pt>
              </c:strCache>
            </c:strRef>
          </c:cat>
          <c:val>
            <c:numRef>
              <c:f>'4週間選抜体重推移'!$D$36:$H$36</c:f>
              <c:numCache>
                <c:formatCode>0.0_ </c:formatCode>
                <c:ptCount val="5"/>
                <c:pt idx="0">
                  <c:v>21.433333333333234</c:v>
                </c:pt>
                <c:pt idx="1">
                  <c:v>20.833333333333254</c:v>
                </c:pt>
                <c:pt idx="2">
                  <c:v>20.916666666666668</c:v>
                </c:pt>
                <c:pt idx="3">
                  <c:v>20.516666666666691</c:v>
                </c:pt>
                <c:pt idx="4">
                  <c:v>20.900000000000002</c:v>
                </c:pt>
              </c:numCache>
            </c:numRef>
          </c:val>
        </c:ser>
        <c:ser>
          <c:idx val="1"/>
          <c:order val="1"/>
          <c:tx>
            <c:strRef>
              <c:f>'4週間選抜体重推移'!$A$37:$C$37</c:f>
              <c:strCache>
                <c:ptCount val="1"/>
                <c:pt idx="0">
                  <c:v>グリベック100mg/kg/day群</c:v>
                </c:pt>
              </c:strCache>
            </c:strRef>
          </c:tx>
          <c:spPr>
            <a:ln w="9525">
              <a:solidFill>
                <a:schemeClr val="tx1"/>
              </a:solidFill>
            </a:ln>
          </c:spPr>
          <c:marker>
            <c:symbol val="square"/>
            <c:size val="7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'4週間選抜体重推移'!$D$22:$H$22</c:f>
                <c:numCache>
                  <c:formatCode>General</c:formatCode>
                  <c:ptCount val="5"/>
                  <c:pt idx="0">
                    <c:v>0.75826511616621162</c:v>
                  </c:pt>
                  <c:pt idx="1">
                    <c:v>0.95461642401897862</c:v>
                  </c:pt>
                  <c:pt idx="2">
                    <c:v>0.43078791915804454</c:v>
                  </c:pt>
                  <c:pt idx="3">
                    <c:v>0.62045627274978765</c:v>
                  </c:pt>
                  <c:pt idx="4">
                    <c:v>0.68382676725838265</c:v>
                  </c:pt>
                </c:numCache>
              </c:numRef>
            </c:plus>
            <c:minus>
              <c:numRef>
                <c:f>'4週間選抜体重推移'!$D$22:$H$22</c:f>
                <c:numCache>
                  <c:formatCode>General</c:formatCode>
                  <c:ptCount val="5"/>
                  <c:pt idx="0">
                    <c:v>0.75826511616621162</c:v>
                  </c:pt>
                  <c:pt idx="1">
                    <c:v>0.95461642401897862</c:v>
                  </c:pt>
                  <c:pt idx="2">
                    <c:v>0.43078791915804454</c:v>
                  </c:pt>
                  <c:pt idx="3">
                    <c:v>0.62045627274978765</c:v>
                  </c:pt>
                  <c:pt idx="4">
                    <c:v>0.68382676725838265</c:v>
                  </c:pt>
                </c:numCache>
              </c:numRef>
            </c:minus>
            <c:spPr>
              <a:ln w="3175">
                <a:solidFill>
                  <a:srgbClr val="000000"/>
                </a:solidFill>
                <a:prstDash val="solid"/>
              </a:ln>
            </c:spPr>
          </c:errBars>
          <c:cat>
            <c:strRef>
              <c:f>'4週間選抜体重推移'!$D$35:$H$35</c:f>
              <c:strCache>
                <c:ptCount val="5"/>
                <c:pt idx="0">
                  <c:v>Day0</c:v>
                </c:pt>
                <c:pt idx="1">
                  <c:v>Day7</c:v>
                </c:pt>
                <c:pt idx="2">
                  <c:v>Day14</c:v>
                </c:pt>
                <c:pt idx="3">
                  <c:v>Day21</c:v>
                </c:pt>
                <c:pt idx="4">
                  <c:v>Day28</c:v>
                </c:pt>
              </c:strCache>
            </c:strRef>
          </c:cat>
          <c:val>
            <c:numRef>
              <c:f>'4週間選抜体重推移'!$D$37:$H$37</c:f>
              <c:numCache>
                <c:formatCode>0.0_ </c:formatCode>
                <c:ptCount val="5"/>
                <c:pt idx="0">
                  <c:v>20.814285714285791</c:v>
                </c:pt>
                <c:pt idx="1">
                  <c:v>20.228571428571428</c:v>
                </c:pt>
                <c:pt idx="2">
                  <c:v>19.37142857142857</c:v>
                </c:pt>
                <c:pt idx="3">
                  <c:v>19.614285714285796</c:v>
                </c:pt>
                <c:pt idx="4">
                  <c:v>19.5</c:v>
                </c:pt>
              </c:numCache>
            </c:numRef>
          </c:val>
        </c:ser>
        <c:marker val="1"/>
        <c:axId val="142985472"/>
        <c:axId val="144969728"/>
      </c:lineChart>
      <c:catAx>
        <c:axId val="142985472"/>
        <c:scaling>
          <c:orientation val="minMax"/>
        </c:scaling>
        <c:axPos val="b"/>
        <c:numFmt formatCode="mm&quot;月&quot;dd&quot;日&quot;" sourceLinked="1"/>
        <c:tickLblPos val="nextTo"/>
        <c:spPr>
          <a:ln w="9525">
            <a:solidFill>
              <a:schemeClr val="tx1"/>
            </a:solidFill>
          </a:ln>
        </c:spPr>
        <c:crossAx val="144969728"/>
        <c:crosses val="autoZero"/>
        <c:auto val="1"/>
        <c:lblAlgn val="ctr"/>
        <c:lblOffset val="100"/>
      </c:catAx>
      <c:valAx>
        <c:axId val="144969728"/>
        <c:scaling>
          <c:orientation val="minMax"/>
          <c:max val="24"/>
          <c:min val="16"/>
        </c:scaling>
        <c:axPos val="l"/>
        <c:majorGridlines/>
        <c:numFmt formatCode="0.0_ " sourceLinked="0"/>
        <c:tickLblPos val="nextTo"/>
        <c:spPr>
          <a:noFill/>
          <a:ln w="9525">
            <a:solidFill>
              <a:schemeClr val="tx1"/>
            </a:solidFill>
          </a:ln>
        </c:spPr>
        <c:txPr>
          <a:bodyPr/>
          <a:lstStyle/>
          <a:p>
            <a:pPr>
              <a:defRPr baseline="0"/>
            </a:pPr>
            <a:endParaRPr lang="ja-JP"/>
          </a:p>
        </c:txPr>
        <c:crossAx val="142985472"/>
        <c:crosses val="autoZero"/>
        <c:crossBetween val="between"/>
        <c:majorUnit val="2"/>
      </c:valAx>
      <c:spPr>
        <a:noFill/>
        <a:ln>
          <a:solidFill>
            <a:schemeClr val="tx1"/>
          </a:solidFill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b="1" i="0" baseline="0">
          <a:latin typeface="Times New Roman" pitchFamily="18" charset="0"/>
        </a:defRPr>
      </a:pPr>
      <a:endParaRPr lang="ja-JP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/>
      <c:lineChart>
        <c:grouping val="standard"/>
        <c:ser>
          <c:idx val="0"/>
          <c:order val="0"/>
          <c:tx>
            <c:strRef>
              <c:f>エントリーマウス!$B$100:$D$100</c:f>
              <c:strCache>
                <c:ptCount val="1"/>
                <c:pt idx="0">
                  <c:v>コントロール群</c:v>
                </c:pt>
              </c:strCache>
            </c:strRef>
          </c:tx>
          <c:spPr>
            <a:ln w="9525">
              <a:solidFill>
                <a:schemeClr val="tx1"/>
              </a:solidFill>
            </a:ln>
          </c:spPr>
          <c:marker>
            <c:symbol val="circle"/>
            <c:size val="7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エントリーマウス!$E$64:$I$64</c:f>
                <c:numCache>
                  <c:formatCode>General</c:formatCode>
                  <c:ptCount val="5"/>
                  <c:pt idx="0">
                    <c:v>0.59465209249704198</c:v>
                  </c:pt>
                  <c:pt idx="1">
                    <c:v>0.67991012477957713</c:v>
                  </c:pt>
                  <c:pt idx="2">
                    <c:v>0.71445394844205556</c:v>
                  </c:pt>
                  <c:pt idx="3">
                    <c:v>0.59595861153830765</c:v>
                  </c:pt>
                  <c:pt idx="4">
                    <c:v>0.56253394959277259</c:v>
                  </c:pt>
                </c:numCache>
              </c:numRef>
            </c:plus>
            <c:minus>
              <c:numRef>
                <c:f>エントリーマウス!$E$64:$I$64</c:f>
                <c:numCache>
                  <c:formatCode>General</c:formatCode>
                  <c:ptCount val="5"/>
                  <c:pt idx="0">
                    <c:v>0.59465209249704198</c:v>
                  </c:pt>
                  <c:pt idx="1">
                    <c:v>0.67991012477957713</c:v>
                  </c:pt>
                  <c:pt idx="2">
                    <c:v>0.71445394844205556</c:v>
                  </c:pt>
                  <c:pt idx="3">
                    <c:v>0.59595861153830765</c:v>
                  </c:pt>
                  <c:pt idx="4">
                    <c:v>0.56253394959277259</c:v>
                  </c:pt>
                </c:numCache>
              </c:numRef>
            </c:minus>
          </c:errBars>
          <c:cat>
            <c:strRef>
              <c:f>エントリーマウス!$E$99:$I$99</c:f>
              <c:strCache>
                <c:ptCount val="5"/>
                <c:pt idx="0">
                  <c:v>Day0</c:v>
                </c:pt>
                <c:pt idx="1">
                  <c:v>Day7</c:v>
                </c:pt>
                <c:pt idx="2">
                  <c:v>Day14</c:v>
                </c:pt>
                <c:pt idx="3">
                  <c:v>Day21</c:v>
                </c:pt>
                <c:pt idx="4">
                  <c:v>Day28</c:v>
                </c:pt>
              </c:strCache>
            </c:strRef>
          </c:cat>
          <c:val>
            <c:numRef>
              <c:f>エントリーマウス!$E$100:$I$100</c:f>
              <c:numCache>
                <c:formatCode>0.0_ </c:formatCode>
                <c:ptCount val="5"/>
                <c:pt idx="0">
                  <c:v>21.216666666666665</c:v>
                </c:pt>
                <c:pt idx="1">
                  <c:v>20.683333333333234</c:v>
                </c:pt>
                <c:pt idx="2">
                  <c:v>21.033333333333243</c:v>
                </c:pt>
                <c:pt idx="3">
                  <c:v>20.650000000000031</c:v>
                </c:pt>
                <c:pt idx="4">
                  <c:v>20.766666666666666</c:v>
                </c:pt>
              </c:numCache>
            </c:numRef>
          </c:val>
        </c:ser>
        <c:ser>
          <c:idx val="1"/>
          <c:order val="1"/>
          <c:tx>
            <c:strRef>
              <c:f>エントリーマウス!$B$101:$D$101</c:f>
              <c:strCache>
                <c:ptCount val="1"/>
                <c:pt idx="0">
                  <c:v>グリベック 100mg/kg/day</c:v>
                </c:pt>
              </c:strCache>
            </c:strRef>
          </c:tx>
          <c:spPr>
            <a:ln w="9525">
              <a:solidFill>
                <a:schemeClr val="tx1"/>
              </a:solidFill>
            </a:ln>
          </c:spPr>
          <c:marker>
            <c:symbol val="square"/>
            <c:size val="7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エントリーマウス!$E$51:$I$51</c:f>
                <c:numCache>
                  <c:formatCode>General</c:formatCode>
                  <c:ptCount val="5"/>
                  <c:pt idx="0">
                    <c:v>0.78968348089598539</c:v>
                  </c:pt>
                  <c:pt idx="1">
                    <c:v>0.3529872518944574</c:v>
                  </c:pt>
                  <c:pt idx="2">
                    <c:v>0.47497368348151658</c:v>
                  </c:pt>
                  <c:pt idx="3">
                    <c:v>0.60794736614282674</c:v>
                  </c:pt>
                  <c:pt idx="4">
                    <c:v>0.67037303048377828</c:v>
                  </c:pt>
                </c:numCache>
              </c:numRef>
            </c:plus>
            <c:minus>
              <c:numRef>
                <c:f>エントリーマウス!$E$51:$I$51</c:f>
                <c:numCache>
                  <c:formatCode>General</c:formatCode>
                  <c:ptCount val="5"/>
                  <c:pt idx="0">
                    <c:v>0.78968348089598539</c:v>
                  </c:pt>
                  <c:pt idx="1">
                    <c:v>0.3529872518944574</c:v>
                  </c:pt>
                  <c:pt idx="2">
                    <c:v>0.47497368348151658</c:v>
                  </c:pt>
                  <c:pt idx="3">
                    <c:v>0.60794736614282674</c:v>
                  </c:pt>
                  <c:pt idx="4">
                    <c:v>0.67037303048377828</c:v>
                  </c:pt>
                </c:numCache>
              </c:numRef>
            </c:minus>
          </c:errBars>
          <c:cat>
            <c:strRef>
              <c:f>エントリーマウス!$E$99:$I$99</c:f>
              <c:strCache>
                <c:ptCount val="5"/>
                <c:pt idx="0">
                  <c:v>Day0</c:v>
                </c:pt>
                <c:pt idx="1">
                  <c:v>Day7</c:v>
                </c:pt>
                <c:pt idx="2">
                  <c:v>Day14</c:v>
                </c:pt>
                <c:pt idx="3">
                  <c:v>Day21</c:v>
                </c:pt>
                <c:pt idx="4">
                  <c:v>Day28</c:v>
                </c:pt>
              </c:strCache>
            </c:strRef>
          </c:cat>
          <c:val>
            <c:numRef>
              <c:f>エントリーマウス!$E$101:$I$101</c:f>
              <c:numCache>
                <c:formatCode>0.0_ </c:formatCode>
                <c:ptCount val="5"/>
                <c:pt idx="0">
                  <c:v>20.56</c:v>
                </c:pt>
                <c:pt idx="1">
                  <c:v>19.459999999999987</c:v>
                </c:pt>
                <c:pt idx="2">
                  <c:v>19.339999999999996</c:v>
                </c:pt>
                <c:pt idx="3">
                  <c:v>19.159999999999997</c:v>
                </c:pt>
                <c:pt idx="4">
                  <c:v>19.380000000000003</c:v>
                </c:pt>
              </c:numCache>
            </c:numRef>
          </c:val>
        </c:ser>
        <c:marker val="1"/>
        <c:axId val="145142144"/>
        <c:axId val="145143680"/>
      </c:lineChart>
      <c:catAx>
        <c:axId val="145142144"/>
        <c:scaling>
          <c:orientation val="minMax"/>
        </c:scaling>
        <c:axPos val="b"/>
        <c:numFmt formatCode="General" sourceLinked="1"/>
        <c:tickLblPos val="nextTo"/>
        <c:spPr>
          <a:ln w="9525">
            <a:solidFill>
              <a:sysClr val="windowText" lastClr="000000"/>
            </a:solidFill>
          </a:ln>
        </c:spPr>
        <c:txPr>
          <a:bodyPr/>
          <a:lstStyle/>
          <a:p>
            <a:pPr>
              <a:defRPr b="1" i="0" baseline="0">
                <a:latin typeface="Times New Roman" pitchFamily="18" charset="0"/>
              </a:defRPr>
            </a:pPr>
            <a:endParaRPr lang="ja-JP"/>
          </a:p>
        </c:txPr>
        <c:crossAx val="145143680"/>
        <c:crosses val="autoZero"/>
        <c:auto val="1"/>
        <c:lblAlgn val="ctr"/>
        <c:lblOffset val="100"/>
      </c:catAx>
      <c:valAx>
        <c:axId val="145143680"/>
        <c:scaling>
          <c:orientation val="minMax"/>
          <c:max val="24"/>
          <c:min val="16"/>
        </c:scaling>
        <c:axPos val="l"/>
        <c:majorGridlines/>
        <c:numFmt formatCode="0.0_ " sourceLinked="1"/>
        <c:tickLblPos val="nextTo"/>
        <c:spPr>
          <a:ln w="9525">
            <a:solidFill>
              <a:schemeClr val="tx1"/>
            </a:solidFill>
          </a:ln>
        </c:spPr>
        <c:txPr>
          <a:bodyPr/>
          <a:lstStyle/>
          <a:p>
            <a:pPr>
              <a:defRPr b="1" i="0" baseline="0">
                <a:latin typeface="Times New Roman" pitchFamily="18" charset="0"/>
              </a:defRPr>
            </a:pPr>
            <a:endParaRPr lang="ja-JP"/>
          </a:p>
        </c:txPr>
        <c:crossAx val="145142144"/>
        <c:crosses val="autoZero"/>
        <c:crossBetween val="between"/>
        <c:majorUnit val="2"/>
      </c:valAx>
      <c:spPr>
        <a:ln>
          <a:solidFill>
            <a:schemeClr val="tx1"/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/>
      <c:lineChart>
        <c:grouping val="standard"/>
        <c:ser>
          <c:idx val="0"/>
          <c:order val="0"/>
          <c:tx>
            <c:strRef>
              <c:f>マウス体重推移!$A$74:$C$74</c:f>
              <c:strCache>
                <c:ptCount val="1"/>
                <c:pt idx="0">
                  <c:v>コントロール群</c:v>
                </c:pt>
              </c:strCache>
            </c:strRef>
          </c:tx>
          <c:spPr>
            <a:ln w="9525">
              <a:solidFill>
                <a:schemeClr val="tx1"/>
              </a:solidFill>
            </a:ln>
          </c:spPr>
          <c:marker>
            <c:symbol val="circle"/>
            <c:size val="7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マウス体重推移!$D$40:$H$40</c:f>
                <c:numCache>
                  <c:formatCode>General</c:formatCode>
                  <c:ptCount val="5"/>
                  <c:pt idx="0">
                    <c:v>0.80087452200703724</c:v>
                  </c:pt>
                  <c:pt idx="1">
                    <c:v>0.89073003766573522</c:v>
                  </c:pt>
                  <c:pt idx="2">
                    <c:v>0.66257075093909934</c:v>
                  </c:pt>
                  <c:pt idx="3">
                    <c:v>0.73579888556588913</c:v>
                  </c:pt>
                  <c:pt idx="4">
                    <c:v>0.58532042506647608</c:v>
                  </c:pt>
                </c:numCache>
              </c:numRef>
            </c:plus>
            <c:minus>
              <c:numRef>
                <c:f>マウス体重推移!$D$40:$H$40</c:f>
                <c:numCache>
                  <c:formatCode>General</c:formatCode>
                  <c:ptCount val="5"/>
                  <c:pt idx="0">
                    <c:v>0.80087452200703724</c:v>
                  </c:pt>
                  <c:pt idx="1">
                    <c:v>0.89073003766573522</c:v>
                  </c:pt>
                  <c:pt idx="2">
                    <c:v>0.66257075093909934</c:v>
                  </c:pt>
                  <c:pt idx="3">
                    <c:v>0.73579888556588913</c:v>
                  </c:pt>
                  <c:pt idx="4">
                    <c:v>0.58532042506647608</c:v>
                  </c:pt>
                </c:numCache>
              </c:numRef>
            </c:minus>
          </c:errBars>
          <c:cat>
            <c:strRef>
              <c:f>マウス体重推移!$D$73:$H$73</c:f>
              <c:strCache>
                <c:ptCount val="5"/>
                <c:pt idx="0">
                  <c:v>Day 0</c:v>
                </c:pt>
                <c:pt idx="1">
                  <c:v>Day 7</c:v>
                </c:pt>
                <c:pt idx="2">
                  <c:v>Day14</c:v>
                </c:pt>
                <c:pt idx="3">
                  <c:v>Day21</c:v>
                </c:pt>
                <c:pt idx="4">
                  <c:v>Day28</c:v>
                </c:pt>
              </c:strCache>
            </c:strRef>
          </c:cat>
          <c:val>
            <c:numRef>
              <c:f>マウス体重推移!$D$74:$H$74</c:f>
              <c:numCache>
                <c:formatCode>0.0_ </c:formatCode>
                <c:ptCount val="5"/>
                <c:pt idx="0">
                  <c:v>20.32</c:v>
                </c:pt>
                <c:pt idx="1">
                  <c:v>21.18</c:v>
                </c:pt>
                <c:pt idx="2">
                  <c:v>21.4</c:v>
                </c:pt>
                <c:pt idx="3">
                  <c:v>21.119999999999997</c:v>
                </c:pt>
                <c:pt idx="4">
                  <c:v>21.459999999999987</c:v>
                </c:pt>
              </c:numCache>
            </c:numRef>
          </c:val>
        </c:ser>
        <c:ser>
          <c:idx val="1"/>
          <c:order val="1"/>
          <c:tx>
            <c:strRef>
              <c:f>マウス体重推移!$A$75:$C$75</c:f>
              <c:strCache>
                <c:ptCount val="1"/>
                <c:pt idx="0">
                  <c:v>グリベック(100mg/kg/day)群</c:v>
                </c:pt>
              </c:strCache>
            </c:strRef>
          </c:tx>
          <c:spPr>
            <a:ln w="9525">
              <a:solidFill>
                <a:schemeClr val="tx1"/>
              </a:solidFill>
            </a:ln>
          </c:spPr>
          <c:marker>
            <c:symbol val="square"/>
            <c:size val="7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マウス体重推移!$D$54:$H$54</c:f>
                <c:numCache>
                  <c:formatCode>General</c:formatCode>
                  <c:ptCount val="5"/>
                  <c:pt idx="0">
                    <c:v>0.88681702985702815</c:v>
                  </c:pt>
                  <c:pt idx="1">
                    <c:v>0.85348956903083728</c:v>
                  </c:pt>
                  <c:pt idx="2">
                    <c:v>0.94742340646150813</c:v>
                  </c:pt>
                  <c:pt idx="3">
                    <c:v>0.65255906501506322</c:v>
                  </c:pt>
                  <c:pt idx="4">
                    <c:v>0.74855416192372659</c:v>
                  </c:pt>
                </c:numCache>
              </c:numRef>
            </c:plus>
            <c:minus>
              <c:numRef>
                <c:f>マウス体重推移!$D$54:$H$54</c:f>
                <c:numCache>
                  <c:formatCode>General</c:formatCode>
                  <c:ptCount val="5"/>
                  <c:pt idx="0">
                    <c:v>0.88681702985702815</c:v>
                  </c:pt>
                  <c:pt idx="1">
                    <c:v>0.85348956903083728</c:v>
                  </c:pt>
                  <c:pt idx="2">
                    <c:v>0.94742340646150813</c:v>
                  </c:pt>
                  <c:pt idx="3">
                    <c:v>0.65255906501506322</c:v>
                  </c:pt>
                  <c:pt idx="4">
                    <c:v>0.74855416192372659</c:v>
                  </c:pt>
                </c:numCache>
              </c:numRef>
            </c:minus>
          </c:errBars>
          <c:cat>
            <c:strRef>
              <c:f>マウス体重推移!$D$73:$H$73</c:f>
              <c:strCache>
                <c:ptCount val="5"/>
                <c:pt idx="0">
                  <c:v>Day 0</c:v>
                </c:pt>
                <c:pt idx="1">
                  <c:v>Day 7</c:v>
                </c:pt>
                <c:pt idx="2">
                  <c:v>Day14</c:v>
                </c:pt>
                <c:pt idx="3">
                  <c:v>Day21</c:v>
                </c:pt>
                <c:pt idx="4">
                  <c:v>Day28</c:v>
                </c:pt>
              </c:strCache>
            </c:strRef>
          </c:cat>
          <c:val>
            <c:numRef>
              <c:f>マウス体重推移!$D$75:$H$75</c:f>
              <c:numCache>
                <c:formatCode>0.0_ </c:formatCode>
                <c:ptCount val="5"/>
                <c:pt idx="0">
                  <c:v>21.733333333333242</c:v>
                </c:pt>
                <c:pt idx="1">
                  <c:v>21.03333333333325</c:v>
                </c:pt>
                <c:pt idx="2">
                  <c:v>20.216666666666665</c:v>
                </c:pt>
                <c:pt idx="3">
                  <c:v>21.05</c:v>
                </c:pt>
                <c:pt idx="4">
                  <c:v>21.283333333333211</c:v>
                </c:pt>
              </c:numCache>
            </c:numRef>
          </c:val>
        </c:ser>
        <c:marker val="1"/>
        <c:axId val="177838336"/>
        <c:axId val="177885184"/>
      </c:lineChart>
      <c:catAx>
        <c:axId val="177838336"/>
        <c:scaling>
          <c:orientation val="minMax"/>
        </c:scaling>
        <c:axPos val="b"/>
        <c:numFmt formatCode="General" sourceLinked="1"/>
        <c:tickLblPos val="nextTo"/>
        <c:spPr>
          <a:ln w="9525">
            <a:solidFill>
              <a:schemeClr val="tx1"/>
            </a:solidFill>
          </a:ln>
        </c:spPr>
        <c:txPr>
          <a:bodyPr/>
          <a:lstStyle/>
          <a:p>
            <a:pPr>
              <a:defRPr b="1" i="0" baseline="0">
                <a:latin typeface="Times New Roman" pitchFamily="18" charset="0"/>
              </a:defRPr>
            </a:pPr>
            <a:endParaRPr lang="ja-JP"/>
          </a:p>
        </c:txPr>
        <c:crossAx val="177885184"/>
        <c:crosses val="autoZero"/>
        <c:auto val="1"/>
        <c:lblAlgn val="ctr"/>
        <c:lblOffset val="100"/>
      </c:catAx>
      <c:valAx>
        <c:axId val="177885184"/>
        <c:scaling>
          <c:orientation val="minMax"/>
          <c:max val="25"/>
          <c:min val="15"/>
        </c:scaling>
        <c:axPos val="l"/>
        <c:majorGridlines/>
        <c:numFmt formatCode="0.0_ " sourceLinked="1"/>
        <c:tickLblPos val="nextTo"/>
        <c:spPr>
          <a:noFill/>
          <a:ln w="9525">
            <a:solidFill>
              <a:schemeClr val="tx1"/>
            </a:solidFill>
          </a:ln>
        </c:spPr>
        <c:txPr>
          <a:bodyPr/>
          <a:lstStyle/>
          <a:p>
            <a:pPr>
              <a:defRPr b="1" i="0" baseline="0">
                <a:latin typeface="Times New Roman" pitchFamily="18" charset="0"/>
              </a:defRPr>
            </a:pPr>
            <a:endParaRPr lang="ja-JP"/>
          </a:p>
        </c:txPr>
        <c:crossAx val="177838336"/>
        <c:crosses val="autoZero"/>
        <c:crossBetween val="between"/>
        <c:majorUnit val="2.5"/>
      </c:valAx>
      <c:spPr>
        <a:ln>
          <a:solidFill>
            <a:schemeClr val="tx1"/>
          </a:solidFill>
        </a:ln>
      </c:spPr>
    </c:plotArea>
    <c:plotVisOnly val="1"/>
    <c:dispBlanksAs val="gap"/>
  </c:chart>
  <c:spPr>
    <a:ln>
      <a:noFill/>
    </a:ln>
  </c:sp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2744114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1111068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2595494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1379362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1439932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1016025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4029452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3179165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4288932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3900393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102726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FB83C-00D5-4E2A-AC9F-96178E19FDDC}" type="datetimeFigureOut">
              <a:rPr kumimoji="1" lang="ja-JP" altLang="en-US" smtClean="0"/>
              <a:pPr/>
              <a:t>2012/11/29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31BE4-9F85-4AE9-8E4D-F9AEE4081C8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="" xmlns:p14="http://schemas.microsoft.com/office/powerpoint/2010/main" val="2557967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" name="グラフ 60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45648368"/>
              </p:ext>
            </p:extLst>
          </p:nvPr>
        </p:nvGraphicFramePr>
        <p:xfrm>
          <a:off x="2060848" y="3380568"/>
          <a:ext cx="2736304" cy="2638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0" name="グラフ 6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435044266"/>
              </p:ext>
            </p:extLst>
          </p:nvPr>
        </p:nvGraphicFramePr>
        <p:xfrm>
          <a:off x="2060848" y="465900"/>
          <a:ext cx="2736304" cy="2626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5" name="グラフ 7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624944641"/>
              </p:ext>
            </p:extLst>
          </p:nvPr>
        </p:nvGraphicFramePr>
        <p:xfrm>
          <a:off x="2067384" y="6238692"/>
          <a:ext cx="2801776" cy="2581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76" name="グループ化 75"/>
          <p:cNvGrpSpPr/>
          <p:nvPr/>
        </p:nvGrpSpPr>
        <p:grpSpPr>
          <a:xfrm>
            <a:off x="2573848" y="646331"/>
            <a:ext cx="1308100" cy="466725"/>
            <a:chOff x="1035050" y="796925"/>
            <a:chExt cx="1308100" cy="466725"/>
          </a:xfrm>
        </p:grpSpPr>
        <p:cxnSp>
          <p:nvCxnSpPr>
            <p:cNvPr id="77" name="直線コネクタ 7"/>
            <p:cNvCxnSpPr>
              <a:cxnSpLocks noChangeShapeType="1"/>
            </p:cNvCxnSpPr>
            <p:nvPr/>
          </p:nvCxnSpPr>
          <p:spPr bwMode="auto">
            <a:xfrm>
              <a:off x="1103884" y="962213"/>
              <a:ext cx="311755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85" name="フローチャート : 結合子 5"/>
            <p:cNvSpPr>
              <a:spLocks noChangeArrowheads="1"/>
            </p:cNvSpPr>
            <p:nvPr/>
          </p:nvSpPr>
          <p:spPr bwMode="auto">
            <a:xfrm>
              <a:off x="1216662" y="915988"/>
              <a:ext cx="108000" cy="108000"/>
            </a:xfrm>
            <a:prstGeom prst="flowChartConnector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eaLnBrk="0" hangingPunct="0">
                <a:spcBef>
                  <a:spcPct val="50000"/>
                </a:spcBef>
              </a:pPr>
              <a:endParaRPr kumimoji="0" lang="ja-JP" altLang="en-US" sz="100">
                <a:solidFill>
                  <a:srgbClr val="FF0000"/>
                </a:solidFill>
                <a:latin typeface="Arial" charset="0"/>
                <a:ea typeface="HGPｺﾞｼｯｸE" pitchFamily="50" charset="-128"/>
              </a:endParaRPr>
            </a:p>
          </p:txBody>
        </p:sp>
        <p:cxnSp>
          <p:nvCxnSpPr>
            <p:cNvPr id="86" name="直線コネクタ 26"/>
            <p:cNvCxnSpPr>
              <a:cxnSpLocks noChangeShapeType="1"/>
            </p:cNvCxnSpPr>
            <p:nvPr/>
          </p:nvCxnSpPr>
          <p:spPr bwMode="auto">
            <a:xfrm>
              <a:off x="1108561" y="1141819"/>
              <a:ext cx="311755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87" name="正方形/長方形 11"/>
            <p:cNvSpPr>
              <a:spLocks noChangeArrowheads="1"/>
            </p:cNvSpPr>
            <p:nvPr/>
          </p:nvSpPr>
          <p:spPr bwMode="auto">
            <a:xfrm>
              <a:off x="1226950" y="1093788"/>
              <a:ext cx="90000" cy="90000"/>
            </a:xfrm>
            <a:prstGeom prst="rect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eaLnBrk="0" hangingPunct="0">
                <a:spcBef>
                  <a:spcPct val="50000"/>
                </a:spcBef>
              </a:pPr>
              <a:endParaRPr kumimoji="0" lang="ja-JP" altLang="en-US" sz="300">
                <a:solidFill>
                  <a:srgbClr val="FF0000"/>
                </a:solidFill>
                <a:latin typeface="Arial" charset="0"/>
                <a:ea typeface="HGPｺﾞｼｯｸE" pitchFamily="50" charset="-128"/>
              </a:endParaRPr>
            </a:p>
          </p:txBody>
        </p:sp>
        <p:sp>
          <p:nvSpPr>
            <p:cNvPr id="88" name="正方形/長方形 22"/>
            <p:cNvSpPr>
              <a:spLocks noChangeArrowheads="1"/>
            </p:cNvSpPr>
            <p:nvPr/>
          </p:nvSpPr>
          <p:spPr bwMode="auto">
            <a:xfrm>
              <a:off x="1035050" y="796925"/>
              <a:ext cx="1308100" cy="466725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eaLnBrk="0" hangingPunct="0">
                <a:spcBef>
                  <a:spcPct val="50000"/>
                </a:spcBef>
              </a:pPr>
              <a:endParaRPr kumimoji="0" lang="ja-JP" altLang="en-US" sz="2400">
                <a:solidFill>
                  <a:srgbClr val="FF0000"/>
                </a:solidFill>
                <a:latin typeface="Arial" charset="0"/>
                <a:ea typeface="HGPｺﾞｼｯｸE" pitchFamily="50" charset="-128"/>
              </a:endParaRPr>
            </a:p>
          </p:txBody>
        </p:sp>
        <p:sp>
          <p:nvSpPr>
            <p:cNvPr id="89" name="テキスト ボックス 88"/>
            <p:cNvSpPr txBox="1"/>
            <p:nvPr/>
          </p:nvSpPr>
          <p:spPr bwMode="auto">
            <a:xfrm>
              <a:off x="1414463" y="852488"/>
              <a:ext cx="895350" cy="40005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ja-JP" sz="800" dirty="0">
                  <a:solidFill>
                    <a:srgbClr val="000000"/>
                  </a:solidFill>
                  <a:latin typeface="+mj-lt"/>
                  <a:ea typeface="HGPｺﾞｼｯｸE" pitchFamily="50" charset="-128"/>
                  <a:cs typeface="Times New Roman" pitchFamily="18" charset="0"/>
                </a:rPr>
                <a:t>Control group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n-US" altLang="ja-JP" sz="800" dirty="0">
                  <a:solidFill>
                    <a:srgbClr val="000000"/>
                  </a:solidFill>
                  <a:latin typeface="+mj-lt"/>
                  <a:ea typeface="HGPｺﾞｼｯｸE" pitchFamily="50" charset="-128"/>
                  <a:cs typeface="Times New Roman" pitchFamily="18" charset="0"/>
                </a:rPr>
                <a:t>Treatment group</a:t>
              </a:r>
              <a:endParaRPr lang="ja-JP" altLang="en-US" sz="800" dirty="0">
                <a:solidFill>
                  <a:srgbClr val="000000"/>
                </a:solidFill>
                <a:latin typeface="+mj-lt"/>
                <a:ea typeface="HGPｺﾞｼｯｸE" pitchFamily="50" charset="-128"/>
                <a:cs typeface="Times New Roman" pitchFamily="18" charset="0"/>
              </a:endParaRPr>
            </a:p>
          </p:txBody>
        </p:sp>
      </p:grpSp>
      <p:grpSp>
        <p:nvGrpSpPr>
          <p:cNvPr id="90" name="グループ化 89"/>
          <p:cNvGrpSpPr/>
          <p:nvPr/>
        </p:nvGrpSpPr>
        <p:grpSpPr>
          <a:xfrm>
            <a:off x="2573848" y="3563982"/>
            <a:ext cx="1308100" cy="466725"/>
            <a:chOff x="1035050" y="796925"/>
            <a:chExt cx="1308100" cy="466725"/>
          </a:xfrm>
        </p:grpSpPr>
        <p:cxnSp>
          <p:nvCxnSpPr>
            <p:cNvPr id="91" name="直線コネクタ 7"/>
            <p:cNvCxnSpPr>
              <a:cxnSpLocks noChangeShapeType="1"/>
            </p:cNvCxnSpPr>
            <p:nvPr/>
          </p:nvCxnSpPr>
          <p:spPr bwMode="auto">
            <a:xfrm>
              <a:off x="1103884" y="962213"/>
              <a:ext cx="311755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92" name="フローチャート : 結合子 5"/>
            <p:cNvSpPr>
              <a:spLocks noChangeArrowheads="1"/>
            </p:cNvSpPr>
            <p:nvPr/>
          </p:nvSpPr>
          <p:spPr bwMode="auto">
            <a:xfrm>
              <a:off x="1216662" y="915988"/>
              <a:ext cx="108000" cy="108000"/>
            </a:xfrm>
            <a:prstGeom prst="flowChartConnector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eaLnBrk="0" hangingPunct="0">
                <a:spcBef>
                  <a:spcPct val="50000"/>
                </a:spcBef>
              </a:pPr>
              <a:endParaRPr kumimoji="0" lang="ja-JP" altLang="en-US" sz="100">
                <a:solidFill>
                  <a:srgbClr val="FF0000"/>
                </a:solidFill>
                <a:latin typeface="Arial" charset="0"/>
                <a:ea typeface="HGPｺﾞｼｯｸE" pitchFamily="50" charset="-128"/>
              </a:endParaRPr>
            </a:p>
          </p:txBody>
        </p:sp>
        <p:cxnSp>
          <p:nvCxnSpPr>
            <p:cNvPr id="93" name="直線コネクタ 26"/>
            <p:cNvCxnSpPr>
              <a:cxnSpLocks noChangeShapeType="1"/>
            </p:cNvCxnSpPr>
            <p:nvPr/>
          </p:nvCxnSpPr>
          <p:spPr bwMode="auto">
            <a:xfrm>
              <a:off x="1108561" y="1141819"/>
              <a:ext cx="311755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94" name="正方形/長方形 11"/>
            <p:cNvSpPr>
              <a:spLocks noChangeArrowheads="1"/>
            </p:cNvSpPr>
            <p:nvPr/>
          </p:nvSpPr>
          <p:spPr bwMode="auto">
            <a:xfrm>
              <a:off x="1226950" y="1093788"/>
              <a:ext cx="90000" cy="90000"/>
            </a:xfrm>
            <a:prstGeom prst="rect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eaLnBrk="0" hangingPunct="0">
                <a:spcBef>
                  <a:spcPct val="50000"/>
                </a:spcBef>
              </a:pPr>
              <a:endParaRPr kumimoji="0" lang="ja-JP" altLang="en-US" sz="300">
                <a:solidFill>
                  <a:srgbClr val="FF0000"/>
                </a:solidFill>
                <a:latin typeface="Arial" charset="0"/>
                <a:ea typeface="HGPｺﾞｼｯｸE" pitchFamily="50" charset="-128"/>
              </a:endParaRPr>
            </a:p>
          </p:txBody>
        </p:sp>
        <p:sp>
          <p:nvSpPr>
            <p:cNvPr id="95" name="正方形/長方形 22"/>
            <p:cNvSpPr>
              <a:spLocks noChangeArrowheads="1"/>
            </p:cNvSpPr>
            <p:nvPr/>
          </p:nvSpPr>
          <p:spPr bwMode="auto">
            <a:xfrm>
              <a:off x="1035050" y="796925"/>
              <a:ext cx="1308100" cy="466725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eaLnBrk="0" hangingPunct="0">
                <a:spcBef>
                  <a:spcPct val="50000"/>
                </a:spcBef>
              </a:pPr>
              <a:endParaRPr kumimoji="0" lang="ja-JP" altLang="en-US" sz="2400">
                <a:solidFill>
                  <a:srgbClr val="FF0000"/>
                </a:solidFill>
                <a:latin typeface="Arial" charset="0"/>
                <a:ea typeface="HGPｺﾞｼｯｸE" pitchFamily="50" charset="-128"/>
              </a:endParaRPr>
            </a:p>
          </p:txBody>
        </p:sp>
        <p:sp>
          <p:nvSpPr>
            <p:cNvPr id="96" name="テキスト ボックス 95"/>
            <p:cNvSpPr txBox="1"/>
            <p:nvPr/>
          </p:nvSpPr>
          <p:spPr bwMode="auto">
            <a:xfrm>
              <a:off x="1414463" y="852488"/>
              <a:ext cx="895350" cy="40005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ja-JP" sz="800" dirty="0">
                  <a:solidFill>
                    <a:srgbClr val="000000"/>
                  </a:solidFill>
                  <a:latin typeface="+mj-lt"/>
                  <a:ea typeface="HGPｺﾞｼｯｸE" pitchFamily="50" charset="-128"/>
                  <a:cs typeface="Times New Roman" pitchFamily="18" charset="0"/>
                </a:rPr>
                <a:t>Control group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n-US" altLang="ja-JP" sz="800" dirty="0">
                  <a:solidFill>
                    <a:srgbClr val="000000"/>
                  </a:solidFill>
                  <a:latin typeface="+mj-lt"/>
                  <a:ea typeface="HGPｺﾞｼｯｸE" pitchFamily="50" charset="-128"/>
                  <a:cs typeface="Times New Roman" pitchFamily="18" charset="0"/>
                </a:rPr>
                <a:t>Treatment group</a:t>
              </a:r>
              <a:endParaRPr lang="ja-JP" altLang="en-US" sz="800" dirty="0">
                <a:solidFill>
                  <a:srgbClr val="000000"/>
                </a:solidFill>
                <a:latin typeface="+mj-lt"/>
                <a:ea typeface="HGPｺﾞｼｯｸE" pitchFamily="50" charset="-128"/>
                <a:cs typeface="Times New Roman" pitchFamily="18" charset="0"/>
              </a:endParaRPr>
            </a:p>
          </p:txBody>
        </p:sp>
      </p:grpSp>
      <p:grpSp>
        <p:nvGrpSpPr>
          <p:cNvPr id="97" name="グループ化 96"/>
          <p:cNvGrpSpPr/>
          <p:nvPr/>
        </p:nvGrpSpPr>
        <p:grpSpPr>
          <a:xfrm>
            <a:off x="2573848" y="6405948"/>
            <a:ext cx="1308100" cy="466725"/>
            <a:chOff x="1035050" y="796925"/>
            <a:chExt cx="1308100" cy="466725"/>
          </a:xfrm>
        </p:grpSpPr>
        <p:cxnSp>
          <p:nvCxnSpPr>
            <p:cNvPr id="98" name="直線コネクタ 7"/>
            <p:cNvCxnSpPr>
              <a:cxnSpLocks noChangeShapeType="1"/>
            </p:cNvCxnSpPr>
            <p:nvPr/>
          </p:nvCxnSpPr>
          <p:spPr bwMode="auto">
            <a:xfrm>
              <a:off x="1103884" y="962213"/>
              <a:ext cx="311755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99" name="フローチャート : 結合子 5"/>
            <p:cNvSpPr>
              <a:spLocks noChangeArrowheads="1"/>
            </p:cNvSpPr>
            <p:nvPr/>
          </p:nvSpPr>
          <p:spPr bwMode="auto">
            <a:xfrm>
              <a:off x="1216662" y="915988"/>
              <a:ext cx="108000" cy="108000"/>
            </a:xfrm>
            <a:prstGeom prst="flowChartConnector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eaLnBrk="0" hangingPunct="0">
                <a:spcBef>
                  <a:spcPct val="50000"/>
                </a:spcBef>
              </a:pPr>
              <a:endParaRPr kumimoji="0" lang="ja-JP" altLang="en-US" sz="100">
                <a:solidFill>
                  <a:srgbClr val="FF0000"/>
                </a:solidFill>
                <a:latin typeface="Arial" charset="0"/>
                <a:ea typeface="HGPｺﾞｼｯｸE" pitchFamily="50" charset="-128"/>
              </a:endParaRPr>
            </a:p>
          </p:txBody>
        </p:sp>
        <p:cxnSp>
          <p:nvCxnSpPr>
            <p:cNvPr id="100" name="直線コネクタ 26"/>
            <p:cNvCxnSpPr>
              <a:cxnSpLocks noChangeShapeType="1"/>
            </p:cNvCxnSpPr>
            <p:nvPr/>
          </p:nvCxnSpPr>
          <p:spPr bwMode="auto">
            <a:xfrm>
              <a:off x="1108561" y="1141819"/>
              <a:ext cx="311755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101" name="正方形/長方形 11"/>
            <p:cNvSpPr>
              <a:spLocks noChangeArrowheads="1"/>
            </p:cNvSpPr>
            <p:nvPr/>
          </p:nvSpPr>
          <p:spPr bwMode="auto">
            <a:xfrm>
              <a:off x="1226950" y="1093788"/>
              <a:ext cx="90000" cy="90000"/>
            </a:xfrm>
            <a:prstGeom prst="rect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eaLnBrk="0" hangingPunct="0">
                <a:spcBef>
                  <a:spcPct val="50000"/>
                </a:spcBef>
              </a:pPr>
              <a:endParaRPr kumimoji="0" lang="ja-JP" altLang="en-US" sz="300">
                <a:solidFill>
                  <a:srgbClr val="FF0000"/>
                </a:solidFill>
                <a:latin typeface="Arial" charset="0"/>
                <a:ea typeface="HGPｺﾞｼｯｸE" pitchFamily="50" charset="-128"/>
              </a:endParaRPr>
            </a:p>
          </p:txBody>
        </p:sp>
        <p:sp>
          <p:nvSpPr>
            <p:cNvPr id="102" name="正方形/長方形 22"/>
            <p:cNvSpPr>
              <a:spLocks noChangeArrowheads="1"/>
            </p:cNvSpPr>
            <p:nvPr/>
          </p:nvSpPr>
          <p:spPr bwMode="auto">
            <a:xfrm>
              <a:off x="1035050" y="796925"/>
              <a:ext cx="1308100" cy="466725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eaLnBrk="0" hangingPunct="0">
                <a:spcBef>
                  <a:spcPct val="50000"/>
                </a:spcBef>
              </a:pPr>
              <a:endParaRPr kumimoji="0" lang="ja-JP" altLang="en-US" sz="2400">
                <a:solidFill>
                  <a:srgbClr val="FF0000"/>
                </a:solidFill>
                <a:latin typeface="Arial" charset="0"/>
                <a:ea typeface="HGPｺﾞｼｯｸE" pitchFamily="50" charset="-128"/>
              </a:endParaRPr>
            </a:p>
          </p:txBody>
        </p:sp>
        <p:sp>
          <p:nvSpPr>
            <p:cNvPr id="103" name="テキスト ボックス 102"/>
            <p:cNvSpPr txBox="1"/>
            <p:nvPr/>
          </p:nvSpPr>
          <p:spPr bwMode="auto">
            <a:xfrm>
              <a:off x="1414463" y="852488"/>
              <a:ext cx="895350" cy="40005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ja-JP" sz="800" dirty="0">
                  <a:solidFill>
                    <a:srgbClr val="000000"/>
                  </a:solidFill>
                  <a:latin typeface="+mj-lt"/>
                  <a:ea typeface="HGPｺﾞｼｯｸE" pitchFamily="50" charset="-128"/>
                  <a:cs typeface="Times New Roman" pitchFamily="18" charset="0"/>
                </a:rPr>
                <a:t>Control group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n-US" altLang="ja-JP" sz="800" dirty="0">
                  <a:solidFill>
                    <a:srgbClr val="000000"/>
                  </a:solidFill>
                  <a:latin typeface="+mj-lt"/>
                  <a:ea typeface="HGPｺﾞｼｯｸE" pitchFamily="50" charset="-128"/>
                  <a:cs typeface="Times New Roman" pitchFamily="18" charset="0"/>
                </a:rPr>
                <a:t>Treatment group</a:t>
              </a:r>
              <a:endParaRPr lang="ja-JP" altLang="en-US" sz="800" dirty="0">
                <a:solidFill>
                  <a:srgbClr val="000000"/>
                </a:solidFill>
                <a:latin typeface="+mj-lt"/>
                <a:ea typeface="HGPｺﾞｼｯｸE" pitchFamily="50" charset="-128"/>
                <a:cs typeface="Times New Roman" pitchFamily="18" charset="0"/>
              </a:endParaRPr>
            </a:p>
          </p:txBody>
        </p:sp>
      </p:grpSp>
      <p:sp>
        <p:nvSpPr>
          <p:cNvPr id="105" name="テキスト ボックス 62"/>
          <p:cNvSpPr txBox="1">
            <a:spLocks noChangeArrowheads="1"/>
          </p:cNvSpPr>
          <p:nvPr/>
        </p:nvSpPr>
        <p:spPr bwMode="auto">
          <a:xfrm rot="-5400000">
            <a:off x="599306" y="4577394"/>
            <a:ext cx="23034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Body Weight </a:t>
            </a:r>
            <a:r>
              <a:rPr lang="en-US" altLang="ja-JP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ja-JP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mg)</a:t>
            </a:r>
            <a:endParaRPr lang="en-US" altLang="ja-JP" sz="1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テキスト ボックス 62"/>
          <p:cNvSpPr txBox="1">
            <a:spLocks noChangeArrowheads="1"/>
          </p:cNvSpPr>
          <p:nvPr/>
        </p:nvSpPr>
        <p:spPr bwMode="auto">
          <a:xfrm rot="-5400000">
            <a:off x="599306" y="1656923"/>
            <a:ext cx="23034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Body Weight </a:t>
            </a:r>
            <a:r>
              <a:rPr lang="en-US" altLang="ja-JP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ja-JP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mg)</a:t>
            </a:r>
            <a:endParaRPr lang="en-US" altLang="ja-JP" sz="1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テキスト ボックス 62"/>
          <p:cNvSpPr txBox="1">
            <a:spLocks noChangeArrowheads="1"/>
          </p:cNvSpPr>
          <p:nvPr/>
        </p:nvSpPr>
        <p:spPr bwMode="auto">
          <a:xfrm rot="-5400000">
            <a:off x="599306" y="7488054"/>
            <a:ext cx="23034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Body Weight </a:t>
            </a:r>
            <a:r>
              <a:rPr lang="en-US" altLang="ja-JP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ja-JP" sz="1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mg)</a:t>
            </a:r>
            <a:endParaRPr lang="en-US" altLang="ja-JP" sz="1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19"/>
          <p:cNvSpPr txBox="1">
            <a:spLocks noChangeArrowheads="1"/>
          </p:cNvSpPr>
          <p:nvPr/>
        </p:nvSpPr>
        <p:spPr bwMode="auto">
          <a:xfrm>
            <a:off x="645398" y="4462755"/>
            <a:ext cx="901700" cy="2762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anchor="ctr">
            <a:spAutoFit/>
          </a:bodyPr>
          <a:lstStyle>
            <a:lvl1pPr marL="457200" indent="-457200">
              <a:defRPr sz="2400">
                <a:solidFill>
                  <a:srgbClr val="FF0000"/>
                </a:solidFill>
                <a:latin typeface="Arial" pitchFamily="34" charset="0"/>
                <a:ea typeface="HGPｺﾞｼｯｸE" pitchFamily="50" charset="-128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Arial" pitchFamily="34" charset="0"/>
                <a:ea typeface="HGPｺﾞｼｯｸE" pitchFamily="50" charset="-128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Arial" pitchFamily="34" charset="0"/>
                <a:ea typeface="HGPｺﾞｼｯｸE" pitchFamily="50" charset="-128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Arial" pitchFamily="34" charset="0"/>
                <a:ea typeface="HGPｺﾞｼｯｸE" pitchFamily="50" charset="-128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Arial" pitchFamily="34" charset="0"/>
                <a:ea typeface="HGPｺﾞｼｯｸE" pitchFamily="50" charset="-128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pitchFamily="34" charset="0"/>
                <a:ea typeface="HGPｺﾞｼｯｸE" pitchFamily="50" charset="-128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pitchFamily="34" charset="0"/>
                <a:ea typeface="HGPｺﾞｼｯｸE" pitchFamily="50" charset="-128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pitchFamily="34" charset="0"/>
                <a:ea typeface="HGPｺﾞｼｯｸE" pitchFamily="50" charset="-128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Arial" pitchFamily="34" charset="0"/>
                <a:ea typeface="HGPｺﾞｼｯｸE" pitchFamily="50" charset="-128"/>
              </a:defRPr>
            </a:lvl9pPr>
          </a:lstStyle>
          <a:p>
            <a:pPr algn="ctr" eaLnBrk="0" hangingPunct="0">
              <a:spcBef>
                <a:spcPct val="50000"/>
              </a:spcBef>
              <a:defRPr/>
            </a:pPr>
            <a:r>
              <a:rPr kumimoji="0" lang="en-US" altLang="ja-JP" sz="1200" b="1" kern="0" dirty="0" smtClean="0">
                <a:solidFill>
                  <a:srgbClr val="000000"/>
                </a:solidFill>
                <a:latin typeface="Times New Roman" pitchFamily="18" charset="0"/>
              </a:rPr>
              <a:t>FMS-1</a:t>
            </a:r>
            <a:endParaRPr kumimoji="0" lang="en-US" altLang="ja-JP" sz="1000" b="1" kern="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" name="Text Box 16"/>
          <p:cNvSpPr txBox="1">
            <a:spLocks noChangeArrowheads="1"/>
          </p:cNvSpPr>
          <p:nvPr/>
        </p:nvSpPr>
        <p:spPr bwMode="auto">
          <a:xfrm>
            <a:off x="655273" y="7354108"/>
            <a:ext cx="901519" cy="276999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marL="457200" indent="-4572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en-US" altLang="ja-JP" sz="1200" b="1" dirty="0">
                <a:solidFill>
                  <a:srgbClr val="000000"/>
                </a:solidFill>
                <a:latin typeface="Times New Roman" pitchFamily="18" charset="0"/>
                <a:ea typeface="HGPｺﾞｼｯｸE" pitchFamily="50" charset="-128"/>
              </a:rPr>
              <a:t>NMS-2PC</a:t>
            </a:r>
            <a:endParaRPr kumimoji="0" lang="en-US" altLang="ja-JP" sz="1000" b="1" dirty="0">
              <a:solidFill>
                <a:srgbClr val="000000"/>
              </a:solidFill>
              <a:latin typeface="Times New Roman" pitchFamily="18" charset="0"/>
              <a:ea typeface="HGPｺﾞｼｯｸE" pitchFamily="50" charset="-128"/>
            </a:endParaRPr>
          </a:p>
        </p:txBody>
      </p:sp>
      <p:sp>
        <p:nvSpPr>
          <p:cNvPr id="36" name="Text Box 16"/>
          <p:cNvSpPr txBox="1">
            <a:spLocks noChangeArrowheads="1"/>
          </p:cNvSpPr>
          <p:nvPr/>
        </p:nvSpPr>
        <p:spPr bwMode="auto">
          <a:xfrm>
            <a:off x="655273" y="1582435"/>
            <a:ext cx="901519" cy="276999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marL="457200" indent="-4572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kumimoji="0" lang="en-US" altLang="ja-JP" sz="1200" b="1" dirty="0" smtClean="0">
                <a:solidFill>
                  <a:srgbClr val="000000"/>
                </a:solidFill>
                <a:latin typeface="Times New Roman" pitchFamily="18" charset="0"/>
                <a:ea typeface="HGPｺﾞｼｯｸE" pitchFamily="50" charset="-128"/>
              </a:rPr>
              <a:t>HS-Sch-2</a:t>
            </a:r>
            <a:endParaRPr kumimoji="0" lang="en-US" altLang="ja-JP" sz="1000" b="1" dirty="0">
              <a:solidFill>
                <a:srgbClr val="000000"/>
              </a:solidFill>
              <a:latin typeface="Times New Roman" pitchFamily="18" charset="0"/>
              <a:ea typeface="HGPｺﾞｼｯｸE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 bwMode="auto">
          <a:xfrm>
            <a:off x="4935364" y="47625"/>
            <a:ext cx="1878012" cy="346249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altLang="ja-JP" sz="1100" b="1" dirty="0" smtClean="0">
                <a:solidFill>
                  <a:srgbClr val="000000"/>
                </a:solidFill>
                <a:latin typeface="+mj-lt"/>
                <a:ea typeface="HGPｺﾞｼｯｸE" pitchFamily="50" charset="-128"/>
                <a:cs typeface="Times New Roman" pitchFamily="18" charset="0"/>
              </a:rPr>
              <a:t>Additional  Figure 1</a:t>
            </a:r>
            <a:endParaRPr lang="ja-JP" altLang="en-US" sz="1100" b="1" dirty="0">
              <a:solidFill>
                <a:srgbClr val="000000"/>
              </a:solidFill>
              <a:latin typeface="+mj-lt"/>
              <a:ea typeface="HGPｺﾞｼｯｸE" pitchFamily="50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1193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33</Words>
  <Application>Microsoft Office PowerPoint</Application>
  <PresentationFormat>画面に合わせる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スライド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FJ-USER</dc:creator>
  <cp:lastModifiedBy>Mikiko</cp:lastModifiedBy>
  <cp:revision>33</cp:revision>
  <dcterms:created xsi:type="dcterms:W3CDTF">2012-09-16T02:48:34Z</dcterms:created>
  <dcterms:modified xsi:type="dcterms:W3CDTF">2012-11-29T05:01:18Z</dcterms:modified>
</cp:coreProperties>
</file>