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1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27EEE74-F2D1-47AD-9ED3-07825CD6ABBF}" type="datetimeFigureOut">
              <a:rPr lang="de-CH"/>
              <a:pPr>
                <a:defRPr/>
              </a:pPr>
              <a:t>29.12.2012</a:t>
            </a:fld>
            <a:endParaRPr lang="de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CH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de-CH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141CEEB-55F7-4A5C-B884-53A4463BE35B}" type="slidenum">
              <a:rPr lang="de-CH"/>
              <a:pPr>
                <a:defRPr/>
              </a:pPr>
              <a:t>‹#›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B56EF0-B477-4F79-A642-B070CF400F0C}" type="slidenum">
              <a:rPr lang="de-CH" smtClean="0"/>
              <a:pPr/>
              <a:t>1</a:t>
            </a:fld>
            <a:endParaRPr lang="de-CH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AF02B-4D11-4BD6-ADD0-9C029ED9F7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A539F-1531-42FA-A7FE-6D1F531C7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53CC0-708E-4B35-8B18-F8802670DA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B36C73-719E-4AD8-9642-BC542BB676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DE231-B912-4B3E-8687-3B0FABB212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3309B-8689-46EC-88AE-ACA72B30D1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E9DFD-EAC8-499C-BFDB-D6A605ACE8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7ECBA-2B14-4A5E-8758-36929173E4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11F8A-42FD-4014-B778-F2A9005207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58EA9-960E-455E-AD84-1570C79F2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897E5-61E4-4EC1-994C-31C2DCC4E2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67AF579-518E-4D03-883A-43177580B2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3" cstate="print">
            <a:lum bright="-46000" contrast="82000"/>
          </a:blip>
          <a:srcRect/>
          <a:stretch>
            <a:fillRect/>
          </a:stretch>
        </p:blipFill>
        <p:spPr bwMode="auto">
          <a:xfrm>
            <a:off x="5364163" y="539750"/>
            <a:ext cx="2387600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4" cstate="print">
            <a:lum bright="-46000" contrast="82000"/>
          </a:blip>
          <a:srcRect/>
          <a:stretch>
            <a:fillRect/>
          </a:stretch>
        </p:blipFill>
        <p:spPr bwMode="auto">
          <a:xfrm>
            <a:off x="3132138" y="549275"/>
            <a:ext cx="2376487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5580063" y="333375"/>
            <a:ext cx="15573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/>
              <a:t>Albumin level</a:t>
            </a: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3348038" y="333375"/>
            <a:ext cx="19796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/>
              <a:t>Leucocytes count</a:t>
            </a:r>
          </a:p>
        </p:txBody>
      </p:sp>
      <p:pic>
        <p:nvPicPr>
          <p:cNvPr id="2054" name="Picture 4"/>
          <p:cNvPicPr>
            <a:picLocks noChangeAspect="1" noChangeArrowheads="1"/>
          </p:cNvPicPr>
          <p:nvPr/>
        </p:nvPicPr>
        <p:blipFill>
          <a:blip r:embed="rId5" cstate="print">
            <a:lum bright="-46000" contrast="82000"/>
          </a:blip>
          <a:srcRect/>
          <a:stretch>
            <a:fillRect/>
          </a:stretch>
        </p:blipFill>
        <p:spPr bwMode="auto">
          <a:xfrm>
            <a:off x="814388" y="2852738"/>
            <a:ext cx="2376487" cy="237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4"/>
          <p:cNvPicPr>
            <a:picLocks noChangeAspect="1" noChangeArrowheads="1"/>
          </p:cNvPicPr>
          <p:nvPr/>
        </p:nvPicPr>
        <p:blipFill>
          <a:blip r:embed="rId6" cstate="print">
            <a:lum bright="-46000" contrast="82000"/>
          </a:blip>
          <a:srcRect/>
          <a:stretch>
            <a:fillRect/>
          </a:stretch>
        </p:blipFill>
        <p:spPr bwMode="auto">
          <a:xfrm>
            <a:off x="750888" y="549275"/>
            <a:ext cx="245268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TextBox 10"/>
          <p:cNvSpPr txBox="1">
            <a:spLocks noChangeArrowheads="1"/>
          </p:cNvSpPr>
          <p:nvPr/>
        </p:nvSpPr>
        <p:spPr bwMode="auto">
          <a:xfrm>
            <a:off x="971550" y="333375"/>
            <a:ext cx="19542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/>
              <a:t>Hemoglobin level</a:t>
            </a:r>
          </a:p>
        </p:txBody>
      </p:sp>
      <p:pic>
        <p:nvPicPr>
          <p:cNvPr id="2057" name="Picture 5"/>
          <p:cNvPicPr>
            <a:picLocks noChangeAspect="1" noChangeArrowheads="1"/>
          </p:cNvPicPr>
          <p:nvPr/>
        </p:nvPicPr>
        <p:blipFill>
          <a:blip r:embed="rId7" cstate="print">
            <a:lum bright="-46000" contrast="82000"/>
          </a:blip>
          <a:srcRect/>
          <a:stretch>
            <a:fillRect/>
          </a:stretch>
        </p:blipFill>
        <p:spPr bwMode="auto">
          <a:xfrm>
            <a:off x="3348038" y="3068638"/>
            <a:ext cx="2087562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8" name="TextBox 12"/>
          <p:cNvSpPr txBox="1">
            <a:spLocks noChangeArrowheads="1"/>
          </p:cNvSpPr>
          <p:nvPr/>
        </p:nvSpPr>
        <p:spPr bwMode="auto">
          <a:xfrm>
            <a:off x="3276600" y="2781300"/>
            <a:ext cx="23129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/>
              <a:t>Alcohol consumption</a:t>
            </a:r>
          </a:p>
        </p:txBody>
      </p:sp>
      <p:sp>
        <p:nvSpPr>
          <p:cNvPr id="2059" name="TextBox 11"/>
          <p:cNvSpPr txBox="1">
            <a:spLocks noChangeArrowheads="1"/>
          </p:cNvSpPr>
          <p:nvPr/>
        </p:nvSpPr>
        <p:spPr bwMode="auto">
          <a:xfrm>
            <a:off x="6227763" y="836613"/>
            <a:ext cx="12731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/>
              <a:t>(HR 2.28; p=0.082)</a:t>
            </a:r>
            <a:endParaRPr lang="de-CH" sz="1000"/>
          </a:p>
        </p:txBody>
      </p:sp>
      <p:sp>
        <p:nvSpPr>
          <p:cNvPr id="2060" name="TextBox 12"/>
          <p:cNvSpPr txBox="1">
            <a:spLocks noChangeArrowheads="1"/>
          </p:cNvSpPr>
          <p:nvPr/>
        </p:nvSpPr>
        <p:spPr bwMode="auto">
          <a:xfrm>
            <a:off x="3995738" y="836613"/>
            <a:ext cx="1287462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/>
              <a:t>(HR 2.66; P=0.016)</a:t>
            </a:r>
            <a:endParaRPr lang="de-CH" sz="1000"/>
          </a:p>
        </p:txBody>
      </p:sp>
      <p:sp>
        <p:nvSpPr>
          <p:cNvPr id="2061" name="TextBox 13"/>
          <p:cNvSpPr txBox="1">
            <a:spLocks noChangeArrowheads="1"/>
          </p:cNvSpPr>
          <p:nvPr/>
        </p:nvSpPr>
        <p:spPr bwMode="auto">
          <a:xfrm>
            <a:off x="1835150" y="836613"/>
            <a:ext cx="12033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/>
              <a:t>(HR 1.53; p=0.25)</a:t>
            </a:r>
            <a:endParaRPr lang="de-CH" sz="1000"/>
          </a:p>
        </p:txBody>
      </p:sp>
      <p:sp>
        <p:nvSpPr>
          <p:cNvPr id="2062" name="TextBox 14"/>
          <p:cNvSpPr txBox="1">
            <a:spLocks noChangeArrowheads="1"/>
          </p:cNvSpPr>
          <p:nvPr/>
        </p:nvSpPr>
        <p:spPr bwMode="auto">
          <a:xfrm>
            <a:off x="4067175" y="3141663"/>
            <a:ext cx="12033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/>
              <a:t>(HR 1.25; p=0.32)</a:t>
            </a:r>
            <a:endParaRPr lang="de-CH" sz="1000"/>
          </a:p>
        </p:txBody>
      </p:sp>
      <p:sp>
        <p:nvSpPr>
          <p:cNvPr id="2063" name="TextBox 15"/>
          <p:cNvSpPr txBox="1">
            <a:spLocks noChangeArrowheads="1"/>
          </p:cNvSpPr>
          <p:nvPr/>
        </p:nvSpPr>
        <p:spPr bwMode="auto">
          <a:xfrm>
            <a:off x="1835150" y="3141663"/>
            <a:ext cx="12033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/>
              <a:t>(HR 5.3; p=0.047)</a:t>
            </a:r>
            <a:endParaRPr lang="de-CH" sz="1000"/>
          </a:p>
        </p:txBody>
      </p:sp>
      <p:sp>
        <p:nvSpPr>
          <p:cNvPr id="2064" name="TextBox 8"/>
          <p:cNvSpPr txBox="1">
            <a:spLocks noChangeArrowheads="1"/>
          </p:cNvSpPr>
          <p:nvPr/>
        </p:nvSpPr>
        <p:spPr bwMode="auto">
          <a:xfrm>
            <a:off x="887413" y="2781300"/>
            <a:ext cx="22447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/>
              <a:t>Vascular risk factors</a:t>
            </a:r>
          </a:p>
        </p:txBody>
      </p:sp>
      <p:sp>
        <p:nvSpPr>
          <p:cNvPr id="2065" name="TextBox 17"/>
          <p:cNvSpPr txBox="1">
            <a:spLocks noChangeArrowheads="1"/>
          </p:cNvSpPr>
          <p:nvPr/>
        </p:nvSpPr>
        <p:spPr bwMode="auto">
          <a:xfrm>
            <a:off x="6516688" y="4652963"/>
            <a:ext cx="10302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/>
              <a:t>Figure 2</a:t>
            </a:r>
          </a:p>
        </p:txBody>
      </p:sp>
      <p:sp>
        <p:nvSpPr>
          <p:cNvPr id="2066" name="TextBox 19"/>
          <p:cNvSpPr txBox="1">
            <a:spLocks noChangeArrowheads="1"/>
          </p:cNvSpPr>
          <p:nvPr/>
        </p:nvSpPr>
        <p:spPr bwMode="auto">
          <a:xfrm>
            <a:off x="4067175" y="3789363"/>
            <a:ext cx="39846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100"/>
              <a:t>low</a:t>
            </a:r>
          </a:p>
        </p:txBody>
      </p:sp>
      <p:sp>
        <p:nvSpPr>
          <p:cNvPr id="2067" name="TextBox 20"/>
          <p:cNvSpPr txBox="1">
            <a:spLocks noChangeArrowheads="1"/>
          </p:cNvSpPr>
          <p:nvPr/>
        </p:nvSpPr>
        <p:spPr bwMode="auto">
          <a:xfrm>
            <a:off x="3779838" y="4365625"/>
            <a:ext cx="452437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100"/>
              <a:t>high</a:t>
            </a:r>
          </a:p>
        </p:txBody>
      </p:sp>
      <p:sp>
        <p:nvSpPr>
          <p:cNvPr id="2068" name="TextBox 21"/>
          <p:cNvSpPr txBox="1">
            <a:spLocks noChangeArrowheads="1"/>
          </p:cNvSpPr>
          <p:nvPr/>
        </p:nvSpPr>
        <p:spPr bwMode="auto">
          <a:xfrm>
            <a:off x="2124075" y="1268413"/>
            <a:ext cx="6159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100"/>
              <a:t>normal</a:t>
            </a:r>
          </a:p>
        </p:txBody>
      </p:sp>
      <p:sp>
        <p:nvSpPr>
          <p:cNvPr id="2069" name="TextBox 22"/>
          <p:cNvSpPr txBox="1">
            <a:spLocks noChangeArrowheads="1"/>
          </p:cNvSpPr>
          <p:nvPr/>
        </p:nvSpPr>
        <p:spPr bwMode="auto">
          <a:xfrm>
            <a:off x="4748213" y="1295400"/>
            <a:ext cx="6159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100"/>
              <a:t>normal</a:t>
            </a:r>
          </a:p>
        </p:txBody>
      </p:sp>
      <p:sp>
        <p:nvSpPr>
          <p:cNvPr id="2070" name="TextBox 23"/>
          <p:cNvSpPr txBox="1">
            <a:spLocks noChangeArrowheads="1"/>
          </p:cNvSpPr>
          <p:nvPr/>
        </p:nvSpPr>
        <p:spPr bwMode="auto">
          <a:xfrm>
            <a:off x="2124075" y="2060575"/>
            <a:ext cx="3968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100"/>
              <a:t>low</a:t>
            </a:r>
          </a:p>
        </p:txBody>
      </p:sp>
      <p:sp>
        <p:nvSpPr>
          <p:cNvPr id="2071" name="TextBox 24"/>
          <p:cNvSpPr txBox="1">
            <a:spLocks noChangeArrowheads="1"/>
          </p:cNvSpPr>
          <p:nvPr/>
        </p:nvSpPr>
        <p:spPr bwMode="auto">
          <a:xfrm>
            <a:off x="4859338" y="1916113"/>
            <a:ext cx="452437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100"/>
              <a:t>high</a:t>
            </a:r>
          </a:p>
        </p:txBody>
      </p:sp>
      <p:sp>
        <p:nvSpPr>
          <p:cNvPr id="2072" name="TextBox 25"/>
          <p:cNvSpPr txBox="1">
            <a:spLocks noChangeArrowheads="1"/>
          </p:cNvSpPr>
          <p:nvPr/>
        </p:nvSpPr>
        <p:spPr bwMode="auto">
          <a:xfrm>
            <a:off x="6948488" y="1268413"/>
            <a:ext cx="6159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100"/>
              <a:t>normal</a:t>
            </a:r>
          </a:p>
        </p:txBody>
      </p:sp>
      <p:sp>
        <p:nvSpPr>
          <p:cNvPr id="2073" name="TextBox 26"/>
          <p:cNvSpPr txBox="1">
            <a:spLocks noChangeArrowheads="1"/>
          </p:cNvSpPr>
          <p:nvPr/>
        </p:nvSpPr>
        <p:spPr bwMode="auto">
          <a:xfrm>
            <a:off x="6948488" y="1844675"/>
            <a:ext cx="3968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sz="1100"/>
              <a:t>low</a:t>
            </a:r>
          </a:p>
        </p:txBody>
      </p:sp>
      <p:sp>
        <p:nvSpPr>
          <p:cNvPr id="2074" name="TextBox 28"/>
          <p:cNvSpPr txBox="1">
            <a:spLocks noChangeArrowheads="1"/>
          </p:cNvSpPr>
          <p:nvPr/>
        </p:nvSpPr>
        <p:spPr bwMode="auto">
          <a:xfrm>
            <a:off x="2339975" y="3933825"/>
            <a:ext cx="1079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CH" sz="1100"/>
              <a:t>present</a:t>
            </a:r>
          </a:p>
        </p:txBody>
      </p:sp>
      <p:sp>
        <p:nvSpPr>
          <p:cNvPr id="2075" name="TextBox 29"/>
          <p:cNvSpPr txBox="1">
            <a:spLocks noChangeArrowheads="1"/>
          </p:cNvSpPr>
          <p:nvPr/>
        </p:nvSpPr>
        <p:spPr bwMode="auto">
          <a:xfrm>
            <a:off x="2339975" y="3455988"/>
            <a:ext cx="1079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CH" sz="1100"/>
              <a:t>absent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On-screen Show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Default Design</vt:lpstr>
      <vt:lpstr>Slide 1</vt:lpstr>
    </vt:vector>
  </TitlesOfParts>
  <Company>Unibas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martin</dc:creator>
  <cp:lastModifiedBy>martin buess</cp:lastModifiedBy>
  <cp:revision>12</cp:revision>
  <dcterms:created xsi:type="dcterms:W3CDTF">2009-12-12T17:16:05Z</dcterms:created>
  <dcterms:modified xsi:type="dcterms:W3CDTF">2012-12-29T15:03:57Z</dcterms:modified>
</cp:coreProperties>
</file>