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8" d="100"/>
          <a:sy n="98" d="100"/>
        </p:scale>
        <p:origin x="-32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microsoft.com/office/2007/relationships/hdphoto" Target="../media/hdphoto6.wdp"/><Relationship Id="rId18" Type="http://schemas.openxmlformats.org/officeDocument/2006/relationships/image" Target="../media/image9.jpeg"/><Relationship Id="rId3" Type="http://schemas.microsoft.com/office/2007/relationships/hdphoto" Target="../media/hdphoto1.wdp"/><Relationship Id="rId21" Type="http://schemas.microsoft.com/office/2007/relationships/hdphoto" Target="../media/hdphoto10.wdp"/><Relationship Id="rId7" Type="http://schemas.microsoft.com/office/2007/relationships/hdphoto" Target="../media/hdphoto3.wdp"/><Relationship Id="rId12" Type="http://schemas.openxmlformats.org/officeDocument/2006/relationships/image" Target="../media/image6.jpeg"/><Relationship Id="rId17" Type="http://schemas.microsoft.com/office/2007/relationships/hdphoto" Target="../media/hdphoto8.wdp"/><Relationship Id="rId25" Type="http://schemas.microsoft.com/office/2007/relationships/hdphoto" Target="../media/hdphoto12.wdp"/><Relationship Id="rId2" Type="http://schemas.openxmlformats.org/officeDocument/2006/relationships/image" Target="../media/image1.jpeg"/><Relationship Id="rId16" Type="http://schemas.openxmlformats.org/officeDocument/2006/relationships/image" Target="../media/image8.jpeg"/><Relationship Id="rId20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11" Type="http://schemas.microsoft.com/office/2007/relationships/hdphoto" Target="../media/hdphoto5.wdp"/><Relationship Id="rId24" Type="http://schemas.openxmlformats.org/officeDocument/2006/relationships/image" Target="../media/image12.jpeg"/><Relationship Id="rId5" Type="http://schemas.microsoft.com/office/2007/relationships/hdphoto" Target="../media/hdphoto2.wdp"/><Relationship Id="rId15" Type="http://schemas.microsoft.com/office/2007/relationships/hdphoto" Target="../media/hdphoto7.wdp"/><Relationship Id="rId23" Type="http://schemas.microsoft.com/office/2007/relationships/hdphoto" Target="../media/hdphoto11.wdp"/><Relationship Id="rId10" Type="http://schemas.openxmlformats.org/officeDocument/2006/relationships/image" Target="../media/image5.jpeg"/><Relationship Id="rId19" Type="http://schemas.microsoft.com/office/2007/relationships/hdphoto" Target="../media/hdphoto9.wdp"/><Relationship Id="rId4" Type="http://schemas.openxmlformats.org/officeDocument/2006/relationships/image" Target="../media/image2.jpeg"/><Relationship Id="rId9" Type="http://schemas.microsoft.com/office/2007/relationships/hdphoto" Target="../media/hdphoto4.wdp"/><Relationship Id="rId14" Type="http://schemas.openxmlformats.org/officeDocument/2006/relationships/image" Target="../media/image7.jpeg"/><Relationship Id="rId22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组合 29"/>
          <p:cNvGrpSpPr/>
          <p:nvPr/>
        </p:nvGrpSpPr>
        <p:grpSpPr>
          <a:xfrm>
            <a:off x="107212" y="116632"/>
            <a:ext cx="8929284" cy="4902807"/>
            <a:chOff x="-180528" y="294455"/>
            <a:chExt cx="8929284" cy="4902807"/>
          </a:xfrm>
        </p:grpSpPr>
        <p:sp>
          <p:nvSpPr>
            <p:cNvPr id="4" name="Text Box 4"/>
            <p:cNvSpPr txBox="1">
              <a:spLocks noChangeArrowheads="1"/>
            </p:cNvSpPr>
            <p:nvPr/>
          </p:nvSpPr>
          <p:spPr bwMode="auto">
            <a:xfrm>
              <a:off x="8404" y="838200"/>
              <a:ext cx="12192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400" b="1" dirty="0">
                  <a:latin typeface="Times New Roman" pitchFamily="18" charset="0"/>
                </a:rPr>
                <a:t> HIPK2</a:t>
              </a:r>
            </a:p>
          </p:txBody>
        </p:sp>
        <p:sp>
          <p:nvSpPr>
            <p:cNvPr id="5" name="Text Box 8"/>
            <p:cNvSpPr txBox="1">
              <a:spLocks noChangeArrowheads="1"/>
            </p:cNvSpPr>
            <p:nvPr/>
          </p:nvSpPr>
          <p:spPr bwMode="auto">
            <a:xfrm>
              <a:off x="141829" y="3704716"/>
              <a:ext cx="1114217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dirty="0">
                  <a:latin typeface="Times New Roman" pitchFamily="18" charset="0"/>
                </a:rPr>
                <a:t>β-actin</a:t>
              </a:r>
            </a:p>
          </p:txBody>
        </p:sp>
        <p:pic>
          <p:nvPicPr>
            <p:cNvPr id="6" name="Picture 9" descr="HCT-116-β-actin"/>
            <p:cNvPicPr>
              <a:picLocks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4875" y="3789040"/>
              <a:ext cx="359886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 Box 12"/>
            <p:cNvSpPr txBox="1">
              <a:spLocks noChangeArrowheads="1"/>
            </p:cNvSpPr>
            <p:nvPr/>
          </p:nvSpPr>
          <p:spPr bwMode="auto">
            <a:xfrm>
              <a:off x="1845936" y="307504"/>
              <a:ext cx="23622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400" b="1" dirty="0" smtClean="0">
                  <a:latin typeface="Times New Roman" pitchFamily="18" charset="0"/>
                </a:rPr>
                <a:t>HCT-116 cells</a:t>
              </a:r>
              <a:endParaRPr lang="en-US" altLang="zh-CN" sz="2400" b="1" dirty="0">
                <a:latin typeface="Times New Roman" pitchFamily="18" charset="0"/>
              </a:endParaRPr>
            </a:p>
          </p:txBody>
        </p:sp>
        <p:pic>
          <p:nvPicPr>
            <p:cNvPr id="8" name="Picture 20" descr="HIPK2_HCT-116"/>
            <p:cNvPicPr>
              <a:picLocks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7604" y="763606"/>
              <a:ext cx="3598863" cy="54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 Box 6"/>
            <p:cNvSpPr txBox="1">
              <a:spLocks noChangeArrowheads="1"/>
            </p:cNvSpPr>
            <p:nvPr/>
          </p:nvSpPr>
          <p:spPr bwMode="auto">
            <a:xfrm>
              <a:off x="89338" y="1402889"/>
              <a:ext cx="12192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dirty="0">
                  <a:latin typeface="Times New Roman" pitchFamily="18" charset="0"/>
                </a:rPr>
                <a:t>    P53</a:t>
              </a:r>
            </a:p>
          </p:txBody>
        </p:sp>
        <p:sp>
          <p:nvSpPr>
            <p:cNvPr id="10" name="Text Box 34"/>
            <p:cNvSpPr txBox="1">
              <a:spLocks noChangeArrowheads="1"/>
            </p:cNvSpPr>
            <p:nvPr/>
          </p:nvSpPr>
          <p:spPr bwMode="auto">
            <a:xfrm>
              <a:off x="-180528" y="1988840"/>
              <a:ext cx="1350212" cy="5217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lnSpc>
                  <a:spcPct val="40000"/>
                </a:lnSpc>
                <a:spcBef>
                  <a:spcPct val="50000"/>
                </a:spcBef>
              </a:pPr>
              <a:r>
                <a:rPr lang="en-US" altLang="zh-CN" sz="2000" b="1" dirty="0">
                  <a:latin typeface="Times New Roman" pitchFamily="18" charset="0"/>
                </a:rPr>
                <a:t>    p-P53</a:t>
              </a:r>
            </a:p>
            <a:p>
              <a:pPr algn="ctr">
                <a:lnSpc>
                  <a:spcPct val="40000"/>
                </a:lnSpc>
                <a:spcBef>
                  <a:spcPct val="50000"/>
                </a:spcBef>
              </a:pPr>
              <a:r>
                <a:rPr lang="en-US" altLang="zh-CN" sz="2000" b="1" dirty="0">
                  <a:latin typeface="Times New Roman" pitchFamily="18" charset="0"/>
                </a:rPr>
                <a:t>    (Ser46)</a:t>
              </a:r>
            </a:p>
          </p:txBody>
        </p:sp>
        <p:pic>
          <p:nvPicPr>
            <p:cNvPr id="11" name="Picture 35" descr="HCT-116-P-P53_副本"/>
            <p:cNvPicPr>
              <a:picLocks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7605" y="1952896"/>
              <a:ext cx="3600000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37" descr="β-actin004_副本"/>
            <p:cNvPicPr>
              <a:picLocks noChangeArrowheads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4876" y="1349776"/>
              <a:ext cx="3600000" cy="54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4" descr="Bax-002_副本-HCT-116"/>
            <p:cNvPicPr>
              <a:picLocks noChangeArrowheads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7605" y="2564904"/>
              <a:ext cx="3600000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 Box 5"/>
            <p:cNvSpPr txBox="1">
              <a:spLocks noChangeArrowheads="1"/>
            </p:cNvSpPr>
            <p:nvPr/>
          </p:nvSpPr>
          <p:spPr bwMode="auto">
            <a:xfrm>
              <a:off x="211784" y="2537144"/>
              <a:ext cx="974308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400" b="1" dirty="0" err="1">
                  <a:latin typeface="Times New Roman" pitchFamily="18" charset="0"/>
                </a:rPr>
                <a:t>Bax</a:t>
              </a:r>
              <a:endParaRPr lang="en-US" altLang="zh-CN" sz="2400" b="1" dirty="0">
                <a:latin typeface="Times New Roman" pitchFamily="18" charset="0"/>
              </a:endParaRPr>
            </a:p>
          </p:txBody>
        </p:sp>
        <p:sp>
          <p:nvSpPr>
            <p:cNvPr id="15" name="Text Box 7"/>
            <p:cNvSpPr txBox="1">
              <a:spLocks noChangeArrowheads="1"/>
            </p:cNvSpPr>
            <p:nvPr/>
          </p:nvSpPr>
          <p:spPr bwMode="auto">
            <a:xfrm>
              <a:off x="199655" y="3089056"/>
              <a:ext cx="986437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dirty="0">
                  <a:latin typeface="Times New Roman" pitchFamily="18" charset="0"/>
                </a:rPr>
                <a:t> Bcl-2</a:t>
              </a:r>
            </a:p>
          </p:txBody>
        </p:sp>
        <p:pic>
          <p:nvPicPr>
            <p:cNvPr id="16" name="Picture 8" descr="Bcl-2001---条1_副本"/>
            <p:cNvPicPr>
              <a:picLocks noChangeArrowheads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7605" y="3177032"/>
              <a:ext cx="3600000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7" descr="β-actin001_副本---条3"/>
            <p:cNvPicPr>
              <a:picLocks noChangeArrowheads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4048" y="3782403"/>
              <a:ext cx="359886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35" descr="HIPK2006_副本"/>
            <p:cNvPicPr>
              <a:picLocks noChangeArrowheads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4048" y="752492"/>
              <a:ext cx="359886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7" descr="P53-003---条3_副本"/>
            <p:cNvPicPr>
              <a:picLocks noChangeArrowheads="1"/>
            </p:cNvPicPr>
            <p:nvPr/>
          </p:nvPicPr>
          <p:blipFill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4046" y="1356736"/>
              <a:ext cx="3600000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38" descr="HT-29-P-P53结果_副本"/>
            <p:cNvPicPr>
              <a:picLocks noChangeArrowheads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4046" y="1952896"/>
              <a:ext cx="3600000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12" descr="Bax-002_副本-HT-29"/>
            <p:cNvPicPr>
              <a:picLocks noChangeArrowheads="1"/>
            </p:cNvPicPr>
            <p:nvPr/>
          </p:nvPicPr>
          <p:blipFill>
            <a:blip r:embed="rId22">
              <a:extLst>
                <a:ext uri="{BEBA8EAE-BF5A-486C-A8C5-ECC9F3942E4B}">
                  <a14:imgProps xmlns:a14="http://schemas.microsoft.com/office/drawing/2010/main">
                    <a14:imgLayer r:embed="rId2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4046" y="2565610"/>
              <a:ext cx="3600000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26" descr="bcl-2-1_副本-HT-29"/>
            <p:cNvPicPr>
              <a:picLocks noChangeArrowheads="1"/>
            </p:cNvPicPr>
            <p:nvPr/>
          </p:nvPicPr>
          <p:blipFill>
            <a:blip r:embed="rId24">
              <a:extLst>
                <a:ext uri="{BEBA8EAE-BF5A-486C-A8C5-ECC9F3942E4B}">
                  <a14:imgProps xmlns:a14="http://schemas.microsoft.com/office/drawing/2010/main">
                    <a14:imgLayer r:embed="rId25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4046" y="3177032"/>
              <a:ext cx="3600000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Text Box 12"/>
            <p:cNvSpPr txBox="1">
              <a:spLocks noChangeArrowheads="1"/>
            </p:cNvSpPr>
            <p:nvPr/>
          </p:nvSpPr>
          <p:spPr bwMode="auto">
            <a:xfrm>
              <a:off x="5622379" y="294455"/>
              <a:ext cx="23622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400" b="1" dirty="0" smtClean="0">
                  <a:latin typeface="Times New Roman" pitchFamily="18" charset="0"/>
                </a:rPr>
                <a:t>HT-29 cells</a:t>
              </a:r>
              <a:endParaRPr lang="en-US" altLang="zh-CN" sz="2400" b="1" dirty="0">
                <a:latin typeface="Times New Roman" pitchFamily="18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115616" y="4302021"/>
              <a:ext cx="373531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dirty="0" smtClean="0">
                  <a:latin typeface="Times New Roman" pitchFamily="18" charset="0"/>
                  <a:cs typeface="Times New Roman" pitchFamily="18" charset="0"/>
                </a:rPr>
                <a:t>Control   2</a:t>
              </a:r>
              <a:r>
                <a:rPr lang="en-US" altLang="zh-CN" sz="2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5μM    50μM   100μM  </a:t>
              </a:r>
              <a:endParaRPr lang="zh-CN" altLang="en-US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直角三角形 24"/>
            <p:cNvSpPr/>
            <p:nvPr/>
          </p:nvSpPr>
          <p:spPr>
            <a:xfrm flipH="1">
              <a:off x="2267744" y="4653136"/>
              <a:ext cx="2376264" cy="216024"/>
            </a:xfrm>
            <a:prstGeom prst="rt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771800" y="4797152"/>
              <a:ext cx="165618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dirty="0" err="1" smtClean="0">
                  <a:latin typeface="Times New Roman" pitchFamily="18" charset="0"/>
                  <a:cs typeface="Times New Roman" pitchFamily="18" charset="0"/>
                </a:rPr>
                <a:t>Verbascoside</a:t>
              </a:r>
              <a:endParaRPr lang="zh-CN" altLang="en-US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013445" y="4285541"/>
              <a:ext cx="373531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dirty="0" smtClean="0">
                  <a:latin typeface="Times New Roman" pitchFamily="18" charset="0"/>
                  <a:cs typeface="Times New Roman" pitchFamily="18" charset="0"/>
                </a:rPr>
                <a:t>Control   2</a:t>
              </a:r>
              <a:r>
                <a:rPr lang="en-US" altLang="zh-CN" sz="2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5μM    50μM   100μM  </a:t>
              </a:r>
              <a:endParaRPr lang="zh-CN" altLang="en-US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直角三角形 27"/>
            <p:cNvSpPr/>
            <p:nvPr/>
          </p:nvSpPr>
          <p:spPr>
            <a:xfrm flipH="1">
              <a:off x="6165573" y="4636656"/>
              <a:ext cx="2376264" cy="216024"/>
            </a:xfrm>
            <a:prstGeom prst="rt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669629" y="4780672"/>
              <a:ext cx="165618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dirty="0" err="1" smtClean="0">
                  <a:latin typeface="Times New Roman" pitchFamily="18" charset="0"/>
                  <a:cs typeface="Times New Roman" pitchFamily="18" charset="0"/>
                </a:rPr>
                <a:t>Verbascoside</a:t>
              </a:r>
              <a:endParaRPr lang="zh-CN" altLang="en-US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1" name="内容占位符 2"/>
          <p:cNvSpPr>
            <a:spLocks noGrp="1"/>
          </p:cNvSpPr>
          <p:nvPr>
            <p:ph idx="1"/>
          </p:nvPr>
        </p:nvSpPr>
        <p:spPr>
          <a:xfrm>
            <a:off x="457200" y="5733256"/>
            <a:ext cx="8229600" cy="39290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altLang="zh-CN" dirty="0" smtClean="0"/>
              <a:t>Fig 5. A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5414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32</Words>
  <Application>Microsoft Office PowerPoint</Application>
  <PresentationFormat>全屏显示(4:3)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Leehom</dc:creator>
  <cp:lastModifiedBy>FtpDown</cp:lastModifiedBy>
  <cp:revision>29</cp:revision>
  <dcterms:created xsi:type="dcterms:W3CDTF">2013-07-29T02:43:02Z</dcterms:created>
  <dcterms:modified xsi:type="dcterms:W3CDTF">2013-12-27T07:28:02Z</dcterms:modified>
</cp:coreProperties>
</file>