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2" r:id="rId2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8" d="100"/>
          <a:sy n="98" d="100"/>
        </p:scale>
        <p:origin x="-324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2013/12/27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13" Type="http://schemas.openxmlformats.org/officeDocument/2006/relationships/image" Target="../media/image12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12" Type="http://schemas.openxmlformats.org/officeDocument/2006/relationships/image" Target="../media/image11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11" Type="http://schemas.openxmlformats.org/officeDocument/2006/relationships/image" Target="../media/image10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png"/><Relationship Id="rId9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457200" y="5661248"/>
            <a:ext cx="8229600" cy="464915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US" altLang="zh-CN" dirty="0" smtClean="0"/>
              <a:t>Fig 5. B</a:t>
            </a:r>
            <a:endParaRPr lang="zh-CN" altLang="en-US" dirty="0"/>
          </a:p>
        </p:txBody>
      </p:sp>
      <p:graphicFrame>
        <p:nvGraphicFramePr>
          <p:cNvPr id="4" name="表格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65880984"/>
              </p:ext>
            </p:extLst>
          </p:nvPr>
        </p:nvGraphicFramePr>
        <p:xfrm>
          <a:off x="1907704" y="4365104"/>
          <a:ext cx="3450372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593"/>
                <a:gridCol w="862593"/>
                <a:gridCol w="862593"/>
                <a:gridCol w="862593"/>
              </a:tblGrid>
              <a:tr h="1800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-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+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-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+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-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-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+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+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  <p:grpSp>
        <p:nvGrpSpPr>
          <p:cNvPr id="27" name="组合 26"/>
          <p:cNvGrpSpPr/>
          <p:nvPr/>
        </p:nvGrpSpPr>
        <p:grpSpPr>
          <a:xfrm>
            <a:off x="-220737" y="116632"/>
            <a:ext cx="9329241" cy="5165120"/>
            <a:chOff x="-220737" y="116632"/>
            <a:chExt cx="9329241" cy="5165120"/>
          </a:xfrm>
        </p:grpSpPr>
        <p:pic>
          <p:nvPicPr>
            <p:cNvPr id="5" name="Picture 9" descr="HIPK2-2_副本"/>
            <p:cNvPicPr>
              <a:picLocks noChangeAspect="1" noChangeArrowheads="1"/>
            </p:cNvPicPr>
            <p:nvPr/>
          </p:nvPicPr>
          <p:blipFill>
            <a:blip r:embed="rId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5296" y="566167"/>
              <a:ext cx="3581400" cy="608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6" name="Picture 31" descr="内参"/>
            <p:cNvPicPr>
              <a:picLocks noChangeAspect="1" noChangeArrowheads="1"/>
            </p:cNvPicPr>
            <p:nvPr/>
          </p:nvPicPr>
          <p:blipFill>
            <a:blip r:embed="rId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7833" y="3874194"/>
              <a:ext cx="3598863" cy="460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" name="Picture 13"/>
            <p:cNvPicPr>
              <a:picLocks noChangeAspect="1" noChangeArrowheads="1"/>
            </p:cNvPicPr>
            <p:nvPr/>
          </p:nvPicPr>
          <p:blipFill>
            <a:blip r:embed="rId4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5296" y="1252918"/>
              <a:ext cx="3581400" cy="6365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8" name="Picture 201" descr="P-P53"/>
            <p:cNvPicPr>
              <a:picLocks noChangeAspect="1" noChangeArrowheads="1"/>
            </p:cNvPicPr>
            <p:nvPr/>
          </p:nvPicPr>
          <p:blipFill>
            <a:blip r:embed="rId5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7834" y="1962531"/>
              <a:ext cx="3598863" cy="5334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9" name="Picture 55" descr="Bax007-1-4_副本"/>
            <p:cNvPicPr>
              <a:picLocks noChangeAspect="1" noChangeArrowheads="1"/>
            </p:cNvPicPr>
            <p:nvPr/>
          </p:nvPicPr>
          <p:blipFill>
            <a:blip r:embed="rId6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97832" y="2552276"/>
              <a:ext cx="3598863" cy="61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0" name="Picture 60" descr="Bcl-2001__副本"/>
            <p:cNvPicPr>
              <a:picLocks noChangeAspect="1" noChangeArrowheads="1"/>
            </p:cNvPicPr>
            <p:nvPr/>
          </p:nvPicPr>
          <p:blipFill>
            <a:blip r:embed="rId7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815294" y="3287390"/>
              <a:ext cx="3598863" cy="501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6" descr="内参_副本"/>
            <p:cNvPicPr>
              <a:picLocks noChangeAspect="1" noChangeArrowheads="1"/>
            </p:cNvPicPr>
            <p:nvPr/>
          </p:nvPicPr>
          <p:blipFill>
            <a:blip r:embed="rId8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9641" y="3874194"/>
              <a:ext cx="3598863" cy="4603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31" descr="HIPK2-6-6_副本"/>
            <p:cNvPicPr>
              <a:picLocks noChangeAspect="1" noChangeArrowheads="1"/>
            </p:cNvPicPr>
            <p:nvPr/>
          </p:nvPicPr>
          <p:blipFill>
            <a:blip r:embed="rId9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179" y="587450"/>
              <a:ext cx="3598863" cy="6080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9" descr="P53-3-19_副本"/>
            <p:cNvPicPr>
              <a:picLocks noChangeAspect="1" noChangeArrowheads="1"/>
            </p:cNvPicPr>
            <p:nvPr/>
          </p:nvPicPr>
          <p:blipFill>
            <a:blip r:embed="rId10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8420" y="1252918"/>
              <a:ext cx="3598863" cy="6365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Picture 39" descr="P-P53"/>
            <p:cNvPicPr>
              <a:picLocks noChangeAspect="1" noChangeArrowheads="1"/>
            </p:cNvPicPr>
            <p:nvPr/>
          </p:nvPicPr>
          <p:blipFill>
            <a:blip r:embed="rId11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177" y="1962531"/>
              <a:ext cx="3602038" cy="53657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65" descr="BCL-2-12-12_副本"/>
            <p:cNvPicPr>
              <a:picLocks noChangeAspect="1" noChangeArrowheads="1"/>
            </p:cNvPicPr>
            <p:nvPr/>
          </p:nvPicPr>
          <p:blipFill>
            <a:blip r:embed="rId12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09641" y="3287390"/>
              <a:ext cx="3598863" cy="50165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6" name="Picture 70" descr="BAX_副本"/>
            <p:cNvPicPr>
              <a:picLocks noChangeAspect="1" noChangeArrowheads="1"/>
            </p:cNvPicPr>
            <p:nvPr/>
          </p:nvPicPr>
          <p:blipFill>
            <a:blip r:embed="rId13">
              <a:grayscl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492177" y="2552276"/>
              <a:ext cx="3598863" cy="61436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7" name="Rectangle 29"/>
            <p:cNvSpPr>
              <a:spLocks noChangeArrowheads="1"/>
            </p:cNvSpPr>
            <p:nvPr/>
          </p:nvSpPr>
          <p:spPr bwMode="auto">
            <a:xfrm>
              <a:off x="955675" y="1298600"/>
              <a:ext cx="679994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b="1" dirty="0" smtClean="0">
                  <a:latin typeface="Times New Roman" pitchFamily="18" charset="0"/>
                </a:rPr>
                <a:t>P53</a:t>
              </a:r>
              <a:endParaRPr lang="en-US" altLang="zh-CN" sz="2400" b="1" dirty="0">
                <a:latin typeface="Times New Roman" pitchFamily="18" charset="0"/>
              </a:endParaRPr>
            </a:p>
          </p:txBody>
        </p:sp>
        <p:sp>
          <p:nvSpPr>
            <p:cNvPr id="18" name="Rectangle 31"/>
            <p:cNvSpPr>
              <a:spLocks noChangeArrowheads="1"/>
            </p:cNvSpPr>
            <p:nvPr/>
          </p:nvSpPr>
          <p:spPr bwMode="auto">
            <a:xfrm>
              <a:off x="787400" y="3289672"/>
              <a:ext cx="944489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</a:rPr>
                <a:t> Bcl-2</a:t>
              </a:r>
            </a:p>
          </p:txBody>
        </p:sp>
        <p:sp>
          <p:nvSpPr>
            <p:cNvPr id="19" name="Rectangle 29"/>
            <p:cNvSpPr>
              <a:spLocks noChangeArrowheads="1"/>
            </p:cNvSpPr>
            <p:nvPr/>
          </p:nvSpPr>
          <p:spPr bwMode="auto">
            <a:xfrm>
              <a:off x="883667" y="2592756"/>
              <a:ext cx="697627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b="1" dirty="0" err="1">
                  <a:latin typeface="Times New Roman" pitchFamily="18" charset="0"/>
                </a:rPr>
                <a:t>Bax</a:t>
              </a:r>
              <a:endParaRPr lang="en-US" altLang="zh-CN" sz="2400" b="1" dirty="0">
                <a:latin typeface="Times New Roman" pitchFamily="18" charset="0"/>
              </a:endParaRPr>
            </a:p>
          </p:txBody>
        </p:sp>
        <p:sp>
          <p:nvSpPr>
            <p:cNvPr id="20" name="Rectangle 31"/>
            <p:cNvSpPr>
              <a:spLocks noChangeArrowheads="1"/>
            </p:cNvSpPr>
            <p:nvPr/>
          </p:nvSpPr>
          <p:spPr bwMode="auto">
            <a:xfrm>
              <a:off x="716712" y="1913998"/>
              <a:ext cx="103105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</a:rPr>
                <a:t> </a:t>
              </a:r>
              <a:r>
                <a:rPr lang="en-US" altLang="zh-CN" sz="2400" b="1" dirty="0" smtClean="0">
                  <a:latin typeface="Times New Roman" pitchFamily="18" charset="0"/>
                </a:rPr>
                <a:t>p-P53</a:t>
              </a:r>
              <a:endParaRPr lang="en-US" altLang="zh-CN" sz="2400" b="1" dirty="0">
                <a:latin typeface="Times New Roman" pitchFamily="18" charset="0"/>
              </a:endParaRPr>
            </a:p>
          </p:txBody>
        </p:sp>
        <p:sp>
          <p:nvSpPr>
            <p:cNvPr id="21" name="Rectangle 31"/>
            <p:cNvSpPr>
              <a:spLocks noChangeArrowheads="1"/>
            </p:cNvSpPr>
            <p:nvPr/>
          </p:nvSpPr>
          <p:spPr bwMode="auto">
            <a:xfrm>
              <a:off x="595635" y="3832026"/>
              <a:ext cx="1219661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latin typeface="Times New Roman" pitchFamily="18" charset="0"/>
                </a:rPr>
                <a:t> </a:t>
              </a:r>
              <a:r>
                <a:rPr lang="el-GR" altLang="zh-CN" sz="2400" b="1" dirty="0" smtClean="0">
                  <a:latin typeface="Times New Roman"/>
                  <a:cs typeface="Times New Roman"/>
                </a:rPr>
                <a:t>β</a:t>
              </a:r>
              <a:r>
                <a:rPr lang="en-US" altLang="zh-CN" sz="2400" b="1" dirty="0" smtClean="0">
                  <a:latin typeface="Times New Roman"/>
                  <a:cs typeface="Times New Roman"/>
                </a:rPr>
                <a:t>-actin</a:t>
              </a:r>
              <a:endParaRPr lang="en-US" altLang="zh-CN" sz="2400" b="1" dirty="0">
                <a:latin typeface="Times New Roman" pitchFamily="18" charset="0"/>
              </a:endParaRPr>
            </a:p>
          </p:txBody>
        </p:sp>
        <p:sp>
          <p:nvSpPr>
            <p:cNvPr id="22" name="Rectangle 29"/>
            <p:cNvSpPr>
              <a:spLocks noChangeArrowheads="1"/>
            </p:cNvSpPr>
            <p:nvPr/>
          </p:nvSpPr>
          <p:spPr bwMode="auto">
            <a:xfrm>
              <a:off x="716711" y="620688"/>
              <a:ext cx="117506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altLang="zh-CN" sz="2400" b="1" dirty="0" smtClean="0">
                  <a:latin typeface="Times New Roman" pitchFamily="18" charset="0"/>
                </a:rPr>
                <a:t>HIPK2</a:t>
              </a:r>
              <a:endParaRPr lang="en-US" altLang="zh-CN" sz="2400" b="1" dirty="0">
                <a:latin typeface="Times New Roman" pitchFamily="18" charset="0"/>
              </a:endParaRPr>
            </a:p>
          </p:txBody>
        </p:sp>
        <p:sp>
          <p:nvSpPr>
            <p:cNvPr id="23" name="Rectangle 31"/>
            <p:cNvSpPr>
              <a:spLocks noChangeArrowheads="1"/>
            </p:cNvSpPr>
            <p:nvPr/>
          </p:nvSpPr>
          <p:spPr bwMode="auto">
            <a:xfrm>
              <a:off x="-220737" y="4358422"/>
              <a:ext cx="2272457" cy="92333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r">
                <a:lnSpc>
                  <a:spcPct val="150000"/>
                </a:lnSpc>
              </a:pPr>
              <a:r>
                <a:rPr lang="en-US" altLang="zh-CN" b="1" dirty="0" smtClean="0">
                  <a:latin typeface="Times New Roman" pitchFamily="18" charset="0"/>
                </a:rPr>
                <a:t> </a:t>
              </a:r>
              <a:r>
                <a:rPr lang="el-GR" altLang="zh-CN" b="1" dirty="0">
                  <a:latin typeface="Times New Roman"/>
                  <a:cs typeface="Times New Roman"/>
                </a:rPr>
                <a:t>50μ</a:t>
              </a:r>
              <a:r>
                <a:rPr lang="en-US" altLang="zh-CN" b="1" dirty="0">
                  <a:latin typeface="Times New Roman"/>
                  <a:cs typeface="Times New Roman"/>
                </a:rPr>
                <a:t>M </a:t>
              </a:r>
              <a:r>
                <a:rPr lang="en-US" altLang="zh-CN" b="1" dirty="0" err="1" smtClean="0">
                  <a:latin typeface="Times New Roman"/>
                  <a:cs typeface="Times New Roman"/>
                </a:rPr>
                <a:t>Verbascoside</a:t>
              </a:r>
              <a:r>
                <a:rPr lang="en-US" altLang="zh-CN" b="1" dirty="0" smtClean="0">
                  <a:latin typeface="Times New Roman"/>
                  <a:cs typeface="Times New Roman"/>
                </a:rPr>
                <a:t>         </a:t>
              </a:r>
            </a:p>
            <a:p>
              <a:pPr algn="r">
                <a:lnSpc>
                  <a:spcPct val="150000"/>
                </a:lnSpc>
              </a:pPr>
              <a:r>
                <a:rPr lang="en-US" altLang="zh-CN" b="1" dirty="0" smtClean="0">
                  <a:latin typeface="Times New Roman"/>
                  <a:cs typeface="Times New Roman"/>
                </a:rPr>
                <a:t>PFT-a</a:t>
              </a:r>
              <a:endParaRPr lang="en-US" altLang="zh-CN" b="1" dirty="0">
                <a:latin typeface="Times New Roman"/>
                <a:cs typeface="Times New Roman"/>
              </a:endParaRPr>
            </a:p>
          </p:txBody>
        </p:sp>
        <p:sp>
          <p:nvSpPr>
            <p:cNvPr id="24" name="Rectangle 31"/>
            <p:cNvSpPr>
              <a:spLocks noChangeArrowheads="1"/>
            </p:cNvSpPr>
            <p:nvPr/>
          </p:nvSpPr>
          <p:spPr bwMode="auto">
            <a:xfrm>
              <a:off x="2467843" y="116632"/>
              <a:ext cx="223224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b="1" dirty="0" smtClean="0">
                  <a:latin typeface="Times New Roman" pitchFamily="18" charset="0"/>
                </a:rPr>
                <a:t>HCT-116 cells</a:t>
              </a:r>
              <a:endParaRPr lang="en-US" altLang="zh-CN" sz="2400" b="1" dirty="0">
                <a:latin typeface="Times New Roman"/>
                <a:cs typeface="Times New Roman"/>
              </a:endParaRPr>
            </a:p>
          </p:txBody>
        </p:sp>
        <p:sp>
          <p:nvSpPr>
            <p:cNvPr id="25" name="Rectangle 31"/>
            <p:cNvSpPr>
              <a:spLocks noChangeArrowheads="1"/>
            </p:cNvSpPr>
            <p:nvPr/>
          </p:nvSpPr>
          <p:spPr bwMode="auto">
            <a:xfrm>
              <a:off x="6101778" y="139286"/>
              <a:ext cx="2232248" cy="46166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ctr"/>
              <a:r>
                <a:rPr lang="en-US" altLang="zh-CN" sz="2400" b="1" dirty="0" smtClean="0">
                  <a:latin typeface="Times New Roman" pitchFamily="18" charset="0"/>
                </a:rPr>
                <a:t>HT-29 cells</a:t>
              </a:r>
              <a:endParaRPr lang="en-US" altLang="zh-CN" sz="2400" b="1" dirty="0">
                <a:latin typeface="Times New Roman"/>
                <a:cs typeface="Times New Roman"/>
              </a:endParaRPr>
            </a:p>
          </p:txBody>
        </p:sp>
      </p:grpSp>
      <p:graphicFrame>
        <p:nvGraphicFramePr>
          <p:cNvPr id="26" name="表格 2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01766389"/>
              </p:ext>
            </p:extLst>
          </p:nvPr>
        </p:nvGraphicFramePr>
        <p:xfrm>
          <a:off x="5730140" y="4365104"/>
          <a:ext cx="3450372" cy="9448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62593"/>
                <a:gridCol w="862593"/>
                <a:gridCol w="862593"/>
                <a:gridCol w="862593"/>
              </a:tblGrid>
              <a:tr h="1800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-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+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-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+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</a:tr>
              <a:tr h="180020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-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-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+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2500" dirty="0" smtClean="0">
                          <a:solidFill>
                            <a:schemeClr val="tx1"/>
                          </a:solidFill>
                          <a:latin typeface="Arial Black" pitchFamily="34" charset="0"/>
                        </a:rPr>
                        <a:t>+</a:t>
                      </a:r>
                      <a:endParaRPr lang="zh-CN" altLang="en-US" sz="2500" dirty="0">
                        <a:solidFill>
                          <a:schemeClr val="tx1"/>
                        </a:solidFill>
                        <a:latin typeface="Arial Black" pitchFamily="34" charset="0"/>
                      </a:endParaRPr>
                    </a:p>
                  </a:txBody>
                  <a:tcP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30665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300</TotalTime>
  <Words>39</Words>
  <Application>Microsoft Office PowerPoint</Application>
  <PresentationFormat>全屏显示(4:3)</PresentationFormat>
  <Paragraphs>27</Paragraphs>
  <Slides>1</Slides>
  <Notes>0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1</vt:i4>
      </vt:variant>
    </vt:vector>
  </HeadingPairs>
  <TitlesOfParts>
    <vt:vector size="2" baseType="lpstr">
      <vt:lpstr>Office 主题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Leehom</dc:creator>
  <cp:lastModifiedBy>FtpDown</cp:lastModifiedBy>
  <cp:revision>29</cp:revision>
  <dcterms:created xsi:type="dcterms:W3CDTF">2013-07-29T02:43:02Z</dcterms:created>
  <dcterms:modified xsi:type="dcterms:W3CDTF">2013-12-27T07:28:19Z</dcterms:modified>
</cp:coreProperties>
</file>