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32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strRef>
              <c:f>Sheet1!$H$3:$H$10</c:f>
              <c:strCache>
                <c:ptCount val="8"/>
                <c:pt idx="0">
                  <c:v>J6</c:v>
                </c:pt>
                <c:pt idx="1">
                  <c:v>J19</c:v>
                </c:pt>
                <c:pt idx="2">
                  <c:v>J24</c:v>
                </c:pt>
                <c:pt idx="3">
                  <c:v>J28*</c:v>
                </c:pt>
                <c:pt idx="4">
                  <c:v>J26</c:v>
                </c:pt>
                <c:pt idx="5">
                  <c:v>J34*</c:v>
                </c:pt>
                <c:pt idx="6">
                  <c:v>J35*</c:v>
                </c:pt>
                <c:pt idx="7">
                  <c:v>J37*</c:v>
                </c:pt>
              </c:strCache>
            </c:strRef>
          </c:xVal>
          <c:yVal>
            <c:numRef>
              <c:f>Sheet1!$I$3:$I$10</c:f>
              <c:numCache>
                <c:formatCode>General</c:formatCode>
                <c:ptCount val="8"/>
                <c:pt idx="0">
                  <c:v>0.34530524398092405</c:v>
                </c:pt>
                <c:pt idx="1">
                  <c:v>6.5100603148616827</c:v>
                </c:pt>
                <c:pt idx="2">
                  <c:v>1.4793077240497139</c:v>
                </c:pt>
                <c:pt idx="3">
                  <c:v>3.1489541536501728</c:v>
                </c:pt>
                <c:pt idx="4">
                  <c:v>2.3327912304581355</c:v>
                </c:pt>
                <c:pt idx="5">
                  <c:v>0.97456956761555791</c:v>
                </c:pt>
                <c:pt idx="6">
                  <c:v>0.21894542358258795</c:v>
                </c:pt>
                <c:pt idx="7">
                  <c:v>2.9447777073111769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748928"/>
        <c:axId val="208750848"/>
      </c:scatterChart>
      <c:valAx>
        <c:axId val="208748928"/>
        <c:scaling>
          <c:orientation val="minMax"/>
        </c:scaling>
        <c:delete val="0"/>
        <c:axPos val="b"/>
        <c:majorTickMark val="none"/>
        <c:minorTickMark val="none"/>
        <c:tickLblPos val="none"/>
        <c:crossAx val="208750848"/>
        <c:crosses val="autoZero"/>
        <c:crossBetween val="midCat"/>
      </c:valAx>
      <c:valAx>
        <c:axId val="2087508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0874892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noFill/>
              <a:ln>
                <a:solidFill>
                  <a:schemeClr val="tx1"/>
                </a:solidFill>
              </a:ln>
            </c:spPr>
          </c:marker>
          <c:xVal>
            <c:strRef>
              <c:f>Sheet1!$F$3:$F$21</c:f>
              <c:strCache>
                <c:ptCount val="19"/>
                <c:pt idx="0">
                  <c:v>J7</c:v>
                </c:pt>
                <c:pt idx="1">
                  <c:v>J8</c:v>
                </c:pt>
                <c:pt idx="2">
                  <c:v>J10</c:v>
                </c:pt>
                <c:pt idx="3">
                  <c:v>J11</c:v>
                </c:pt>
                <c:pt idx="4">
                  <c:v>J12</c:v>
                </c:pt>
                <c:pt idx="5">
                  <c:v>J13</c:v>
                </c:pt>
                <c:pt idx="6">
                  <c:v>J15</c:v>
                </c:pt>
                <c:pt idx="7">
                  <c:v>J16</c:v>
                </c:pt>
                <c:pt idx="8">
                  <c:v>J17</c:v>
                </c:pt>
                <c:pt idx="9">
                  <c:v>J18</c:v>
                </c:pt>
                <c:pt idx="10">
                  <c:v>J20</c:v>
                </c:pt>
                <c:pt idx="11">
                  <c:v>J25</c:v>
                </c:pt>
                <c:pt idx="12">
                  <c:v>J27</c:v>
                </c:pt>
                <c:pt idx="13">
                  <c:v>J29</c:v>
                </c:pt>
                <c:pt idx="14">
                  <c:v>J30</c:v>
                </c:pt>
                <c:pt idx="15">
                  <c:v>J31</c:v>
                </c:pt>
                <c:pt idx="16">
                  <c:v>J32</c:v>
                </c:pt>
                <c:pt idx="17">
                  <c:v>J33</c:v>
                </c:pt>
                <c:pt idx="18">
                  <c:v>J36</c:v>
                </c:pt>
              </c:strCache>
            </c:strRef>
          </c:xVal>
          <c:yVal>
            <c:numRef>
              <c:f>Sheet1!$G$3:$G$21</c:f>
              <c:numCache>
                <c:formatCode>General</c:formatCode>
                <c:ptCount val="19"/>
                <c:pt idx="0">
                  <c:v>1.21182028632093</c:v>
                </c:pt>
                <c:pt idx="1">
                  <c:v>0.70394839474370141</c:v>
                </c:pt>
                <c:pt idx="2">
                  <c:v>0.75578322317278435</c:v>
                </c:pt>
                <c:pt idx="3">
                  <c:v>0.30372104832534264</c:v>
                </c:pt>
                <c:pt idx="4">
                  <c:v>2.9032255185309657</c:v>
                </c:pt>
                <c:pt idx="5">
                  <c:v>0.22669516750989835</c:v>
                </c:pt>
                <c:pt idx="6">
                  <c:v>0.72229901970023991</c:v>
                </c:pt>
                <c:pt idx="7">
                  <c:v>0.40985896906807723</c:v>
                </c:pt>
                <c:pt idx="8">
                  <c:v>6.9734207515684918E-2</c:v>
                </c:pt>
                <c:pt idx="9">
                  <c:v>5.7921518994726213</c:v>
                </c:pt>
                <c:pt idx="10">
                  <c:v>1.198294379729246</c:v>
                </c:pt>
                <c:pt idx="11">
                  <c:v>0.20364255236717085</c:v>
                </c:pt>
                <c:pt idx="12">
                  <c:v>0.17662039397250337</c:v>
                </c:pt>
                <c:pt idx="13">
                  <c:v>2.4583872416235142</c:v>
                </c:pt>
                <c:pt idx="14">
                  <c:v>0.91519086557153628</c:v>
                </c:pt>
                <c:pt idx="15">
                  <c:v>1.6116467374815662</c:v>
                </c:pt>
                <c:pt idx="16">
                  <c:v>0.78606852327101673</c:v>
                </c:pt>
                <c:pt idx="17">
                  <c:v>2.8314349140692037</c:v>
                </c:pt>
                <c:pt idx="18">
                  <c:v>2.4245763885862424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2377472"/>
        <c:axId val="222498816"/>
      </c:scatterChart>
      <c:valAx>
        <c:axId val="222377472"/>
        <c:scaling>
          <c:orientation val="minMax"/>
        </c:scaling>
        <c:delete val="0"/>
        <c:axPos val="b"/>
        <c:majorTickMark val="none"/>
        <c:minorTickMark val="none"/>
        <c:tickLblPos val="none"/>
        <c:crossAx val="222498816"/>
        <c:crosses val="autoZero"/>
        <c:crossBetween val="midCat"/>
      </c:valAx>
      <c:valAx>
        <c:axId val="2224988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2237747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noFill/>
              <a:ln>
                <a:solidFill>
                  <a:schemeClr val="tx1"/>
                </a:solidFill>
              </a:ln>
            </c:spPr>
          </c:marker>
          <c:xVal>
            <c:strRef>
              <c:f>Sheet1!$O$3:$O$21</c:f>
              <c:strCache>
                <c:ptCount val="19"/>
                <c:pt idx="0">
                  <c:v>J7</c:v>
                </c:pt>
                <c:pt idx="1">
                  <c:v>J8</c:v>
                </c:pt>
                <c:pt idx="2">
                  <c:v>J10</c:v>
                </c:pt>
                <c:pt idx="3">
                  <c:v>J11</c:v>
                </c:pt>
                <c:pt idx="4">
                  <c:v>J12</c:v>
                </c:pt>
                <c:pt idx="5">
                  <c:v>J13</c:v>
                </c:pt>
                <c:pt idx="6">
                  <c:v>J15</c:v>
                </c:pt>
                <c:pt idx="7">
                  <c:v>J16</c:v>
                </c:pt>
                <c:pt idx="8">
                  <c:v>J17</c:v>
                </c:pt>
                <c:pt idx="9">
                  <c:v>J18</c:v>
                </c:pt>
                <c:pt idx="10">
                  <c:v>J20</c:v>
                </c:pt>
                <c:pt idx="11">
                  <c:v>J25</c:v>
                </c:pt>
                <c:pt idx="12">
                  <c:v>J27</c:v>
                </c:pt>
                <c:pt idx="13">
                  <c:v>J29</c:v>
                </c:pt>
                <c:pt idx="14">
                  <c:v>J30</c:v>
                </c:pt>
                <c:pt idx="15">
                  <c:v>J31</c:v>
                </c:pt>
                <c:pt idx="16">
                  <c:v>J32</c:v>
                </c:pt>
                <c:pt idx="17">
                  <c:v>J33</c:v>
                </c:pt>
                <c:pt idx="18">
                  <c:v>J36</c:v>
                </c:pt>
              </c:strCache>
            </c:strRef>
          </c:xVal>
          <c:yVal>
            <c:numRef>
              <c:f>Sheet1!$P$3:$P$21</c:f>
              <c:numCache>
                <c:formatCode>General</c:formatCode>
                <c:ptCount val="19"/>
                <c:pt idx="0">
                  <c:v>1.6396204411781834</c:v>
                </c:pt>
                <c:pt idx="1">
                  <c:v>0.92418739179743792</c:v>
                </c:pt>
                <c:pt idx="2">
                  <c:v>1.3194815239811948</c:v>
                </c:pt>
                <c:pt idx="3">
                  <c:v>0.6717547200128412</c:v>
                </c:pt>
                <c:pt idx="4">
                  <c:v>1.1374586066239791</c:v>
                </c:pt>
                <c:pt idx="5">
                  <c:v>2.0774386848668165</c:v>
                </c:pt>
                <c:pt idx="6">
                  <c:v>4.3276296163266164</c:v>
                </c:pt>
                <c:pt idx="7">
                  <c:v>1.358877474218823</c:v>
                </c:pt>
                <c:pt idx="8">
                  <c:v>0.95554071738469837</c:v>
                </c:pt>
                <c:pt idx="9">
                  <c:v>0.6582178718946603</c:v>
                </c:pt>
                <c:pt idx="10">
                  <c:v>4.6780598780421458</c:v>
                </c:pt>
                <c:pt idx="11">
                  <c:v>1.5576654013735078</c:v>
                </c:pt>
                <c:pt idx="12">
                  <c:v>1.1473437078032975</c:v>
                </c:pt>
                <c:pt idx="13">
                  <c:v>1.3709133566857026</c:v>
                </c:pt>
                <c:pt idx="14">
                  <c:v>6.4892321512493938</c:v>
                </c:pt>
                <c:pt idx="15">
                  <c:v>1.0071435348400772</c:v>
                </c:pt>
                <c:pt idx="16">
                  <c:v>2.3631252462680186</c:v>
                </c:pt>
                <c:pt idx="17">
                  <c:v>1.2973301261890131</c:v>
                </c:pt>
                <c:pt idx="18">
                  <c:v>2.950592689900625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606144"/>
        <c:axId val="207915648"/>
      </c:scatterChart>
      <c:valAx>
        <c:axId val="207606144"/>
        <c:scaling>
          <c:orientation val="minMax"/>
        </c:scaling>
        <c:delete val="0"/>
        <c:axPos val="b"/>
        <c:majorTickMark val="none"/>
        <c:minorTickMark val="none"/>
        <c:tickLblPos val="none"/>
        <c:crossAx val="207915648"/>
        <c:crosses val="autoZero"/>
        <c:crossBetween val="midCat"/>
      </c:valAx>
      <c:valAx>
        <c:axId val="207915648"/>
        <c:scaling>
          <c:orientation val="minMax"/>
          <c:max val="7"/>
        </c:scaling>
        <c:delete val="1"/>
        <c:axPos val="l"/>
        <c:numFmt formatCode="General" sourceLinked="1"/>
        <c:majorTickMark val="out"/>
        <c:minorTickMark val="none"/>
        <c:tickLblPos val="nextTo"/>
        <c:crossAx val="207606144"/>
        <c:crosses val="autoZero"/>
        <c:crossBetween val="midCat"/>
        <c:majorUnit val="1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strRef>
              <c:f>Sheet1!$Q$3:$Q$11</c:f>
              <c:strCache>
                <c:ptCount val="9"/>
                <c:pt idx="0">
                  <c:v>J6</c:v>
                </c:pt>
                <c:pt idx="1">
                  <c:v>J24</c:v>
                </c:pt>
                <c:pt idx="2">
                  <c:v>J28</c:v>
                </c:pt>
                <c:pt idx="3">
                  <c:v>J34</c:v>
                </c:pt>
                <c:pt idx="4">
                  <c:v>J35</c:v>
                </c:pt>
                <c:pt idx="5">
                  <c:v>J37</c:v>
                </c:pt>
                <c:pt idx="6">
                  <c:v>J26</c:v>
                </c:pt>
                <c:pt idx="7">
                  <c:v>J19</c:v>
                </c:pt>
                <c:pt idx="8">
                  <c:v>J21</c:v>
                </c:pt>
              </c:strCache>
            </c:strRef>
          </c:xVal>
          <c:yVal>
            <c:numRef>
              <c:f>Sheet1!$R$3:$R$11</c:f>
              <c:numCache>
                <c:formatCode>General</c:formatCode>
                <c:ptCount val="9"/>
                <c:pt idx="0">
                  <c:v>0.783314330634721</c:v>
                </c:pt>
                <c:pt idx="1">
                  <c:v>2.2594268772911597</c:v>
                </c:pt>
                <c:pt idx="2">
                  <c:v>2.3770155992497548</c:v>
                </c:pt>
                <c:pt idx="3">
                  <c:v>0.70989443564420851</c:v>
                </c:pt>
                <c:pt idx="4">
                  <c:v>1.3537347659168539</c:v>
                </c:pt>
                <c:pt idx="5">
                  <c:v>14.351866719173435</c:v>
                </c:pt>
                <c:pt idx="6">
                  <c:v>1.557436830530659</c:v>
                </c:pt>
                <c:pt idx="7">
                  <c:v>1.7367323261787662</c:v>
                </c:pt>
                <c:pt idx="8">
                  <c:v>2.7442564696352578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382208"/>
        <c:axId val="208487168"/>
      </c:scatterChart>
      <c:valAx>
        <c:axId val="208382208"/>
        <c:scaling>
          <c:orientation val="minMax"/>
        </c:scaling>
        <c:delete val="0"/>
        <c:axPos val="b"/>
        <c:majorTickMark val="none"/>
        <c:minorTickMark val="none"/>
        <c:tickLblPos val="none"/>
        <c:crossAx val="208487168"/>
        <c:crosses val="autoZero"/>
        <c:crossBetween val="midCat"/>
      </c:valAx>
      <c:valAx>
        <c:axId val="208487168"/>
        <c:scaling>
          <c:orientation val="minMax"/>
          <c:max val="7"/>
        </c:scaling>
        <c:delete val="0"/>
        <c:axPos val="l"/>
        <c:numFmt formatCode="General" sourceLinked="1"/>
        <c:majorTickMark val="out"/>
        <c:minorTickMark val="none"/>
        <c:tickLblPos val="nextTo"/>
        <c:crossAx val="208382208"/>
        <c:crosses val="autoZero"/>
        <c:crossBetween val="midCat"/>
        <c:majorUnit val="1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D9ABA-6C5D-43C0-AF43-C55C4D9C7A1D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DE26F-A82F-4070-B5CA-1165FEDAB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960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31EDB-8DBC-4BA2-BC83-2AC08032A6A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793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3742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297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50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103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7462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36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658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4975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851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51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37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97E90-9A16-4A1D-907E-8F864986339C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47922-3951-414A-BC4B-9387F10963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54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化 10"/>
          <p:cNvGrpSpPr/>
          <p:nvPr/>
        </p:nvGrpSpPr>
        <p:grpSpPr>
          <a:xfrm>
            <a:off x="395536" y="1236392"/>
            <a:ext cx="7992888" cy="4496864"/>
            <a:chOff x="395536" y="1844824"/>
            <a:chExt cx="7992888" cy="4496864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395536" y="1844824"/>
              <a:ext cx="7992888" cy="4496864"/>
              <a:chOff x="395536" y="1586409"/>
              <a:chExt cx="7992888" cy="4496864"/>
            </a:xfrm>
          </p:grpSpPr>
          <p:cxnSp>
            <p:nvCxnSpPr>
              <p:cNvPr id="4" name="直線コネクタ 3"/>
              <p:cNvCxnSpPr/>
              <p:nvPr/>
            </p:nvCxnSpPr>
            <p:spPr>
              <a:xfrm>
                <a:off x="1511545" y="4581128"/>
                <a:ext cx="2644293" cy="6157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コネクタ 22"/>
              <p:cNvCxnSpPr/>
              <p:nvPr/>
            </p:nvCxnSpPr>
            <p:spPr>
              <a:xfrm>
                <a:off x="5567276" y="4379244"/>
                <a:ext cx="2737507" cy="15477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" name="テキスト ボックス 2"/>
              <p:cNvSpPr txBox="1"/>
              <p:nvPr/>
            </p:nvSpPr>
            <p:spPr>
              <a:xfrm>
                <a:off x="3296552" y="5683163"/>
                <a:ext cx="296600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2000" b="1" dirty="0" smtClean="0">
                    <a:latin typeface="Arial" pitchFamily="34" charset="0"/>
                    <a:cs typeface="Arial" pitchFamily="34" charset="0"/>
                  </a:rPr>
                  <a:t>17</a:t>
                </a:r>
                <a:r>
                  <a:rPr lang="en-US" altLang="ja-JP" sz="2000" b="1" dirty="0" smtClean="0">
                    <a:latin typeface="Arial" pitchFamily="34" charset="0"/>
                    <a:cs typeface="Arial" pitchFamily="34" charset="0"/>
                  </a:rPr>
                  <a:t>q23-25 </a:t>
                </a:r>
                <a:r>
                  <a:rPr kumimoji="1" lang="en-US" altLang="ja-JP" sz="2000" b="1" dirty="0" smtClean="0">
                    <a:latin typeface="Arial" pitchFamily="34" charset="0"/>
                    <a:cs typeface="Arial" pitchFamily="34" charset="0"/>
                  </a:rPr>
                  <a:t>Amplification</a:t>
                </a:r>
                <a:endParaRPr kumimoji="1" lang="ja-JP" altLang="en-US" sz="2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1339109" y="5013176"/>
                <a:ext cx="26568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2400" b="1" dirty="0" smtClean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ja-JP" altLang="en-US" sz="2400" b="1" dirty="0" smtClean="0">
                    <a:latin typeface="Arial" pitchFamily="34" charset="0"/>
                    <a:cs typeface="Arial" pitchFamily="34" charset="0"/>
                  </a:rPr>
                  <a:t>＋</a:t>
                </a:r>
                <a:r>
                  <a:rPr lang="en-US" altLang="ja-JP" sz="24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ja-JP" altLang="en-US" sz="2400" b="1" dirty="0" smtClean="0">
                    <a:latin typeface="Arial" pitchFamily="34" charset="0"/>
                    <a:cs typeface="Arial" pitchFamily="34" charset="0"/>
                  </a:rPr>
                  <a:t> 　   　 </a:t>
                </a:r>
                <a:r>
                  <a:rPr lang="en-US" altLang="ja-JP" sz="2400" b="1" dirty="0" smtClean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ja-JP" altLang="en-US" sz="2400" b="1" dirty="0" smtClean="0">
                    <a:latin typeface="Arial" pitchFamily="34" charset="0"/>
                    <a:cs typeface="Arial" pitchFamily="34" charset="0"/>
                  </a:rPr>
                  <a:t>－</a:t>
                </a:r>
                <a:r>
                  <a:rPr lang="en-US" altLang="ja-JP" sz="24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ja-JP" altLang="en-US" sz="2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kumimoji="1" lang="ja-JP" altLang="en-US" sz="24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テキスト ボックス 6"/>
              <p:cNvSpPr txBox="1"/>
              <p:nvPr/>
            </p:nvSpPr>
            <p:spPr>
              <a:xfrm>
                <a:off x="395536" y="2411138"/>
                <a:ext cx="800219" cy="2070439"/>
              </a:xfrm>
              <a:prstGeom prst="rect">
                <a:avLst/>
              </a:prstGeom>
              <a:noFill/>
            </p:spPr>
            <p:txBody>
              <a:bodyPr vert="vert270" wrap="none" rtlCol="0">
                <a:spAutoFit/>
              </a:bodyPr>
              <a:lstStyle/>
              <a:p>
                <a:pPr algn="ctr"/>
                <a:r>
                  <a:rPr kumimoji="1" lang="en-US" altLang="ja-JP" sz="2000" b="1" dirty="0" smtClean="0">
                    <a:latin typeface="Arial" pitchFamily="34" charset="0"/>
                    <a:cs typeface="Arial" pitchFamily="34" charset="0"/>
                  </a:rPr>
                  <a:t>Relative </a:t>
                </a:r>
                <a:r>
                  <a:rPr kumimoji="1" lang="en-US" altLang="ja-JP" sz="2000" b="1" i="1" dirty="0" smtClean="0">
                    <a:latin typeface="Arial" pitchFamily="34" charset="0"/>
                    <a:cs typeface="Arial" pitchFamily="34" charset="0"/>
                  </a:rPr>
                  <a:t>miR-21</a:t>
                </a:r>
                <a:r>
                  <a:rPr kumimoji="1" lang="en-US" altLang="ja-JP" sz="2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/>
                <a:r>
                  <a:rPr kumimoji="1" lang="en-US" altLang="ja-JP" sz="2000" b="1" dirty="0" smtClean="0">
                    <a:latin typeface="Arial" pitchFamily="34" charset="0"/>
                    <a:cs typeface="Arial" pitchFamily="34" charset="0"/>
                  </a:rPr>
                  <a:t>expression</a:t>
                </a:r>
              </a:p>
            </p:txBody>
          </p:sp>
          <p:sp>
            <p:nvSpPr>
              <p:cNvPr id="31" name="テキスト ボックス 30"/>
              <p:cNvSpPr txBox="1"/>
              <p:nvPr/>
            </p:nvSpPr>
            <p:spPr>
              <a:xfrm>
                <a:off x="5292080" y="5000916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2400" b="1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ja-JP" altLang="en-US" sz="2400" b="1" dirty="0" smtClean="0">
                    <a:latin typeface="Arial" pitchFamily="34" charset="0"/>
                    <a:cs typeface="Arial" pitchFamily="34" charset="0"/>
                  </a:rPr>
                  <a:t>＋</a:t>
                </a:r>
                <a:r>
                  <a:rPr lang="en-US" altLang="ja-JP" sz="24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ja-JP" altLang="en-US" sz="2400" b="1" dirty="0" smtClean="0">
                    <a:latin typeface="Arial" pitchFamily="34" charset="0"/>
                    <a:cs typeface="Arial" pitchFamily="34" charset="0"/>
                  </a:rPr>
                  <a:t>　 　 </a:t>
                </a:r>
                <a:r>
                  <a:rPr lang="ja-JP" alt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ja-JP" altLang="en-US" sz="2400" b="1" dirty="0" smtClean="0">
                    <a:latin typeface="Arial" pitchFamily="34" charset="0"/>
                    <a:cs typeface="Arial" pitchFamily="34" charset="0"/>
                  </a:rPr>
                  <a:t>　 </a:t>
                </a:r>
                <a:r>
                  <a:rPr lang="en-US" altLang="ja-JP" sz="2400" b="1" dirty="0" smtClean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ja-JP" altLang="en-US" sz="2400" b="1" dirty="0" smtClean="0">
                    <a:latin typeface="Arial" pitchFamily="34" charset="0"/>
                    <a:cs typeface="Arial" pitchFamily="34" charset="0"/>
                  </a:rPr>
                  <a:t>－</a:t>
                </a:r>
                <a:r>
                  <a:rPr lang="en-US" altLang="ja-JP" sz="24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kumimoji="1" lang="ja-JP" altLang="en-US" sz="24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テキスト ボックス 36"/>
              <p:cNvSpPr txBox="1"/>
              <p:nvPr/>
            </p:nvSpPr>
            <p:spPr>
              <a:xfrm>
                <a:off x="4499992" y="2431176"/>
                <a:ext cx="800219" cy="2030364"/>
              </a:xfrm>
              <a:prstGeom prst="rect">
                <a:avLst/>
              </a:prstGeom>
              <a:noFill/>
            </p:spPr>
            <p:txBody>
              <a:bodyPr vert="vert270" wrap="none" rtlCol="0">
                <a:spAutoFit/>
              </a:bodyPr>
              <a:lstStyle/>
              <a:p>
                <a:pPr algn="ctr"/>
                <a:r>
                  <a:rPr kumimoji="1" lang="en-US" altLang="ja-JP" sz="2000" b="1" dirty="0" smtClean="0">
                    <a:latin typeface="Arial" pitchFamily="34" charset="0"/>
                    <a:cs typeface="Arial" pitchFamily="34" charset="0"/>
                  </a:rPr>
                  <a:t>Relative PPM1D</a:t>
                </a:r>
              </a:p>
              <a:p>
                <a:pPr algn="ctr"/>
                <a:r>
                  <a:rPr kumimoji="1" lang="en-US" altLang="ja-JP" sz="2000" b="1" dirty="0" smtClean="0">
                    <a:latin typeface="Arial" pitchFamily="34" charset="0"/>
                    <a:cs typeface="Arial" pitchFamily="34" charset="0"/>
                  </a:rPr>
                  <a:t>expression</a:t>
                </a:r>
                <a:endParaRPr kumimoji="1" lang="ja-JP" altLang="en-US" sz="2000" b="1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9" name="グループ化 18"/>
              <p:cNvGrpSpPr/>
              <p:nvPr/>
            </p:nvGrpSpPr>
            <p:grpSpPr>
              <a:xfrm>
                <a:off x="1187624" y="2313228"/>
                <a:ext cx="2880320" cy="2743200"/>
                <a:chOff x="0" y="0"/>
                <a:chExt cx="3611641" cy="2743200"/>
              </a:xfrm>
            </p:grpSpPr>
            <p:graphicFrame>
              <p:nvGraphicFramePr>
                <p:cNvPr id="20" name="グラフ 19"/>
                <p:cNvGraphicFramePr/>
                <p:nvPr>
                  <p:extLst>
                    <p:ext uri="{D42A27DB-BD31-4B8C-83A1-F6EECF244321}">
                      <p14:modId xmlns:p14="http://schemas.microsoft.com/office/powerpoint/2010/main" val="2056314377"/>
                    </p:ext>
                  </p:extLst>
                </p:nvPr>
              </p:nvGraphicFramePr>
              <p:xfrm>
                <a:off x="0" y="0"/>
                <a:ext cx="2041072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aphicFrame>
              <p:nvGraphicFramePr>
                <p:cNvPr id="21" name="グラフ 20"/>
                <p:cNvGraphicFramePr/>
                <p:nvPr>
                  <p:extLst>
                    <p:ext uri="{D42A27DB-BD31-4B8C-83A1-F6EECF244321}">
                      <p14:modId xmlns:p14="http://schemas.microsoft.com/office/powerpoint/2010/main" val="3944920709"/>
                    </p:ext>
                  </p:extLst>
                </p:nvPr>
              </p:nvGraphicFramePr>
              <p:xfrm>
                <a:off x="1584176" y="0"/>
                <a:ext cx="2027465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</p:grpSp>
          <p:grpSp>
            <p:nvGrpSpPr>
              <p:cNvPr id="22" name="グループ化 21"/>
              <p:cNvGrpSpPr/>
              <p:nvPr/>
            </p:nvGrpSpPr>
            <p:grpSpPr>
              <a:xfrm>
                <a:off x="5307337" y="2313228"/>
                <a:ext cx="2952329" cy="2743200"/>
                <a:chOff x="0" y="0"/>
                <a:chExt cx="3643009" cy="2743200"/>
              </a:xfrm>
            </p:grpSpPr>
            <p:graphicFrame>
              <p:nvGraphicFramePr>
                <p:cNvPr id="24" name="グラフ 23"/>
                <p:cNvGraphicFramePr/>
                <p:nvPr>
                  <p:extLst>
                    <p:ext uri="{D42A27DB-BD31-4B8C-83A1-F6EECF244321}">
                      <p14:modId xmlns:p14="http://schemas.microsoft.com/office/powerpoint/2010/main" val="615530688"/>
                    </p:ext>
                  </p:extLst>
                </p:nvPr>
              </p:nvGraphicFramePr>
              <p:xfrm>
                <a:off x="1601939" y="0"/>
                <a:ext cx="2041070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graphicFrame>
              <p:nvGraphicFramePr>
                <p:cNvPr id="30" name="グラフ 29"/>
                <p:cNvGraphicFramePr/>
                <p:nvPr>
                  <p:extLst>
                    <p:ext uri="{D42A27DB-BD31-4B8C-83A1-F6EECF244321}">
                      <p14:modId xmlns:p14="http://schemas.microsoft.com/office/powerpoint/2010/main" val="1655379797"/>
                    </p:ext>
                  </p:extLst>
                </p:nvPr>
              </p:nvGraphicFramePr>
              <p:xfrm>
                <a:off x="0" y="0"/>
                <a:ext cx="2013857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</p:grpSp>
          <p:sp>
            <p:nvSpPr>
              <p:cNvPr id="5" name="フローチャート : 結合子 4"/>
              <p:cNvSpPr/>
              <p:nvPr/>
            </p:nvSpPr>
            <p:spPr>
              <a:xfrm>
                <a:off x="2195736" y="2348880"/>
                <a:ext cx="82296" cy="82296"/>
              </a:xfrm>
              <a:prstGeom prst="flowChartConnector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33" name="フローチャート : 結合子 32"/>
              <p:cNvSpPr/>
              <p:nvPr/>
            </p:nvSpPr>
            <p:spPr>
              <a:xfrm>
                <a:off x="6273445" y="2636912"/>
                <a:ext cx="98755" cy="98755"/>
              </a:xfrm>
              <a:prstGeom prst="flowChartConnector">
                <a:avLst/>
              </a:prstGeom>
              <a:solidFill>
                <a:schemeClr val="tx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6" name="テキスト ボックス 5"/>
              <p:cNvSpPr txBox="1"/>
              <p:nvPr/>
            </p:nvSpPr>
            <p:spPr>
              <a:xfrm>
                <a:off x="2051720" y="1586409"/>
                <a:ext cx="1368152" cy="4001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000" b="1" i="1" dirty="0" smtClean="0">
                    <a:latin typeface="Arial" pitchFamily="34" charset="0"/>
                    <a:cs typeface="Arial" pitchFamily="34" charset="0"/>
                  </a:rPr>
                  <a:t>miR-21</a:t>
                </a:r>
                <a:endParaRPr kumimoji="1" lang="ja-JP" altLang="en-US" sz="2000" b="1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テキスト ボックス 24"/>
              <p:cNvSpPr txBox="1"/>
              <p:nvPr/>
            </p:nvSpPr>
            <p:spPr>
              <a:xfrm>
                <a:off x="6273445" y="1586667"/>
                <a:ext cx="1368152" cy="4001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000" b="1" dirty="0" smtClean="0">
                    <a:latin typeface="Arial" pitchFamily="34" charset="0"/>
                    <a:cs typeface="Arial" pitchFamily="34" charset="0"/>
                  </a:rPr>
                  <a:t>PPM1D</a:t>
                </a:r>
                <a:endParaRPr kumimoji="1" lang="ja-JP" altLang="en-US" sz="20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26" name="直線コネクタ 25"/>
            <p:cNvCxnSpPr/>
            <p:nvPr/>
          </p:nvCxnSpPr>
          <p:spPr>
            <a:xfrm>
              <a:off x="2555776" y="2509851"/>
              <a:ext cx="0" cy="2607701"/>
            </a:xfrm>
            <a:prstGeom prst="line">
              <a:avLst/>
            </a:prstGeom>
            <a:ln w="2857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/>
          </p:nvCxnSpPr>
          <p:spPr>
            <a:xfrm>
              <a:off x="6732240" y="2509851"/>
              <a:ext cx="0" cy="2614403"/>
            </a:xfrm>
            <a:prstGeom prst="line">
              <a:avLst/>
            </a:prstGeom>
            <a:ln w="2857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正方形/長方形 8"/>
            <p:cNvSpPr/>
            <p:nvPr/>
          </p:nvSpPr>
          <p:spPr>
            <a:xfrm>
              <a:off x="1439537" y="2509851"/>
              <a:ext cx="2716301" cy="266429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/>
            <p:cNvSpPr/>
            <p:nvPr/>
          </p:nvSpPr>
          <p:spPr>
            <a:xfrm>
              <a:off x="5567275" y="2509851"/>
              <a:ext cx="2716301" cy="266429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801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yukihiro</dc:creator>
  <cp:lastModifiedBy>yukihiro</cp:lastModifiedBy>
  <cp:revision>1</cp:revision>
  <dcterms:created xsi:type="dcterms:W3CDTF">2014-07-03T22:56:50Z</dcterms:created>
  <dcterms:modified xsi:type="dcterms:W3CDTF">2014-07-03T22:59:54Z</dcterms:modified>
</cp:coreProperties>
</file>