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percentage"/>
            <c:noEndCap val="0"/>
            <c:val val="5"/>
          </c:errBars>
          <c:cat>
            <c:strRef>
              <c:f>Sheet1!$E$2:$E$6</c:f>
              <c:strCache>
                <c:ptCount val="5"/>
                <c:pt idx="0">
                  <c:v>HAC-2</c:v>
                </c:pt>
                <c:pt idx="1">
                  <c:v>JHOC-5</c:v>
                </c:pt>
                <c:pt idx="2">
                  <c:v>JHOC-9</c:v>
                </c:pt>
                <c:pt idx="3">
                  <c:v>RMG-I</c:v>
                </c:pt>
                <c:pt idx="4">
                  <c:v>RMG-II</c:v>
                </c:pt>
              </c:strCache>
            </c:strRef>
          </c:cat>
          <c:val>
            <c:numRef>
              <c:f>Sheet1!$F$2:$F$6</c:f>
              <c:numCache>
                <c:formatCode>General</c:formatCode>
                <c:ptCount val="5"/>
                <c:pt idx="0">
                  <c:v>0.20000000000000009</c:v>
                </c:pt>
                <c:pt idx="1">
                  <c:v>0.5</c:v>
                </c:pt>
                <c:pt idx="2">
                  <c:v>0.19999999999999996</c:v>
                </c:pt>
                <c:pt idx="3">
                  <c:v>4</c:v>
                </c:pt>
                <c:pt idx="4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2595712"/>
        <c:axId val="222606080"/>
      </c:barChart>
      <c:catAx>
        <c:axId val="2225957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222606080"/>
        <c:crosses val="autoZero"/>
        <c:auto val="1"/>
        <c:lblAlgn val="ctr"/>
        <c:lblOffset val="100"/>
        <c:noMultiLvlLbl val="0"/>
      </c:catAx>
      <c:valAx>
        <c:axId val="2226060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2259571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percentage"/>
            <c:noEndCap val="0"/>
            <c:val val="5"/>
          </c:errBars>
          <c:cat>
            <c:strRef>
              <c:f>Sheet1!$H$9:$H$13</c:f>
              <c:strCache>
                <c:ptCount val="5"/>
                <c:pt idx="0">
                  <c:v>HAC-2</c:v>
                </c:pt>
                <c:pt idx="1">
                  <c:v>JHOC-5</c:v>
                </c:pt>
                <c:pt idx="2">
                  <c:v>JHOC-9</c:v>
                </c:pt>
                <c:pt idx="3">
                  <c:v>RMG-I</c:v>
                </c:pt>
                <c:pt idx="4">
                  <c:v>RMG-II</c:v>
                </c:pt>
              </c:strCache>
            </c:strRef>
          </c:cat>
          <c:val>
            <c:numRef>
              <c:f>Sheet1!$I$9:$I$13</c:f>
              <c:numCache>
                <c:formatCode>General</c:formatCode>
                <c:ptCount val="5"/>
                <c:pt idx="0">
                  <c:v>1.0000000000000004</c:v>
                </c:pt>
                <c:pt idx="1">
                  <c:v>0.4</c:v>
                </c:pt>
                <c:pt idx="2">
                  <c:v>1.4</c:v>
                </c:pt>
                <c:pt idx="3">
                  <c:v>1.2</c:v>
                </c:pt>
                <c:pt idx="4">
                  <c:v>1.6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3071232"/>
        <c:axId val="223328512"/>
      </c:barChart>
      <c:catAx>
        <c:axId val="22307123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223328512"/>
        <c:crosses val="autoZero"/>
        <c:auto val="1"/>
        <c:lblAlgn val="ctr"/>
        <c:lblOffset val="100"/>
        <c:noMultiLvlLbl val="0"/>
      </c:catAx>
      <c:valAx>
        <c:axId val="223328512"/>
        <c:scaling>
          <c:orientation val="minMax"/>
          <c:max val="5"/>
        </c:scaling>
        <c:delete val="0"/>
        <c:axPos val="l"/>
        <c:numFmt formatCode="General" sourceLinked="1"/>
        <c:majorTickMark val="out"/>
        <c:minorTickMark val="none"/>
        <c:tickLblPos val="nextTo"/>
        <c:crossAx val="223071232"/>
        <c:crosses val="autoZero"/>
        <c:crossBetween val="between"/>
        <c:majorUnit val="1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5113517060367457E-2"/>
          <c:y val="9.578299534972913E-2"/>
          <c:w val="0.8904420384951881"/>
          <c:h val="0.7707034932962589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percentage"/>
            <c:noEndCap val="0"/>
            <c:val val="5"/>
          </c:errBars>
          <c:cat>
            <c:strRef>
              <c:f>Sheet1!$G$16:$G$20</c:f>
              <c:strCache>
                <c:ptCount val="5"/>
                <c:pt idx="0">
                  <c:v>HAC-2</c:v>
                </c:pt>
                <c:pt idx="1">
                  <c:v>JHOC-5</c:v>
                </c:pt>
                <c:pt idx="2">
                  <c:v>JHOC-9</c:v>
                </c:pt>
                <c:pt idx="3">
                  <c:v>RMG-I</c:v>
                </c:pt>
                <c:pt idx="4">
                  <c:v>RMG-II</c:v>
                </c:pt>
              </c:strCache>
            </c:strRef>
          </c:cat>
          <c:val>
            <c:numRef>
              <c:f>Sheet1!$H$16:$H$20</c:f>
              <c:numCache>
                <c:formatCode>General</c:formatCode>
                <c:ptCount val="5"/>
                <c:pt idx="0">
                  <c:v>0.20000000000000009</c:v>
                </c:pt>
                <c:pt idx="1">
                  <c:v>0.10000000000000005</c:v>
                </c:pt>
                <c:pt idx="2">
                  <c:v>0.90000000000000024</c:v>
                </c:pt>
                <c:pt idx="3">
                  <c:v>1.2</c:v>
                </c:pt>
                <c:pt idx="4">
                  <c:v>0.5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6232960"/>
        <c:axId val="226242944"/>
      </c:barChart>
      <c:catAx>
        <c:axId val="2262329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226242944"/>
        <c:crosses val="autoZero"/>
        <c:auto val="1"/>
        <c:lblAlgn val="ctr"/>
        <c:lblOffset val="100"/>
        <c:noMultiLvlLbl val="0"/>
      </c:catAx>
      <c:valAx>
        <c:axId val="226242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2623296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2D4E8-EF03-43B0-8535-93406B44F230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17F42-096B-431B-8A7F-340DE15004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9271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2D4E8-EF03-43B0-8535-93406B44F230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17F42-096B-431B-8A7F-340DE15004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477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2D4E8-EF03-43B0-8535-93406B44F230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17F42-096B-431B-8A7F-340DE15004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7199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2D4E8-EF03-43B0-8535-93406B44F230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17F42-096B-431B-8A7F-340DE15004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8292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2D4E8-EF03-43B0-8535-93406B44F230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17F42-096B-431B-8A7F-340DE15004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7617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2D4E8-EF03-43B0-8535-93406B44F230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17F42-096B-431B-8A7F-340DE15004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8151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2D4E8-EF03-43B0-8535-93406B44F230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17F42-096B-431B-8A7F-340DE15004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0028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2D4E8-EF03-43B0-8535-93406B44F230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17F42-096B-431B-8A7F-340DE15004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0971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2D4E8-EF03-43B0-8535-93406B44F230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17F42-096B-431B-8A7F-340DE15004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9429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2D4E8-EF03-43B0-8535-93406B44F230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17F42-096B-431B-8A7F-340DE15004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0773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2D4E8-EF03-43B0-8535-93406B44F230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17F42-096B-431B-8A7F-340DE15004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6842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2D4E8-EF03-43B0-8535-93406B44F230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17F42-096B-431B-8A7F-340DE15004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5661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グループ化 5"/>
          <p:cNvGrpSpPr/>
          <p:nvPr/>
        </p:nvGrpSpPr>
        <p:grpSpPr>
          <a:xfrm>
            <a:off x="1339218" y="437836"/>
            <a:ext cx="6071894" cy="6360049"/>
            <a:chOff x="1339218" y="437836"/>
            <a:chExt cx="6071894" cy="6360049"/>
          </a:xfrm>
        </p:grpSpPr>
        <p:grpSp>
          <p:nvGrpSpPr>
            <p:cNvPr id="4" name="グループ化 3"/>
            <p:cNvGrpSpPr/>
            <p:nvPr/>
          </p:nvGrpSpPr>
          <p:grpSpPr>
            <a:xfrm>
              <a:off x="1339218" y="437836"/>
              <a:ext cx="6071894" cy="6360049"/>
              <a:chOff x="1826150" y="332656"/>
              <a:chExt cx="6071894" cy="6360049"/>
            </a:xfrm>
          </p:grpSpPr>
          <p:grpSp>
            <p:nvGrpSpPr>
              <p:cNvPr id="3" name="グループ化 2"/>
              <p:cNvGrpSpPr/>
              <p:nvPr/>
            </p:nvGrpSpPr>
            <p:grpSpPr>
              <a:xfrm>
                <a:off x="1826150" y="332656"/>
                <a:ext cx="1025704" cy="6159516"/>
                <a:chOff x="2014486" y="378248"/>
                <a:chExt cx="1025704" cy="6159516"/>
              </a:xfrm>
            </p:grpSpPr>
            <p:grpSp>
              <p:nvGrpSpPr>
                <p:cNvPr id="2" name="グループ化 1"/>
                <p:cNvGrpSpPr/>
                <p:nvPr/>
              </p:nvGrpSpPr>
              <p:grpSpPr>
                <a:xfrm>
                  <a:off x="2424634" y="620904"/>
                  <a:ext cx="615556" cy="5916860"/>
                  <a:chOff x="1776562" y="515644"/>
                  <a:chExt cx="615556" cy="5916860"/>
                </a:xfrm>
              </p:grpSpPr>
              <p:sp>
                <p:nvSpPr>
                  <p:cNvPr id="7" name="テキスト ボックス 6"/>
                  <p:cNvSpPr txBox="1"/>
                  <p:nvPr/>
                </p:nvSpPr>
                <p:spPr>
                  <a:xfrm rot="10800000">
                    <a:off x="1776565" y="515644"/>
                    <a:ext cx="615553" cy="1426031"/>
                  </a:xfrm>
                  <a:prstGeom prst="rect">
                    <a:avLst/>
                  </a:prstGeom>
                  <a:noFill/>
                </p:spPr>
                <p:txBody>
                  <a:bodyPr vert="vert" wrap="none" rtlCol="0">
                    <a:spAutoFit/>
                  </a:bodyPr>
                  <a:lstStyle/>
                  <a:p>
                    <a:r>
                      <a:rPr kumimoji="1" lang="en-US" altLang="ja-JP" sz="1400" b="1" dirty="0" smtClean="0">
                        <a:latin typeface="Arial" pitchFamily="34" charset="0"/>
                        <a:ea typeface="+mj-ea"/>
                        <a:cs typeface="Arial" pitchFamily="34" charset="0"/>
                      </a:rPr>
                      <a:t>Relative </a:t>
                    </a:r>
                    <a:r>
                      <a:rPr kumimoji="1" lang="en-US" altLang="ja-JP" sz="1400" b="1" i="1" dirty="0" smtClean="0">
                        <a:latin typeface="Arial" pitchFamily="34" charset="0"/>
                        <a:ea typeface="+mj-ea"/>
                        <a:cs typeface="Arial" pitchFamily="34" charset="0"/>
                      </a:rPr>
                      <a:t>miR-21</a:t>
                    </a:r>
                  </a:p>
                  <a:p>
                    <a:r>
                      <a:rPr kumimoji="1" lang="en-US" altLang="ja-JP" sz="1400" b="1" dirty="0" smtClean="0">
                        <a:latin typeface="Arial" pitchFamily="34" charset="0"/>
                        <a:ea typeface="+mj-ea"/>
                        <a:cs typeface="Arial" pitchFamily="34" charset="0"/>
                      </a:rPr>
                      <a:t> expression</a:t>
                    </a:r>
                    <a:endParaRPr kumimoji="1" lang="ja-JP" altLang="en-US" sz="1400" b="1" dirty="0">
                      <a:latin typeface="Arial" pitchFamily="34" charset="0"/>
                      <a:ea typeface="+mj-ea"/>
                      <a:cs typeface="Arial" pitchFamily="34" charset="0"/>
                    </a:endParaRPr>
                  </a:p>
                </p:txBody>
              </p:sp>
              <p:sp>
                <p:nvSpPr>
                  <p:cNvPr id="8" name="テキスト ボックス 7"/>
                  <p:cNvSpPr txBox="1"/>
                  <p:nvPr/>
                </p:nvSpPr>
                <p:spPr>
                  <a:xfrm rot="10800000">
                    <a:off x="1776562" y="2491849"/>
                    <a:ext cx="615553" cy="1708407"/>
                  </a:xfrm>
                  <a:prstGeom prst="rect">
                    <a:avLst/>
                  </a:prstGeom>
                  <a:noFill/>
                </p:spPr>
                <p:txBody>
                  <a:bodyPr vert="vert" wrap="square" rtlCol="0">
                    <a:spAutoFit/>
                  </a:bodyPr>
                  <a:lstStyle/>
                  <a:p>
                    <a:r>
                      <a:rPr kumimoji="1" lang="en-US" altLang="ja-JP" sz="1400" b="1" dirty="0" smtClean="0">
                        <a:latin typeface="Arial" pitchFamily="34" charset="0"/>
                        <a:ea typeface="+mj-ea"/>
                        <a:cs typeface="Arial" pitchFamily="34" charset="0"/>
                      </a:rPr>
                      <a:t>Relative PTEN</a:t>
                    </a:r>
                  </a:p>
                  <a:p>
                    <a:r>
                      <a:rPr kumimoji="1" lang="en-US" altLang="ja-JP" sz="1400" b="1" dirty="0" smtClean="0">
                        <a:latin typeface="Arial" pitchFamily="34" charset="0"/>
                        <a:ea typeface="+mj-ea"/>
                        <a:cs typeface="Arial" pitchFamily="34" charset="0"/>
                      </a:rPr>
                      <a:t> mRNA expression</a:t>
                    </a:r>
                    <a:endParaRPr kumimoji="1" lang="ja-JP" altLang="en-US" sz="1400" b="1" dirty="0">
                      <a:latin typeface="Arial" pitchFamily="34" charset="0"/>
                      <a:ea typeface="+mj-ea"/>
                      <a:cs typeface="Arial" pitchFamily="34" charset="0"/>
                    </a:endParaRPr>
                  </a:p>
                </p:txBody>
              </p:sp>
              <p:sp>
                <p:nvSpPr>
                  <p:cNvPr id="9" name="テキスト ボックス 8"/>
                  <p:cNvSpPr txBox="1"/>
                  <p:nvPr/>
                </p:nvSpPr>
                <p:spPr>
                  <a:xfrm rot="10800000">
                    <a:off x="1776565" y="4636946"/>
                    <a:ext cx="615553" cy="1795558"/>
                  </a:xfrm>
                  <a:prstGeom prst="rect">
                    <a:avLst/>
                  </a:prstGeom>
                  <a:noFill/>
                </p:spPr>
                <p:txBody>
                  <a:bodyPr vert="vert" wrap="square" rtlCol="0">
                    <a:spAutoFit/>
                  </a:bodyPr>
                  <a:lstStyle/>
                  <a:p>
                    <a:r>
                      <a:rPr kumimoji="1" lang="en-US" altLang="ja-JP" sz="1400" b="1" dirty="0" smtClean="0">
                        <a:latin typeface="Arial" pitchFamily="34" charset="0"/>
                        <a:ea typeface="+mj-ea"/>
                        <a:cs typeface="Arial" pitchFamily="34" charset="0"/>
                      </a:rPr>
                      <a:t>Relative PTEN </a:t>
                    </a:r>
                  </a:p>
                  <a:p>
                    <a:r>
                      <a:rPr kumimoji="1" lang="en-US" altLang="ja-JP" sz="1400" b="1" dirty="0" smtClean="0">
                        <a:latin typeface="Arial" pitchFamily="34" charset="0"/>
                        <a:ea typeface="+mj-ea"/>
                        <a:cs typeface="Arial" pitchFamily="34" charset="0"/>
                      </a:rPr>
                      <a:t>protein expression</a:t>
                    </a:r>
                    <a:endParaRPr kumimoji="1" lang="ja-JP" altLang="en-US" sz="1400" b="1" dirty="0">
                      <a:latin typeface="Arial" pitchFamily="34" charset="0"/>
                      <a:ea typeface="+mj-ea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11" name="テキスト ボックス 10"/>
                <p:cNvSpPr txBox="1"/>
                <p:nvPr/>
              </p:nvSpPr>
              <p:spPr>
                <a:xfrm>
                  <a:off x="2014486" y="378248"/>
                  <a:ext cx="37061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2000" b="1" dirty="0" smtClean="0">
                      <a:latin typeface="Arial" pitchFamily="34" charset="0"/>
                      <a:cs typeface="Arial" pitchFamily="34" charset="0"/>
                    </a:rPr>
                    <a:t>A</a:t>
                  </a:r>
                  <a:endParaRPr kumimoji="1" lang="ja-JP" altLang="en-US" sz="2000" b="1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2" name="テキスト ボックス 11"/>
                <p:cNvSpPr txBox="1"/>
                <p:nvPr/>
              </p:nvSpPr>
              <p:spPr>
                <a:xfrm>
                  <a:off x="2014486" y="2486264"/>
                  <a:ext cx="37061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2000" b="1" dirty="0" smtClean="0">
                      <a:latin typeface="Arial" pitchFamily="34" charset="0"/>
                      <a:cs typeface="Arial" pitchFamily="34" charset="0"/>
                    </a:rPr>
                    <a:t>B</a:t>
                  </a:r>
                  <a:endParaRPr kumimoji="1" lang="ja-JP" altLang="en-US" sz="2000" b="1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" name="テキスト ボックス 12"/>
                <p:cNvSpPr txBox="1"/>
                <p:nvPr/>
              </p:nvSpPr>
              <p:spPr>
                <a:xfrm>
                  <a:off x="2014486" y="4769498"/>
                  <a:ext cx="37061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2000" b="1" dirty="0" smtClean="0">
                      <a:latin typeface="Arial" pitchFamily="34" charset="0"/>
                      <a:cs typeface="Arial" pitchFamily="34" charset="0"/>
                    </a:rPr>
                    <a:t>C</a:t>
                  </a:r>
                  <a:endParaRPr kumimoji="1" lang="ja-JP" altLang="en-US" sz="2000" b="1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aphicFrame>
            <p:nvGraphicFramePr>
              <p:cNvPr id="14" name="グラフ 13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539655913"/>
                  </p:ext>
                </p:extLst>
              </p:nvPr>
            </p:nvGraphicFramePr>
            <p:xfrm>
              <a:off x="3326044" y="332656"/>
              <a:ext cx="4572000" cy="198649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graphicFrame>
            <p:nvGraphicFramePr>
              <p:cNvPr id="16" name="グラフ 15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817919191"/>
                  </p:ext>
                </p:extLst>
              </p:nvPr>
            </p:nvGraphicFramePr>
            <p:xfrm>
              <a:off x="3326044" y="2543217"/>
              <a:ext cx="4572000" cy="198649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graphicFrame>
            <p:nvGraphicFramePr>
              <p:cNvPr id="17" name="グラフ 16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267935416"/>
                  </p:ext>
                </p:extLst>
              </p:nvPr>
            </p:nvGraphicFramePr>
            <p:xfrm>
              <a:off x="3326044" y="4690241"/>
              <a:ext cx="4572000" cy="200246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</p:grpSp>
        <p:sp>
          <p:nvSpPr>
            <p:cNvPr id="5" name="正方形/長方形 4"/>
            <p:cNvSpPr/>
            <p:nvPr/>
          </p:nvSpPr>
          <p:spPr>
            <a:xfrm>
              <a:off x="3093413" y="476672"/>
              <a:ext cx="4176464" cy="1639033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/>
            <p:cNvSpPr/>
            <p:nvPr/>
          </p:nvSpPr>
          <p:spPr>
            <a:xfrm>
              <a:off x="3131840" y="4880056"/>
              <a:ext cx="4176464" cy="1639033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正方形/長方形 18"/>
            <p:cNvSpPr/>
            <p:nvPr/>
          </p:nvSpPr>
          <p:spPr>
            <a:xfrm>
              <a:off x="3093413" y="2673929"/>
              <a:ext cx="4176464" cy="1639033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509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</Words>
  <Application>Microsoft Office PowerPoint</Application>
  <PresentationFormat>画面に合わせる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yukihiro</dc:creator>
  <cp:lastModifiedBy>yukihiro</cp:lastModifiedBy>
  <cp:revision>1</cp:revision>
  <dcterms:created xsi:type="dcterms:W3CDTF">2014-07-03T23:01:42Z</dcterms:created>
  <dcterms:modified xsi:type="dcterms:W3CDTF">2014-07-03T23:02:56Z</dcterms:modified>
</cp:coreProperties>
</file>