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62" r:id="rId3"/>
    <p:sldId id="263" r:id="rId4"/>
    <p:sldId id="264" r:id="rId5"/>
    <p:sldId id="266" r:id="rId6"/>
    <p:sldId id="265" r:id="rId7"/>
  </p:sldIdLst>
  <p:sldSz cx="9144000" cy="6858000" type="screen4x3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EEAB4B30-669A-4B7A-9795-F8C5EF7DD41B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79595"/>
            <a:ext cx="5547360" cy="4149090"/>
          </a:xfrm>
          <a:prstGeom prst="rect">
            <a:avLst/>
          </a:prstGeom>
        </p:spPr>
        <p:txBody>
          <a:bodyPr vert="horz" lIns="92309" tIns="46154" rIns="92309" bIns="461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59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B1242FC6-FF1C-47F1-AECA-76D2A1AA8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7169-E295-4EC5-A6CB-5FB2056618A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D4128-355F-400A-A42A-69726C3E2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SE17705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1951416" cy="22258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18864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381876" y="714468"/>
            <a:ext cx="144016" cy="2160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71438" y="601377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K=6</a:t>
            </a:r>
            <a:endParaRPr lang="en-US" sz="1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22701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Hallett, </a:t>
            </a:r>
            <a:r>
              <a:rPr lang="en-US" sz="1000" b="1" i="1" dirty="0" smtClean="0"/>
              <a:t>et al., - Supplementary Figure 1</a:t>
            </a:r>
            <a:endParaRPr lang="en-US" sz="1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2564904"/>
            <a:ext cx="262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Supplementary figure 1.   </a:t>
            </a:r>
            <a:r>
              <a:rPr lang="en-US" sz="1200" dirty="0" smtClean="0"/>
              <a:t>NMF of 298 ER+ breast cancer  patients reveals robust statistical support for the existence of 6 subgroups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Ki67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358782"/>
            <a:ext cx="1944216" cy="3228879"/>
          </a:xfrm>
          <a:prstGeom prst="rect">
            <a:avLst/>
          </a:prstGeom>
        </p:spPr>
      </p:pic>
      <p:pic>
        <p:nvPicPr>
          <p:cNvPr id="35" name="Picture 34" descr="GSE653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896772"/>
            <a:ext cx="3597756" cy="20386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756" y="1266422"/>
            <a:ext cx="5289115" cy="202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02663" y="4088857"/>
            <a:ext cx="144016" cy="136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 rot="16200000">
            <a:off x="7338064" y="4664204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+mj-lt"/>
              </a:rPr>
              <a:t>% </a:t>
            </a:r>
            <a:r>
              <a:rPr lang="en-US" sz="800" b="1" dirty="0" err="1" smtClean="0">
                <a:latin typeface="+mj-lt"/>
              </a:rPr>
              <a:t>Memebership</a:t>
            </a:r>
            <a:endParaRPr lang="en-US" sz="800" b="1" dirty="0">
              <a:latin typeface="+mj-lt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7596336" y="4031190"/>
          <a:ext cx="177552" cy="1445895"/>
        </p:xfrm>
        <a:graphic>
          <a:graphicData uri="http://schemas.openxmlformats.org/drawingml/2006/table">
            <a:tbl>
              <a:tblPr/>
              <a:tblGrid>
                <a:gridCol w="177552"/>
              </a:tblGrid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3361660"/>
            <a:ext cx="72008" cy="72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3361660"/>
            <a:ext cx="72008" cy="72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752" y="3361660"/>
            <a:ext cx="72008" cy="72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15816" y="3361660"/>
            <a:ext cx="72008" cy="72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919207" y="3300804"/>
            <a:ext cx="6078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Luminal A</a:t>
            </a:r>
            <a:endParaRPr lang="en-US" sz="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650405" y="3302164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Luminal B</a:t>
            </a:r>
            <a:endParaRPr lang="en-US" sz="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355633" y="3300804"/>
            <a:ext cx="4587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ERBB2</a:t>
            </a:r>
            <a:endParaRPr lang="en-US" sz="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930497" y="3300804"/>
            <a:ext cx="4122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Basal</a:t>
            </a:r>
            <a:endParaRPr lang="en-US" sz="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3528" y="205474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23528" y="358985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409522" y="359914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22701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Hallett, </a:t>
            </a:r>
            <a:r>
              <a:rPr lang="en-US" sz="1000" b="1" i="1" dirty="0" smtClean="0"/>
              <a:t>et al., - Supplementary Figure 2</a:t>
            </a:r>
            <a:endParaRPr lang="en-US" sz="1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048072" y="205474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380312" y="21476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Ki67</a:t>
            </a:r>
            <a:endParaRPr lang="en-US" b="1" dirty="0"/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4234311" y="4319222"/>
          <a:ext cx="3096344" cy="762000"/>
        </p:xfrm>
        <a:graphic>
          <a:graphicData uri="http://schemas.openxmlformats.org/drawingml/2006/table">
            <a:tbl>
              <a:tblPr/>
              <a:tblGrid>
                <a:gridCol w="525235"/>
                <a:gridCol w="554885"/>
                <a:gridCol w="504056"/>
                <a:gridCol w="504056"/>
                <a:gridCol w="504056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Lum 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Lum 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Normal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Basal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ERBB2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04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7D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E55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54B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9509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BE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96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E55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2D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237A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73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73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73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CD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3AF42"/>
                    </a:solidFill>
                  </a:tcPr>
                </a:tc>
              </a:tr>
            </a:tbl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43672" y="3364066"/>
            <a:ext cx="76200" cy="7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5576" y="188640"/>
            <a:ext cx="48101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3367620" y="3301584"/>
            <a:ext cx="5036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Normal</a:t>
            </a:r>
            <a:endParaRPr lang="en-US" sz="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51520" y="594928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Supplementary figure 2.  PAM50 sub-typing of training cohort. A) </a:t>
            </a:r>
            <a:r>
              <a:rPr lang="en-US" sz="1200" dirty="0" err="1" smtClean="0"/>
              <a:t>Hierachical</a:t>
            </a:r>
            <a:r>
              <a:rPr lang="en-US" sz="1200" dirty="0" smtClean="0"/>
              <a:t> clustering with </a:t>
            </a:r>
            <a:r>
              <a:rPr lang="en-US" sz="1200" dirty="0" err="1" smtClean="0"/>
              <a:t>Sorlie</a:t>
            </a:r>
            <a:r>
              <a:rPr lang="en-US" sz="1200" dirty="0" smtClean="0"/>
              <a:t> intrinsic genes and  subtype assignment based on distance to PAM50 subtype </a:t>
            </a:r>
            <a:r>
              <a:rPr lang="en-US" sz="1200" dirty="0" err="1" smtClean="0"/>
              <a:t>centroid</a:t>
            </a:r>
            <a:r>
              <a:rPr lang="en-US" sz="1200" dirty="0" smtClean="0"/>
              <a:t>. </a:t>
            </a:r>
            <a:r>
              <a:rPr lang="en-US" sz="1200" b="1" dirty="0" smtClean="0"/>
              <a:t>B) </a:t>
            </a:r>
            <a:r>
              <a:rPr lang="en-US" sz="1200" dirty="0" smtClean="0"/>
              <a:t>Ki67 is highest in Basal, ERBB2 and Luminal B subtypes</a:t>
            </a:r>
            <a:r>
              <a:rPr lang="en-US" sz="1200" b="1" dirty="0" smtClean="0"/>
              <a:t> . C) </a:t>
            </a:r>
            <a:r>
              <a:rPr lang="en-US" sz="1200" dirty="0" smtClean="0"/>
              <a:t>Subtypes display expected clinical outcomes based on previous reports. </a:t>
            </a:r>
            <a:r>
              <a:rPr lang="en-US" sz="1200" b="1" dirty="0" smtClean="0"/>
              <a:t>D) </a:t>
            </a:r>
            <a:r>
              <a:rPr lang="en-US" sz="1200" dirty="0" smtClean="0"/>
              <a:t>Subtype breakdown based on ER expression in training cohort.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ata 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7533" y="410498"/>
            <a:ext cx="1576195" cy="17223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22701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Hallett, </a:t>
            </a:r>
            <a:r>
              <a:rPr lang="en-US" sz="1000" b="1" i="1" dirty="0" smtClean="0"/>
              <a:t>et al., - Supplementary Figure 3</a:t>
            </a:r>
            <a:endParaRPr lang="en-US" sz="1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8864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132856"/>
            <a:ext cx="7704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Supplementary figure 3.   </a:t>
            </a:r>
            <a:r>
              <a:rPr lang="en-US" sz="1200" dirty="0" smtClean="0"/>
              <a:t>Survival characteristics are maintained between training (x-axis) and validation (y-axis) cohorts. 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alidation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3819152" cy="26563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22701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Hallett, </a:t>
            </a:r>
            <a:r>
              <a:rPr lang="en-US" sz="1000" b="1" i="1" dirty="0" smtClean="0"/>
              <a:t>et al., - Supplementary Figure 4</a:t>
            </a:r>
            <a:endParaRPr lang="en-US" sz="1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3068960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Supplementary figure 4.   </a:t>
            </a:r>
            <a:r>
              <a:rPr lang="en-US" sz="1200" dirty="0" smtClean="0"/>
              <a:t>Majority of DMFS events occur after 5 years in subgroup #3 patients.   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22701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Hallett, </a:t>
            </a:r>
            <a:r>
              <a:rPr lang="en-US" sz="1000" b="1" i="1" dirty="0" smtClean="0"/>
              <a:t>et al., - Supplementary Figure </a:t>
            </a:r>
            <a:r>
              <a:rPr lang="en-US" sz="1000" b="1" i="1" dirty="0" smtClean="0"/>
              <a:t>5</a:t>
            </a:r>
            <a:endParaRPr lang="en-US" sz="1000" b="1" dirty="0"/>
          </a:p>
        </p:txBody>
      </p:sp>
      <p:pic>
        <p:nvPicPr>
          <p:cNvPr id="5" name="Picture 4" descr="Layout 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548680"/>
            <a:ext cx="4504718" cy="2376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62068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69258" y="620688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3068960"/>
            <a:ext cx="7704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Supplementary figure </a:t>
            </a:r>
            <a:r>
              <a:rPr lang="en-US" sz="1200" b="1" dirty="0" smtClean="0"/>
              <a:t>5.   </a:t>
            </a:r>
            <a:r>
              <a:rPr lang="en-US" sz="1200" dirty="0" smtClean="0"/>
              <a:t>Probabilities of subgroup classification for TCGA samples</a:t>
            </a:r>
            <a:r>
              <a:rPr lang="en-US" sz="1200" dirty="0" smtClean="0"/>
              <a:t>. </a:t>
            </a:r>
            <a:endParaRPr lang="en-US" sz="1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22701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Hallett, </a:t>
            </a:r>
            <a:r>
              <a:rPr lang="en-US" sz="1000" b="1" i="1" dirty="0" smtClean="0"/>
              <a:t>et al., - Supplementary Figure </a:t>
            </a:r>
            <a:r>
              <a:rPr lang="en-US" sz="1000" b="1" i="1" dirty="0" smtClean="0"/>
              <a:t>6</a:t>
            </a:r>
            <a:endParaRPr lang="en-US" sz="1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5888305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Supplementary figure 5.  </a:t>
            </a:r>
            <a:r>
              <a:rPr lang="en-US" sz="1200" b="1" dirty="0" smtClean="0"/>
              <a:t> </a:t>
            </a:r>
            <a:r>
              <a:rPr lang="en-US" sz="1200" dirty="0" smtClean="0"/>
              <a:t>Gene expression of actionable targets among the ER+ subgroups.  </a:t>
            </a:r>
            <a:r>
              <a:rPr lang="en-US" sz="1200" b="1" dirty="0" smtClean="0"/>
              <a:t>A) </a:t>
            </a:r>
            <a:r>
              <a:rPr lang="en-US" sz="1200" dirty="0" smtClean="0"/>
              <a:t>RAD50 and BARD1 expression in  </a:t>
            </a:r>
            <a:r>
              <a:rPr lang="en-US" sz="1200" dirty="0" err="1" smtClean="0"/>
              <a:t>subgrouped</a:t>
            </a:r>
            <a:r>
              <a:rPr lang="en-US" sz="1200" dirty="0" smtClean="0"/>
              <a:t> cell lines. </a:t>
            </a:r>
            <a:r>
              <a:rPr lang="en-US" sz="1200" b="1" dirty="0" smtClean="0"/>
              <a:t>B) </a:t>
            </a:r>
            <a:r>
              <a:rPr lang="en-US" sz="1200" dirty="0" smtClean="0"/>
              <a:t>Expression of additional actionable targets in </a:t>
            </a:r>
            <a:r>
              <a:rPr lang="en-US" sz="1200" dirty="0" err="1" smtClean="0"/>
              <a:t>subgrouped</a:t>
            </a:r>
            <a:r>
              <a:rPr lang="en-US" sz="1200" dirty="0" smtClean="0"/>
              <a:t> patient samples. </a:t>
            </a:r>
            <a:endParaRPr lang="en-US" sz="1200" b="1" dirty="0"/>
          </a:p>
        </p:txBody>
      </p:sp>
      <p:pic>
        <p:nvPicPr>
          <p:cNvPr id="4" name="Picture 3" descr="Layout 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08" y="2852936"/>
            <a:ext cx="5868144" cy="2583106"/>
          </a:xfrm>
          <a:prstGeom prst="rect">
            <a:avLst/>
          </a:prstGeom>
        </p:spPr>
      </p:pic>
      <p:pic>
        <p:nvPicPr>
          <p:cNvPr id="8" name="Picture 7" descr="Layout 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332656"/>
            <a:ext cx="3384376" cy="25323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3265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-600" y="291565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289</Words>
  <Application>Microsoft Office PowerPoint</Application>
  <PresentationFormat>On-screen Show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Robin Hallett</dc:creator>
  <cp:lastModifiedBy>Robin Hallett</cp:lastModifiedBy>
  <cp:revision>7</cp:revision>
  <dcterms:created xsi:type="dcterms:W3CDTF">2014-06-09T16:21:49Z</dcterms:created>
  <dcterms:modified xsi:type="dcterms:W3CDTF">2014-10-16T18:03:21Z</dcterms:modified>
</cp:coreProperties>
</file>