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2B1-EB2E-4241-AB02-16E35F91BF78}" type="datetimeFigureOut">
              <a:rPr lang="sv-SE" smtClean="0"/>
              <a:pPr/>
              <a:t>2012-05-08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1CB-CD5F-43F4-BB8F-00E5B4DB7C9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2B1-EB2E-4241-AB02-16E35F91BF78}" type="datetimeFigureOut">
              <a:rPr lang="sv-SE" smtClean="0"/>
              <a:pPr/>
              <a:t>2012-05-08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1CB-CD5F-43F4-BB8F-00E5B4DB7C9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2B1-EB2E-4241-AB02-16E35F91BF78}" type="datetimeFigureOut">
              <a:rPr lang="sv-SE" smtClean="0"/>
              <a:pPr/>
              <a:t>2012-05-08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1CB-CD5F-43F4-BB8F-00E5B4DB7C9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2B1-EB2E-4241-AB02-16E35F91BF78}" type="datetimeFigureOut">
              <a:rPr lang="sv-SE" smtClean="0"/>
              <a:pPr/>
              <a:t>2012-05-08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1CB-CD5F-43F4-BB8F-00E5B4DB7C9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2B1-EB2E-4241-AB02-16E35F91BF78}" type="datetimeFigureOut">
              <a:rPr lang="sv-SE" smtClean="0"/>
              <a:pPr/>
              <a:t>2012-05-08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1CB-CD5F-43F4-BB8F-00E5B4DB7C9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2B1-EB2E-4241-AB02-16E35F91BF78}" type="datetimeFigureOut">
              <a:rPr lang="sv-SE" smtClean="0"/>
              <a:pPr/>
              <a:t>2012-05-08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1CB-CD5F-43F4-BB8F-00E5B4DB7C9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2B1-EB2E-4241-AB02-16E35F91BF78}" type="datetimeFigureOut">
              <a:rPr lang="sv-SE" smtClean="0"/>
              <a:pPr/>
              <a:t>2012-05-08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1CB-CD5F-43F4-BB8F-00E5B4DB7C9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2B1-EB2E-4241-AB02-16E35F91BF78}" type="datetimeFigureOut">
              <a:rPr lang="sv-SE" smtClean="0"/>
              <a:pPr/>
              <a:t>2012-05-08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1CB-CD5F-43F4-BB8F-00E5B4DB7C9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2B1-EB2E-4241-AB02-16E35F91BF78}" type="datetimeFigureOut">
              <a:rPr lang="sv-SE" smtClean="0"/>
              <a:pPr/>
              <a:t>2012-05-08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1CB-CD5F-43F4-BB8F-00E5B4DB7C9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2B1-EB2E-4241-AB02-16E35F91BF78}" type="datetimeFigureOut">
              <a:rPr lang="sv-SE" smtClean="0"/>
              <a:pPr/>
              <a:t>2012-05-08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1CB-CD5F-43F4-BB8F-00E5B4DB7C9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2B1-EB2E-4241-AB02-16E35F91BF78}" type="datetimeFigureOut">
              <a:rPr lang="sv-SE" smtClean="0"/>
              <a:pPr/>
              <a:t>2012-05-08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1CB-CD5F-43F4-BB8F-00E5B4DB7C9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212B1-EB2E-4241-AB02-16E35F91BF78}" type="datetimeFigureOut">
              <a:rPr lang="sv-SE" smtClean="0"/>
              <a:pPr/>
              <a:t>2012-05-08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2F1CB-CD5F-43F4-BB8F-00E5B4DB7C95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83568" y="548680"/>
            <a:ext cx="7776863" cy="3411388"/>
            <a:chOff x="803921" y="1757040"/>
            <a:chExt cx="7776863" cy="3411388"/>
          </a:xfrm>
          <a:solidFill>
            <a:schemeClr val="lt1"/>
          </a:solidFill>
        </p:grpSpPr>
        <p:sp>
          <p:nvSpPr>
            <p:cNvPr id="7" name="Freeform 6"/>
            <p:cNvSpPr/>
            <p:nvPr/>
          </p:nvSpPr>
          <p:spPr>
            <a:xfrm>
              <a:off x="4384867" y="2609180"/>
              <a:ext cx="187132" cy="81981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87132" y="0"/>
                  </a:moveTo>
                  <a:lnTo>
                    <a:pt x="187132" y="819819"/>
                  </a:lnTo>
                  <a:lnTo>
                    <a:pt x="0" y="819819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4572000" y="2609180"/>
              <a:ext cx="2156482" cy="163963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452506"/>
                  </a:lnTo>
                  <a:lnTo>
                    <a:pt x="2156482" y="1452506"/>
                  </a:lnTo>
                  <a:lnTo>
                    <a:pt x="2156482" y="1639639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2415517" y="2609180"/>
              <a:ext cx="2156482" cy="163963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156482" y="0"/>
                  </a:moveTo>
                  <a:lnTo>
                    <a:pt x="2156482" y="1452506"/>
                  </a:lnTo>
                  <a:lnTo>
                    <a:pt x="0" y="1452506"/>
                  </a:lnTo>
                  <a:lnTo>
                    <a:pt x="0" y="1639639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1524000" y="1757040"/>
              <a:ext cx="6120680" cy="1008112"/>
            </a:xfrm>
            <a:custGeom>
              <a:avLst/>
              <a:gdLst>
                <a:gd name="connsiteX0" fmla="*/ 0 w 1782216"/>
                <a:gd name="connsiteY0" fmla="*/ 0 h 891108"/>
                <a:gd name="connsiteX1" fmla="*/ 1782216 w 1782216"/>
                <a:gd name="connsiteY1" fmla="*/ 0 h 891108"/>
                <a:gd name="connsiteX2" fmla="*/ 1782216 w 1782216"/>
                <a:gd name="connsiteY2" fmla="*/ 891108 h 891108"/>
                <a:gd name="connsiteX3" fmla="*/ 0 w 1782216"/>
                <a:gd name="connsiteY3" fmla="*/ 891108 h 891108"/>
                <a:gd name="connsiteX4" fmla="*/ 0 w 1782216"/>
                <a:gd name="connsiteY4" fmla="*/ 0 h 891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216" h="891108">
                  <a:moveTo>
                    <a:pt x="0" y="0"/>
                  </a:moveTo>
                  <a:lnTo>
                    <a:pt x="1782216" y="0"/>
                  </a:lnTo>
                  <a:lnTo>
                    <a:pt x="1782216" y="891108"/>
                  </a:lnTo>
                  <a:lnTo>
                    <a:pt x="0" y="89110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sv-SE" sz="5800" kern="120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803921" y="4248819"/>
              <a:ext cx="3240360" cy="891108"/>
            </a:xfrm>
            <a:custGeom>
              <a:avLst/>
              <a:gdLst>
                <a:gd name="connsiteX0" fmla="*/ 0 w 1782216"/>
                <a:gd name="connsiteY0" fmla="*/ 0 h 891108"/>
                <a:gd name="connsiteX1" fmla="*/ 1782216 w 1782216"/>
                <a:gd name="connsiteY1" fmla="*/ 0 h 891108"/>
                <a:gd name="connsiteX2" fmla="*/ 1782216 w 1782216"/>
                <a:gd name="connsiteY2" fmla="*/ 891108 h 891108"/>
                <a:gd name="connsiteX3" fmla="*/ 0 w 1782216"/>
                <a:gd name="connsiteY3" fmla="*/ 891108 h 891108"/>
                <a:gd name="connsiteX4" fmla="*/ 0 w 1782216"/>
                <a:gd name="connsiteY4" fmla="*/ 0 h 891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216" h="891108">
                  <a:moveTo>
                    <a:pt x="0" y="0"/>
                  </a:moveTo>
                  <a:lnTo>
                    <a:pt x="1782216" y="0"/>
                  </a:lnTo>
                  <a:lnTo>
                    <a:pt x="1782216" y="891108"/>
                  </a:lnTo>
                  <a:lnTo>
                    <a:pt x="0" y="89110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sv-SE" sz="5800" kern="120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5124400" y="4277320"/>
              <a:ext cx="3456384" cy="891108"/>
            </a:xfrm>
            <a:custGeom>
              <a:avLst/>
              <a:gdLst>
                <a:gd name="connsiteX0" fmla="*/ 0 w 1782216"/>
                <a:gd name="connsiteY0" fmla="*/ 0 h 891108"/>
                <a:gd name="connsiteX1" fmla="*/ 1782216 w 1782216"/>
                <a:gd name="connsiteY1" fmla="*/ 0 h 891108"/>
                <a:gd name="connsiteX2" fmla="*/ 1782216 w 1782216"/>
                <a:gd name="connsiteY2" fmla="*/ 891108 h 891108"/>
                <a:gd name="connsiteX3" fmla="*/ 0 w 1782216"/>
                <a:gd name="connsiteY3" fmla="*/ 891108 h 891108"/>
                <a:gd name="connsiteX4" fmla="*/ 0 w 1782216"/>
                <a:gd name="connsiteY4" fmla="*/ 0 h 891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216" h="891108">
                  <a:moveTo>
                    <a:pt x="0" y="0"/>
                  </a:moveTo>
                  <a:lnTo>
                    <a:pt x="1782216" y="0"/>
                  </a:lnTo>
                  <a:lnTo>
                    <a:pt x="1782216" y="891108"/>
                  </a:lnTo>
                  <a:lnTo>
                    <a:pt x="0" y="89110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sv-SE" sz="5800" kern="120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2602650" y="2983445"/>
              <a:ext cx="3817894" cy="891108"/>
            </a:xfrm>
            <a:custGeom>
              <a:avLst/>
              <a:gdLst>
                <a:gd name="connsiteX0" fmla="*/ 0 w 1782216"/>
                <a:gd name="connsiteY0" fmla="*/ 0 h 891108"/>
                <a:gd name="connsiteX1" fmla="*/ 1782216 w 1782216"/>
                <a:gd name="connsiteY1" fmla="*/ 0 h 891108"/>
                <a:gd name="connsiteX2" fmla="*/ 1782216 w 1782216"/>
                <a:gd name="connsiteY2" fmla="*/ 891108 h 891108"/>
                <a:gd name="connsiteX3" fmla="*/ 0 w 1782216"/>
                <a:gd name="connsiteY3" fmla="*/ 891108 h 891108"/>
                <a:gd name="connsiteX4" fmla="*/ 0 w 1782216"/>
                <a:gd name="connsiteY4" fmla="*/ 0 h 891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216" h="891108">
                  <a:moveTo>
                    <a:pt x="0" y="0"/>
                  </a:moveTo>
                  <a:lnTo>
                    <a:pt x="1782216" y="0"/>
                  </a:lnTo>
                  <a:lnTo>
                    <a:pt x="1782216" y="891108"/>
                  </a:lnTo>
                  <a:lnTo>
                    <a:pt x="0" y="89110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sv-SE" sz="5800" kern="1200"/>
            </a:p>
          </p:txBody>
        </p:sp>
      </p:grpSp>
      <p:sp>
        <p:nvSpPr>
          <p:cNvPr id="27" name="Freeform 26"/>
          <p:cNvSpPr/>
          <p:nvPr/>
        </p:nvSpPr>
        <p:spPr>
          <a:xfrm>
            <a:off x="683568" y="4077072"/>
            <a:ext cx="3240360" cy="792088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830" tIns="36830" rIns="36830" bIns="36830" numCol="1" spcCol="1270" anchor="ctr" anchorCtr="0">
            <a:noAutofit/>
          </a:bodyPr>
          <a:lstStyle/>
          <a:p>
            <a:pPr lvl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5800" kern="1200"/>
          </a:p>
        </p:txBody>
      </p:sp>
      <p:sp>
        <p:nvSpPr>
          <p:cNvPr id="28" name="Freeform 27"/>
          <p:cNvSpPr/>
          <p:nvPr/>
        </p:nvSpPr>
        <p:spPr>
          <a:xfrm>
            <a:off x="5004048" y="4077072"/>
            <a:ext cx="3456384" cy="792088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830" tIns="36830" rIns="36830" bIns="36830" numCol="1" spcCol="1270" anchor="ctr" anchorCtr="0">
            <a:noAutofit/>
          </a:bodyPr>
          <a:lstStyle/>
          <a:p>
            <a:pPr lvl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5800" kern="1200"/>
          </a:p>
        </p:txBody>
      </p:sp>
      <p:sp>
        <p:nvSpPr>
          <p:cNvPr id="31" name="Freeform 30"/>
          <p:cNvSpPr/>
          <p:nvPr/>
        </p:nvSpPr>
        <p:spPr>
          <a:xfrm>
            <a:off x="683568" y="5013176"/>
            <a:ext cx="1728192" cy="792088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830" tIns="36830" rIns="36830" bIns="36830" numCol="1" spcCol="1270" anchor="ctr" anchorCtr="0">
            <a:noAutofit/>
          </a:bodyPr>
          <a:lstStyle/>
          <a:p>
            <a:pPr lvl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5800" kern="1200"/>
          </a:p>
        </p:txBody>
      </p:sp>
      <p:sp>
        <p:nvSpPr>
          <p:cNvPr id="32" name="Freeform 31"/>
          <p:cNvSpPr/>
          <p:nvPr/>
        </p:nvSpPr>
        <p:spPr>
          <a:xfrm>
            <a:off x="2555776" y="5013176"/>
            <a:ext cx="1728192" cy="792088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830" tIns="36830" rIns="36830" bIns="36830" numCol="1" spcCol="1270" anchor="ctr" anchorCtr="0">
            <a:noAutofit/>
          </a:bodyPr>
          <a:lstStyle/>
          <a:p>
            <a:pPr lvl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5800" kern="1200"/>
          </a:p>
        </p:txBody>
      </p:sp>
      <p:sp>
        <p:nvSpPr>
          <p:cNvPr id="33" name="Freeform 32"/>
          <p:cNvSpPr/>
          <p:nvPr/>
        </p:nvSpPr>
        <p:spPr>
          <a:xfrm>
            <a:off x="4644008" y="5013176"/>
            <a:ext cx="1944216" cy="792088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830" tIns="36830" rIns="36830" bIns="36830" numCol="1" spcCol="1270" anchor="ctr" anchorCtr="0">
            <a:noAutofit/>
          </a:bodyPr>
          <a:lstStyle/>
          <a:p>
            <a:pPr lvl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5800" kern="1200"/>
          </a:p>
        </p:txBody>
      </p:sp>
      <p:sp>
        <p:nvSpPr>
          <p:cNvPr id="34" name="Freeform 33"/>
          <p:cNvSpPr/>
          <p:nvPr/>
        </p:nvSpPr>
        <p:spPr>
          <a:xfrm>
            <a:off x="6732240" y="5013176"/>
            <a:ext cx="1782216" cy="792088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830" tIns="36830" rIns="36830" bIns="36830" numCol="1" spcCol="1270" anchor="ctr" anchorCtr="0">
            <a:noAutofit/>
          </a:bodyPr>
          <a:lstStyle/>
          <a:p>
            <a:pPr lvl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5800" kern="1200"/>
          </a:p>
        </p:txBody>
      </p:sp>
      <p:sp>
        <p:nvSpPr>
          <p:cNvPr id="35" name="Freeform 34"/>
          <p:cNvSpPr/>
          <p:nvPr/>
        </p:nvSpPr>
        <p:spPr>
          <a:xfrm>
            <a:off x="6732240" y="6021288"/>
            <a:ext cx="1782216" cy="720079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830" tIns="36830" rIns="36830" bIns="36830" numCol="1" spcCol="1270" anchor="ctr" anchorCtr="0">
            <a:noAutofit/>
          </a:bodyPr>
          <a:lstStyle/>
          <a:p>
            <a:pPr lvl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5800" kern="1200"/>
          </a:p>
        </p:txBody>
      </p:sp>
      <p:sp>
        <p:nvSpPr>
          <p:cNvPr id="36" name="Freeform 35"/>
          <p:cNvSpPr/>
          <p:nvPr/>
        </p:nvSpPr>
        <p:spPr>
          <a:xfrm>
            <a:off x="3131840" y="5949280"/>
            <a:ext cx="2592288" cy="792087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830" tIns="36830" rIns="36830" bIns="36830" numCol="1" spcCol="1270" anchor="ctr" anchorCtr="0">
            <a:noAutofit/>
          </a:bodyPr>
          <a:lstStyle/>
          <a:p>
            <a:pPr lvl="0" algn="ctr" defTabSz="2578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5800" kern="1200"/>
          </a:p>
        </p:txBody>
      </p:sp>
      <p:cxnSp>
        <p:nvCxnSpPr>
          <p:cNvPr id="25" name="Straight Connector 24"/>
          <p:cNvCxnSpPr/>
          <p:nvPr/>
        </p:nvCxnSpPr>
        <p:spPr>
          <a:xfrm>
            <a:off x="2267744" y="3933056"/>
            <a:ext cx="0" cy="14401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619672" y="4869160"/>
            <a:ext cx="0" cy="14401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347864" y="4869160"/>
            <a:ext cx="0" cy="14401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732240" y="3933056"/>
            <a:ext cx="0" cy="14401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596336" y="4869160"/>
            <a:ext cx="0" cy="14401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668344" y="5805264"/>
            <a:ext cx="0" cy="216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724128" y="4869160"/>
            <a:ext cx="0" cy="14401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>
            <a:off x="1691680" y="5805264"/>
            <a:ext cx="1440160" cy="576064"/>
          </a:xfrm>
          <a:prstGeom prst="bentConnector3">
            <a:avLst>
              <a:gd name="adj1" fmla="val -3084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/>
          <p:nvPr/>
        </p:nvCxnSpPr>
        <p:spPr>
          <a:xfrm rot="5400000">
            <a:off x="5472100" y="6057292"/>
            <a:ext cx="936104" cy="432048"/>
          </a:xfrm>
          <a:prstGeom prst="bentConnector3">
            <a:avLst>
              <a:gd name="adj1" fmla="val 5960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3419872" y="5805264"/>
            <a:ext cx="0" cy="14401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1403648" y="548680"/>
            <a:ext cx="60486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dirty="0" smtClean="0"/>
              <a:t>n=2465</a:t>
            </a:r>
          </a:p>
          <a:p>
            <a:pPr lvl="0"/>
            <a:r>
              <a:rPr lang="sv-SE" dirty="0" smtClean="0"/>
              <a:t>All </a:t>
            </a:r>
            <a:r>
              <a:rPr lang="sv-SE" dirty="0" err="1" smtClean="0"/>
              <a:t>first-year</a:t>
            </a:r>
            <a:r>
              <a:rPr lang="sv-SE" dirty="0" smtClean="0"/>
              <a:t> students in </a:t>
            </a:r>
            <a:r>
              <a:rPr lang="sv-SE" dirty="0" err="1" smtClean="0"/>
              <a:t>upper</a:t>
            </a:r>
            <a:r>
              <a:rPr lang="sv-SE" dirty="0" smtClean="0"/>
              <a:t> </a:t>
            </a:r>
            <a:r>
              <a:rPr lang="sv-SE" dirty="0" err="1" smtClean="0"/>
              <a:t>secondary</a:t>
            </a:r>
            <a:r>
              <a:rPr lang="sv-SE" dirty="0" smtClean="0"/>
              <a:t> </a:t>
            </a:r>
            <a:r>
              <a:rPr lang="sv-SE" dirty="0" err="1" smtClean="0"/>
              <a:t>school</a:t>
            </a:r>
            <a:r>
              <a:rPr lang="sv-SE" dirty="0" smtClean="0"/>
              <a:t> in Uppsala 1992-93</a:t>
            </a:r>
            <a:endParaRPr lang="sv-SE" dirty="0"/>
          </a:p>
        </p:txBody>
      </p:sp>
      <p:sp>
        <p:nvSpPr>
          <p:cNvPr id="76" name="Rectangle 75"/>
          <p:cNvSpPr/>
          <p:nvPr/>
        </p:nvSpPr>
        <p:spPr>
          <a:xfrm>
            <a:off x="2483768" y="1844824"/>
            <a:ext cx="3888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dirty="0" smtClean="0"/>
              <a:t>n=2300</a:t>
            </a:r>
          </a:p>
          <a:p>
            <a:pPr lvl="0"/>
            <a:r>
              <a:rPr lang="sv-SE" dirty="0" err="1" smtClean="0"/>
              <a:t>Participated</a:t>
            </a:r>
            <a:r>
              <a:rPr lang="sv-SE" dirty="0" smtClean="0"/>
              <a:t> in screening for depression</a:t>
            </a:r>
            <a:endParaRPr lang="sv-SE" dirty="0"/>
          </a:p>
        </p:txBody>
      </p:sp>
      <p:sp>
        <p:nvSpPr>
          <p:cNvPr id="77" name="Rectangle 76"/>
          <p:cNvSpPr/>
          <p:nvPr/>
        </p:nvSpPr>
        <p:spPr>
          <a:xfrm>
            <a:off x="755576" y="2996952"/>
            <a:ext cx="3168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dirty="0" smtClean="0"/>
              <a:t>n=355</a:t>
            </a:r>
          </a:p>
          <a:p>
            <a:pPr lvl="0"/>
            <a:r>
              <a:rPr lang="sv-SE" dirty="0" smtClean="0"/>
              <a:t>Positive screening with BDI-C and CES-DC </a:t>
            </a:r>
            <a:endParaRPr lang="sv-SE" dirty="0"/>
          </a:p>
        </p:txBody>
      </p:sp>
      <p:sp>
        <p:nvSpPr>
          <p:cNvPr id="78" name="Rectangle 77"/>
          <p:cNvSpPr/>
          <p:nvPr/>
        </p:nvSpPr>
        <p:spPr>
          <a:xfrm>
            <a:off x="5076056" y="2996952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dirty="0" smtClean="0"/>
              <a:t>n=355</a:t>
            </a:r>
          </a:p>
          <a:p>
            <a:pPr lvl="0"/>
            <a:r>
              <a:rPr lang="sv-SE" dirty="0" smtClean="0"/>
              <a:t>Negative screening with BDI-C and CES-DC </a:t>
            </a:r>
            <a:endParaRPr lang="sv-SE" dirty="0"/>
          </a:p>
        </p:txBody>
      </p:sp>
      <p:sp>
        <p:nvSpPr>
          <p:cNvPr id="83" name="Rectangle 82"/>
          <p:cNvSpPr/>
          <p:nvPr/>
        </p:nvSpPr>
        <p:spPr>
          <a:xfrm>
            <a:off x="755576" y="4005064"/>
            <a:ext cx="3168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dirty="0" smtClean="0"/>
              <a:t>n=307</a:t>
            </a:r>
          </a:p>
          <a:p>
            <a:pPr lvl="0"/>
            <a:r>
              <a:rPr lang="sv-SE" dirty="0" err="1" smtClean="0"/>
              <a:t>Diagnostic</a:t>
            </a:r>
            <a:r>
              <a:rPr lang="sv-SE" dirty="0" smtClean="0"/>
              <a:t> </a:t>
            </a:r>
            <a:r>
              <a:rPr lang="sv-SE" dirty="0" err="1" smtClean="0"/>
              <a:t>interview</a:t>
            </a:r>
            <a:r>
              <a:rPr lang="sv-SE" dirty="0" smtClean="0"/>
              <a:t> and </a:t>
            </a:r>
            <a:r>
              <a:rPr lang="sv-SE" dirty="0" err="1" smtClean="0"/>
              <a:t>consented</a:t>
            </a:r>
            <a:r>
              <a:rPr lang="sv-SE" dirty="0" smtClean="0"/>
              <a:t>  to </a:t>
            </a:r>
            <a:r>
              <a:rPr lang="sv-SE" dirty="0" err="1" smtClean="0"/>
              <a:t>follow-up</a:t>
            </a:r>
            <a:r>
              <a:rPr lang="sv-SE" dirty="0" smtClean="0"/>
              <a:t> </a:t>
            </a:r>
            <a:r>
              <a:rPr lang="sv-SE" dirty="0" err="1" smtClean="0"/>
              <a:t>study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84" name="Rectangle 83"/>
          <p:cNvSpPr/>
          <p:nvPr/>
        </p:nvSpPr>
        <p:spPr>
          <a:xfrm>
            <a:off x="5004048" y="4005064"/>
            <a:ext cx="3456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dirty="0" smtClean="0"/>
              <a:t>n=302</a:t>
            </a:r>
          </a:p>
          <a:p>
            <a:pPr lvl="0"/>
            <a:r>
              <a:rPr lang="sv-SE" dirty="0" err="1" smtClean="0"/>
              <a:t>Diagnostic</a:t>
            </a:r>
            <a:r>
              <a:rPr lang="sv-SE" dirty="0" smtClean="0"/>
              <a:t> </a:t>
            </a:r>
            <a:r>
              <a:rPr lang="sv-SE" dirty="0" err="1" smtClean="0"/>
              <a:t>interview</a:t>
            </a:r>
            <a:r>
              <a:rPr lang="sv-SE" dirty="0" smtClean="0"/>
              <a:t> and </a:t>
            </a:r>
            <a:r>
              <a:rPr lang="sv-SE" dirty="0" err="1" smtClean="0"/>
              <a:t>consented</a:t>
            </a:r>
            <a:r>
              <a:rPr lang="sv-SE" dirty="0" smtClean="0"/>
              <a:t>  to </a:t>
            </a:r>
            <a:r>
              <a:rPr lang="sv-SE" dirty="0" err="1" smtClean="0"/>
              <a:t>follow-up</a:t>
            </a:r>
            <a:r>
              <a:rPr lang="sv-SE" dirty="0" smtClean="0"/>
              <a:t> </a:t>
            </a:r>
            <a:r>
              <a:rPr lang="sv-SE" dirty="0" err="1" smtClean="0"/>
              <a:t>study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85" name="Rectangle 84"/>
          <p:cNvSpPr/>
          <p:nvPr/>
        </p:nvSpPr>
        <p:spPr>
          <a:xfrm>
            <a:off x="755576" y="4941168"/>
            <a:ext cx="16561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dirty="0" smtClean="0"/>
              <a:t>n=101</a:t>
            </a:r>
          </a:p>
          <a:p>
            <a:pPr lvl="0"/>
            <a:r>
              <a:rPr lang="sv-SE" dirty="0" err="1" smtClean="0"/>
              <a:t>Subthreshold</a:t>
            </a:r>
            <a:r>
              <a:rPr lang="sv-SE" dirty="0" smtClean="0"/>
              <a:t> depression</a:t>
            </a:r>
            <a:endParaRPr lang="sv-SE" dirty="0"/>
          </a:p>
        </p:txBody>
      </p:sp>
      <p:sp>
        <p:nvSpPr>
          <p:cNvPr id="86" name="Rectangle 85"/>
          <p:cNvSpPr/>
          <p:nvPr/>
        </p:nvSpPr>
        <p:spPr>
          <a:xfrm>
            <a:off x="2555776" y="4941168"/>
            <a:ext cx="17281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dirty="0" smtClean="0"/>
              <a:t>n=206</a:t>
            </a:r>
          </a:p>
          <a:p>
            <a:pPr lvl="0"/>
            <a:r>
              <a:rPr lang="sv-SE" dirty="0" smtClean="0"/>
              <a:t>Major depression</a:t>
            </a:r>
            <a:endParaRPr lang="sv-SE" dirty="0"/>
          </a:p>
        </p:txBody>
      </p:sp>
      <p:sp>
        <p:nvSpPr>
          <p:cNvPr id="87" name="Rectangle 86"/>
          <p:cNvSpPr/>
          <p:nvPr/>
        </p:nvSpPr>
        <p:spPr>
          <a:xfrm>
            <a:off x="4644008" y="4941168"/>
            <a:ext cx="1944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dirty="0" smtClean="0"/>
              <a:t>n=65</a:t>
            </a:r>
          </a:p>
          <a:p>
            <a:pPr lvl="0"/>
            <a:r>
              <a:rPr lang="sv-SE" dirty="0" smtClean="0"/>
              <a:t>Major depression </a:t>
            </a:r>
            <a:r>
              <a:rPr lang="sv-SE" dirty="0" smtClean="0"/>
              <a:t>or </a:t>
            </a:r>
            <a:r>
              <a:rPr lang="sv-SE" dirty="0" err="1" smtClean="0"/>
              <a:t>dysthymia</a:t>
            </a:r>
            <a:endParaRPr lang="sv-SE" dirty="0"/>
          </a:p>
        </p:txBody>
      </p:sp>
      <p:sp>
        <p:nvSpPr>
          <p:cNvPr id="88" name="Rectangle 87"/>
          <p:cNvSpPr/>
          <p:nvPr/>
        </p:nvSpPr>
        <p:spPr>
          <a:xfrm>
            <a:off x="6732240" y="4941168"/>
            <a:ext cx="180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dirty="0" smtClean="0"/>
              <a:t>n=237</a:t>
            </a:r>
          </a:p>
          <a:p>
            <a:pPr lvl="0"/>
            <a:r>
              <a:rPr lang="sv-SE" dirty="0" smtClean="0"/>
              <a:t>No depression</a:t>
            </a:r>
            <a:endParaRPr lang="sv-SE" dirty="0"/>
          </a:p>
        </p:txBody>
      </p:sp>
      <p:sp>
        <p:nvSpPr>
          <p:cNvPr id="89" name="Rectangle 88"/>
          <p:cNvSpPr/>
          <p:nvPr/>
        </p:nvSpPr>
        <p:spPr>
          <a:xfrm>
            <a:off x="3275856" y="6021288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dirty="0" smtClean="0"/>
              <a:t>n=217</a:t>
            </a:r>
          </a:p>
          <a:p>
            <a:pPr lvl="0"/>
            <a:r>
              <a:rPr lang="sv-SE" dirty="0" smtClean="0"/>
              <a:t>15 </a:t>
            </a:r>
            <a:r>
              <a:rPr lang="sv-SE" dirty="0" err="1" smtClean="0"/>
              <a:t>year</a:t>
            </a:r>
            <a:r>
              <a:rPr lang="sv-SE" dirty="0" smtClean="0"/>
              <a:t> </a:t>
            </a:r>
            <a:r>
              <a:rPr lang="sv-SE" dirty="0" err="1" smtClean="0"/>
              <a:t>follow</a:t>
            </a:r>
            <a:r>
              <a:rPr lang="sv-SE" dirty="0" smtClean="0"/>
              <a:t> up</a:t>
            </a:r>
            <a:endParaRPr lang="sv-SE" dirty="0"/>
          </a:p>
        </p:txBody>
      </p:sp>
      <p:sp>
        <p:nvSpPr>
          <p:cNvPr id="90" name="Rectangle 89"/>
          <p:cNvSpPr/>
          <p:nvPr/>
        </p:nvSpPr>
        <p:spPr>
          <a:xfrm>
            <a:off x="6732240" y="6093296"/>
            <a:ext cx="180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dirty="0" smtClean="0"/>
              <a:t>n=152</a:t>
            </a:r>
          </a:p>
          <a:p>
            <a:pPr lvl="0"/>
            <a:r>
              <a:rPr lang="sv-SE" dirty="0" smtClean="0"/>
              <a:t>15 </a:t>
            </a:r>
            <a:r>
              <a:rPr lang="sv-SE" dirty="0" err="1" smtClean="0"/>
              <a:t>year</a:t>
            </a:r>
            <a:r>
              <a:rPr lang="sv-SE" dirty="0" smtClean="0"/>
              <a:t> </a:t>
            </a:r>
            <a:r>
              <a:rPr lang="sv-SE" dirty="0" err="1" smtClean="0"/>
              <a:t>follow</a:t>
            </a:r>
            <a:r>
              <a:rPr lang="sv-SE" dirty="0" smtClean="0"/>
              <a:t> up</a:t>
            </a:r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71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Hannes</dc:creator>
  <cp:lastModifiedBy>Hannes</cp:lastModifiedBy>
  <cp:revision>6</cp:revision>
  <dcterms:created xsi:type="dcterms:W3CDTF">2012-05-07T19:21:54Z</dcterms:created>
  <dcterms:modified xsi:type="dcterms:W3CDTF">2012-05-08T20:17:34Z</dcterms:modified>
</cp:coreProperties>
</file>