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92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B8229-5E45-4A6B-8CBF-FB96F695B957}" type="datetimeFigureOut">
              <a:rPr lang="sv-SE"/>
              <a:pPr>
                <a:defRPr/>
              </a:pPr>
              <a:t>2012-07-08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FD481-16C3-4313-AF38-00D2ACC81189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E61BB-6B5E-467C-9694-7EA69B9A2EA0}" type="datetimeFigureOut">
              <a:rPr lang="sv-SE"/>
              <a:pPr>
                <a:defRPr/>
              </a:pPr>
              <a:t>2012-07-08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AB8FC-12E7-4C81-B8A6-B5878CED405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AAD74-D1F9-40CC-8915-159E9829334C}" type="datetimeFigureOut">
              <a:rPr lang="sv-SE"/>
              <a:pPr>
                <a:defRPr/>
              </a:pPr>
              <a:t>2012-07-08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96741-DAED-4926-A467-B00A1F92FA9F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0EEFDD-C9D5-4ABA-B4A2-B70C2DF31A24}" type="datetimeFigureOut">
              <a:rPr lang="sv-SE"/>
              <a:pPr>
                <a:defRPr/>
              </a:pPr>
              <a:t>2012-07-08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4CF1A-3C55-40CD-93EC-5201ACE8D3B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6A638-4AAD-41E4-ADBE-FEA6936FC4BE}" type="datetimeFigureOut">
              <a:rPr lang="sv-SE"/>
              <a:pPr>
                <a:defRPr/>
              </a:pPr>
              <a:t>2012-07-08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125B0-EBE4-4BF9-96F0-202219AE2468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4ABE-72AA-4239-A2FD-907E95E2B86E}" type="datetimeFigureOut">
              <a:rPr lang="sv-SE"/>
              <a:pPr>
                <a:defRPr/>
              </a:pPr>
              <a:t>2012-07-08</a:t>
            </a:fld>
            <a:endParaRPr lang="sv-S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6826B-4A1E-4DA1-B8EB-2FE7C9A262E7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28C35-B0A8-40AD-B04D-D50F8012616B}" type="datetimeFigureOut">
              <a:rPr lang="sv-SE"/>
              <a:pPr>
                <a:defRPr/>
              </a:pPr>
              <a:t>2012-07-08</a:t>
            </a:fld>
            <a:endParaRPr lang="sv-S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0F597-A7EF-4819-8288-2C81C09806D4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1E01A-DE40-4F53-A2E1-B7EB67880541}" type="datetimeFigureOut">
              <a:rPr lang="sv-SE"/>
              <a:pPr>
                <a:defRPr/>
              </a:pPr>
              <a:t>2012-07-08</a:t>
            </a:fld>
            <a:endParaRPr lang="sv-S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5273B-5D9A-443E-9553-64C96BC8F67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542D13-4903-41D4-B6EE-B41A7F566238}" type="datetimeFigureOut">
              <a:rPr lang="sv-SE"/>
              <a:pPr>
                <a:defRPr/>
              </a:pPr>
              <a:t>2012-07-08</a:t>
            </a:fld>
            <a:endParaRPr lang="sv-S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9C117-51FD-4658-83E8-49461E6EB885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C557A-CBA2-4A81-97E2-EA99B1611B29}" type="datetimeFigureOut">
              <a:rPr lang="sv-SE"/>
              <a:pPr>
                <a:defRPr/>
              </a:pPr>
              <a:t>2012-07-08</a:t>
            </a:fld>
            <a:endParaRPr lang="sv-S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8C2EC-E636-4ACE-97DB-B4A623305925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686178-6C8F-4F71-9351-5004014FB9EF}" type="datetimeFigureOut">
              <a:rPr lang="sv-SE"/>
              <a:pPr>
                <a:defRPr/>
              </a:pPr>
              <a:t>2012-07-08</a:t>
            </a:fld>
            <a:endParaRPr lang="sv-S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6696E-89DF-4E16-B38D-D37A8FA8724B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v-SE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9D2B664-2180-4ACB-9727-977BD939629D}" type="datetimeFigureOut">
              <a:rPr lang="sv-SE"/>
              <a:pPr>
                <a:defRPr/>
              </a:pPr>
              <a:t>2012-07-08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F5FF380-A9AC-4F86-B53D-8495A12569A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35000" y="496888"/>
            <a:ext cx="1368425" cy="72072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7" name="TextBox 6"/>
          <p:cNvSpPr txBox="1"/>
          <p:nvPr/>
        </p:nvSpPr>
        <p:spPr>
          <a:xfrm>
            <a:off x="3924300" y="404813"/>
            <a:ext cx="2735263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400" dirty="0" err="1">
                <a:latin typeface="+mn-lt"/>
                <a:cs typeface="+mn-cs"/>
              </a:rPr>
              <a:t>Inclusion</a:t>
            </a:r>
            <a:r>
              <a:rPr lang="sv-SE" sz="1400" dirty="0">
                <a:latin typeface="+mn-lt"/>
                <a:cs typeface="+mn-cs"/>
              </a:rPr>
              <a:t> </a:t>
            </a:r>
            <a:r>
              <a:rPr lang="sv-SE" sz="1400" dirty="0" err="1">
                <a:latin typeface="+mn-lt"/>
                <a:cs typeface="+mn-cs"/>
              </a:rPr>
              <a:t>criteria</a:t>
            </a:r>
            <a:r>
              <a:rPr lang="sv-SE" sz="1400" dirty="0">
                <a:latin typeface="+mn-lt"/>
                <a:cs typeface="+mn-cs"/>
              </a:rPr>
              <a:t>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v-SE" sz="1400" dirty="0" err="1">
                <a:latin typeface="+mn-lt"/>
                <a:cs typeface="+mn-cs"/>
              </a:rPr>
              <a:t>Alive</a:t>
            </a:r>
            <a:r>
              <a:rPr lang="sv-SE" sz="1400" dirty="0">
                <a:latin typeface="+mn-lt"/>
                <a:cs typeface="+mn-cs"/>
              </a:rPr>
              <a:t> </a:t>
            </a:r>
            <a:r>
              <a:rPr lang="sv-SE" sz="1400" dirty="0" err="1">
                <a:latin typeface="+mn-lt"/>
                <a:cs typeface="+mn-cs"/>
              </a:rPr>
              <a:t>January</a:t>
            </a:r>
            <a:r>
              <a:rPr lang="sv-SE" sz="1400" dirty="0">
                <a:latin typeface="+mn-lt"/>
                <a:cs typeface="+mn-cs"/>
              </a:rPr>
              <a:t> 1st 1990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v-SE" sz="1400" dirty="0">
                <a:latin typeface="+mn-lt"/>
                <a:cs typeface="+mn-cs"/>
              </a:rPr>
              <a:t>25-64 </a:t>
            </a:r>
            <a:r>
              <a:rPr lang="sv-SE" sz="1400" dirty="0" err="1">
                <a:latin typeface="+mn-lt"/>
                <a:cs typeface="+mn-cs"/>
              </a:rPr>
              <a:t>years</a:t>
            </a:r>
            <a:r>
              <a:rPr lang="sv-SE" sz="1400" dirty="0">
                <a:latin typeface="+mn-lt"/>
                <a:cs typeface="+mn-cs"/>
              </a:rPr>
              <a:t> </a:t>
            </a:r>
            <a:r>
              <a:rPr lang="sv-SE" sz="1400" dirty="0" err="1">
                <a:latin typeface="+mn-lt"/>
                <a:cs typeface="+mn-cs"/>
              </a:rPr>
              <a:t>of</a:t>
            </a:r>
            <a:r>
              <a:rPr lang="sv-SE" sz="1400" dirty="0">
                <a:latin typeface="+mn-lt"/>
                <a:cs typeface="+mn-cs"/>
              </a:rPr>
              <a:t> age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sv-SE" dirty="0">
              <a:latin typeface="+mn-lt"/>
              <a:cs typeface="+mn-cs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124075" y="812800"/>
            <a:ext cx="1655763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own Arrow 12"/>
          <p:cNvSpPr/>
          <p:nvPr/>
        </p:nvSpPr>
        <p:spPr>
          <a:xfrm>
            <a:off x="1187450" y="1341438"/>
            <a:ext cx="288925" cy="482600"/>
          </a:xfrm>
          <a:prstGeom prst="downArrow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15" name="Rounded Rectangle 14"/>
          <p:cNvSpPr/>
          <p:nvPr/>
        </p:nvSpPr>
        <p:spPr>
          <a:xfrm>
            <a:off x="617538" y="1976438"/>
            <a:ext cx="1368425" cy="72072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20" name="TextBox 19"/>
          <p:cNvSpPr txBox="1"/>
          <p:nvPr/>
        </p:nvSpPr>
        <p:spPr>
          <a:xfrm>
            <a:off x="3914775" y="1957388"/>
            <a:ext cx="3522663" cy="8001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400" dirty="0" err="1">
                <a:latin typeface="+mn-lt"/>
                <a:cs typeface="+mn-cs"/>
              </a:rPr>
              <a:t>Exclusion</a:t>
            </a:r>
            <a:r>
              <a:rPr lang="sv-SE" sz="1400" dirty="0">
                <a:latin typeface="+mn-lt"/>
                <a:cs typeface="+mn-cs"/>
              </a:rPr>
              <a:t> </a:t>
            </a:r>
            <a:r>
              <a:rPr lang="sv-SE" sz="1400" dirty="0" err="1">
                <a:latin typeface="+mn-lt"/>
                <a:cs typeface="+mn-cs"/>
              </a:rPr>
              <a:t>criteria</a:t>
            </a:r>
            <a:r>
              <a:rPr lang="sv-SE" sz="1400" dirty="0">
                <a:latin typeface="+mn-lt"/>
                <a:cs typeface="+mn-cs"/>
              </a:rPr>
              <a:t>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v-SE" sz="1400" dirty="0" err="1">
                <a:latin typeface="+mn-lt"/>
                <a:cs typeface="+mn-cs"/>
              </a:rPr>
              <a:t>Individuals</a:t>
            </a:r>
            <a:r>
              <a:rPr lang="sv-SE" sz="1400" dirty="0">
                <a:latin typeface="+mn-lt"/>
                <a:cs typeface="+mn-cs"/>
              </a:rPr>
              <a:t> </a:t>
            </a:r>
            <a:r>
              <a:rPr lang="sv-SE" sz="1400" dirty="0" err="1">
                <a:latin typeface="+mn-lt"/>
                <a:cs typeface="+mn-cs"/>
              </a:rPr>
              <a:t>with</a:t>
            </a:r>
            <a:r>
              <a:rPr lang="sv-SE" sz="1400" dirty="0">
                <a:latin typeface="+mn-lt"/>
                <a:cs typeface="+mn-cs"/>
              </a:rPr>
              <a:t> </a:t>
            </a:r>
            <a:r>
              <a:rPr lang="sv-SE" sz="1400" dirty="0" err="1">
                <a:latin typeface="+mn-lt"/>
                <a:cs typeface="+mn-cs"/>
              </a:rPr>
              <a:t>missing</a:t>
            </a:r>
            <a:r>
              <a:rPr lang="sv-SE" sz="1400" dirty="0">
                <a:latin typeface="+mn-lt"/>
                <a:cs typeface="+mn-cs"/>
              </a:rPr>
              <a:t> </a:t>
            </a:r>
            <a:r>
              <a:rPr lang="sv-SE" sz="1400" dirty="0" err="1">
                <a:latin typeface="+mn-lt"/>
                <a:cs typeface="+mn-cs"/>
              </a:rPr>
              <a:t>income</a:t>
            </a:r>
            <a:r>
              <a:rPr lang="sv-SE" sz="1400" dirty="0">
                <a:latin typeface="+mn-lt"/>
                <a:cs typeface="+mn-cs"/>
              </a:rPr>
              <a:t> data (7%)</a:t>
            </a:r>
            <a:endParaRPr lang="sv-SE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sv-SE" dirty="0">
              <a:latin typeface="+mn-lt"/>
              <a:cs typeface="+mn-cs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2057400" y="2336800"/>
            <a:ext cx="1793875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Down Arrow 25"/>
          <p:cNvSpPr/>
          <p:nvPr/>
        </p:nvSpPr>
        <p:spPr>
          <a:xfrm>
            <a:off x="1187450" y="4424363"/>
            <a:ext cx="288925" cy="484187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grpSp>
        <p:nvGrpSpPr>
          <p:cNvPr id="13321" name="Group 26"/>
          <p:cNvGrpSpPr>
            <a:grpSpLocks/>
          </p:cNvGrpSpPr>
          <p:nvPr/>
        </p:nvGrpSpPr>
        <p:grpSpPr bwMode="auto">
          <a:xfrm>
            <a:off x="611188" y="5073650"/>
            <a:ext cx="1368425" cy="719138"/>
            <a:chOff x="827584" y="404664"/>
            <a:chExt cx="1368152" cy="720080"/>
          </a:xfrm>
        </p:grpSpPr>
        <p:sp>
          <p:nvSpPr>
            <p:cNvPr id="28" name="Rounded Rectangle 27"/>
            <p:cNvSpPr/>
            <p:nvPr/>
          </p:nvSpPr>
          <p:spPr>
            <a:xfrm>
              <a:off x="827584" y="404664"/>
              <a:ext cx="1368152" cy="72008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/>
            </a:p>
          </p:txBody>
        </p:sp>
        <p:sp>
          <p:nvSpPr>
            <p:cNvPr id="13332" name="TextBox 28"/>
            <p:cNvSpPr txBox="1">
              <a:spLocks noChangeArrowheads="1"/>
            </p:cNvSpPr>
            <p:nvPr/>
          </p:nvSpPr>
          <p:spPr bwMode="auto">
            <a:xfrm>
              <a:off x="927205" y="580038"/>
              <a:ext cx="110959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sv-SE">
                  <a:latin typeface="Calibri" pitchFamily="34" charset="0"/>
                </a:rPr>
                <a:t>3 404 035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3995738" y="5232400"/>
            <a:ext cx="3444875" cy="10763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400" dirty="0" err="1">
                <a:latin typeface="+mn-lt"/>
                <a:cs typeface="+mn-cs"/>
              </a:rPr>
              <a:t>Occupation</a:t>
            </a:r>
            <a:r>
              <a:rPr lang="sv-SE" sz="1400" dirty="0">
                <a:latin typeface="+mn-lt"/>
                <a:cs typeface="+mn-cs"/>
              </a:rPr>
              <a:t> </a:t>
            </a:r>
            <a:r>
              <a:rPr lang="sv-SE" sz="1400" dirty="0" err="1">
                <a:latin typeface="+mn-lt"/>
                <a:cs typeface="+mn-cs"/>
              </a:rPr>
              <a:t>only</a:t>
            </a:r>
            <a:r>
              <a:rPr lang="sv-SE" sz="1400" dirty="0">
                <a:latin typeface="+mn-lt"/>
                <a:cs typeface="+mn-cs"/>
              </a:rPr>
              <a:t> </a:t>
            </a:r>
            <a:r>
              <a:rPr lang="sv-SE" sz="1400" dirty="0" err="1">
                <a:latin typeface="+mn-lt"/>
                <a:cs typeface="+mn-cs"/>
              </a:rPr>
              <a:t>exclusion</a:t>
            </a:r>
            <a:r>
              <a:rPr lang="sv-SE" sz="1400" dirty="0">
                <a:latin typeface="+mn-lt"/>
                <a:cs typeface="+mn-cs"/>
              </a:rPr>
              <a:t> </a:t>
            </a:r>
            <a:r>
              <a:rPr lang="sv-SE" sz="1400" dirty="0" err="1">
                <a:latin typeface="+mn-lt"/>
                <a:cs typeface="+mn-cs"/>
              </a:rPr>
              <a:t>criteria</a:t>
            </a:r>
            <a:r>
              <a:rPr lang="sv-SE" sz="1400" dirty="0">
                <a:latin typeface="+mn-lt"/>
                <a:cs typeface="+mn-cs"/>
              </a:rPr>
              <a:t>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v-SE" sz="1400" dirty="0" err="1">
                <a:latin typeface="+mn-lt"/>
                <a:cs typeface="+mn-cs"/>
              </a:rPr>
              <a:t>Unclassified</a:t>
            </a:r>
            <a:r>
              <a:rPr lang="sv-SE" sz="1400" dirty="0">
                <a:latin typeface="+mn-lt"/>
                <a:cs typeface="+mn-cs"/>
              </a:rPr>
              <a:t> or </a:t>
            </a:r>
            <a:r>
              <a:rPr lang="sv-SE" sz="1400" dirty="0" err="1">
                <a:latin typeface="+mn-lt"/>
                <a:cs typeface="+mn-cs"/>
              </a:rPr>
              <a:t>missing</a:t>
            </a:r>
            <a:r>
              <a:rPr lang="sv-SE" sz="1400" dirty="0">
                <a:latin typeface="+mn-lt"/>
                <a:cs typeface="+mn-cs"/>
              </a:rPr>
              <a:t> </a:t>
            </a:r>
            <a:r>
              <a:rPr lang="sv-SE" sz="1400" dirty="0" err="1">
                <a:latin typeface="+mn-lt"/>
                <a:cs typeface="+mn-cs"/>
              </a:rPr>
              <a:t>occupation</a:t>
            </a:r>
            <a:r>
              <a:rPr lang="sv-SE" sz="1400" dirty="0">
                <a:latin typeface="+mn-lt"/>
                <a:cs typeface="+mn-cs"/>
              </a:rPr>
              <a:t> (19%)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sv-SE" dirty="0">
              <a:latin typeface="+mn-lt"/>
              <a:cs typeface="+mn-cs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 flipH="1">
            <a:off x="2054225" y="5470525"/>
            <a:ext cx="1795463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24" name="Rectangle 1"/>
          <p:cNvSpPr>
            <a:spLocks noChangeArrowheads="1"/>
          </p:cNvSpPr>
          <p:nvPr/>
        </p:nvSpPr>
        <p:spPr bwMode="auto">
          <a:xfrm>
            <a:off x="776288" y="673100"/>
            <a:ext cx="11096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v-SE">
                <a:latin typeface="Calibri" pitchFamily="34" charset="0"/>
              </a:rPr>
              <a:t>4 689 987</a:t>
            </a:r>
          </a:p>
        </p:txBody>
      </p:sp>
      <p:sp>
        <p:nvSpPr>
          <p:cNvPr id="13325" name="Rectangle 2"/>
          <p:cNvSpPr>
            <a:spLocks noChangeArrowheads="1"/>
          </p:cNvSpPr>
          <p:nvPr/>
        </p:nvSpPr>
        <p:spPr bwMode="auto">
          <a:xfrm>
            <a:off x="741363" y="2151063"/>
            <a:ext cx="11096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v-SE">
                <a:latin typeface="Calibri" pitchFamily="34" charset="0"/>
              </a:rPr>
              <a:t>4 351 847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17538" y="3519488"/>
            <a:ext cx="1368425" cy="720725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23" name="TextBox 22"/>
          <p:cNvSpPr txBox="1"/>
          <p:nvPr/>
        </p:nvSpPr>
        <p:spPr>
          <a:xfrm>
            <a:off x="3914775" y="3500438"/>
            <a:ext cx="4884738" cy="1077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400" dirty="0" err="1">
                <a:latin typeface="+mn-lt"/>
                <a:cs typeface="+mn-cs"/>
              </a:rPr>
              <a:t>Exclusion</a:t>
            </a:r>
            <a:r>
              <a:rPr lang="sv-SE" sz="1400" dirty="0">
                <a:latin typeface="+mn-lt"/>
                <a:cs typeface="+mn-cs"/>
              </a:rPr>
              <a:t> </a:t>
            </a:r>
            <a:r>
              <a:rPr lang="sv-SE" sz="1400" dirty="0" err="1">
                <a:latin typeface="+mn-lt"/>
                <a:cs typeface="+mn-cs"/>
              </a:rPr>
              <a:t>criteria</a:t>
            </a:r>
            <a:r>
              <a:rPr lang="sv-SE" sz="1400" dirty="0">
                <a:latin typeface="+mn-lt"/>
                <a:cs typeface="+mn-cs"/>
              </a:rPr>
              <a:t>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v-SE" sz="1400" dirty="0">
                <a:latin typeface="+mn-lt"/>
                <a:cs typeface="+mn-cs"/>
              </a:rPr>
              <a:t>Emmigrants or </a:t>
            </a:r>
            <a:r>
              <a:rPr lang="sv-SE" sz="1400" dirty="0" err="1">
                <a:latin typeface="+mn-lt"/>
                <a:cs typeface="+mn-cs"/>
              </a:rPr>
              <a:t>individuals</a:t>
            </a:r>
            <a:r>
              <a:rPr lang="sv-SE" sz="1400" dirty="0">
                <a:latin typeface="+mn-lt"/>
                <a:cs typeface="+mn-cs"/>
              </a:rPr>
              <a:t> </a:t>
            </a:r>
            <a:r>
              <a:rPr lang="sv-SE" sz="1400" dirty="0" err="1">
                <a:latin typeface="+mn-lt"/>
                <a:cs typeface="+mn-cs"/>
              </a:rPr>
              <a:t>with</a:t>
            </a:r>
            <a:r>
              <a:rPr lang="sv-SE" sz="1400" dirty="0">
                <a:latin typeface="+mn-lt"/>
                <a:cs typeface="+mn-cs"/>
              </a:rPr>
              <a:t> </a:t>
            </a:r>
            <a:r>
              <a:rPr lang="sv-SE" sz="1400" dirty="0" err="1">
                <a:latin typeface="+mn-lt"/>
                <a:cs typeface="+mn-cs"/>
              </a:rPr>
              <a:t>missing</a:t>
            </a:r>
            <a:r>
              <a:rPr lang="sv-SE" sz="1400" dirty="0">
                <a:latin typeface="+mn-lt"/>
                <a:cs typeface="+mn-cs"/>
              </a:rPr>
              <a:t> </a:t>
            </a:r>
            <a:r>
              <a:rPr lang="sv-SE" sz="1400" dirty="0" err="1">
                <a:latin typeface="+mn-lt"/>
                <a:cs typeface="+mn-cs"/>
              </a:rPr>
              <a:t>death</a:t>
            </a:r>
            <a:r>
              <a:rPr lang="sv-SE" sz="1400" dirty="0">
                <a:latin typeface="+mn-lt"/>
                <a:cs typeface="+mn-cs"/>
              </a:rPr>
              <a:t> </a:t>
            </a:r>
            <a:r>
              <a:rPr lang="sv-SE" sz="1400" dirty="0" err="1">
                <a:latin typeface="+mn-lt"/>
                <a:cs typeface="+mn-cs"/>
              </a:rPr>
              <a:t>follow-up</a:t>
            </a:r>
            <a:r>
              <a:rPr lang="sv-SE" sz="1400" dirty="0">
                <a:latin typeface="+mn-lt"/>
                <a:cs typeface="+mn-cs"/>
              </a:rPr>
              <a:t> (3%)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sv-SE" dirty="0">
              <a:latin typeface="+mn-lt"/>
              <a:cs typeface="+mn-cs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2057400" y="3879850"/>
            <a:ext cx="1793875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Down Arrow 24"/>
          <p:cNvSpPr/>
          <p:nvPr/>
        </p:nvSpPr>
        <p:spPr>
          <a:xfrm>
            <a:off x="1155700" y="2852738"/>
            <a:ext cx="288925" cy="484187"/>
          </a:xfrm>
          <a:prstGeom prst="downArrow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13330" name="Rectangle 7"/>
          <p:cNvSpPr>
            <a:spLocks noChangeArrowheads="1"/>
          </p:cNvSpPr>
          <p:nvPr/>
        </p:nvSpPr>
        <p:spPr bwMode="auto">
          <a:xfrm>
            <a:off x="762000" y="3695700"/>
            <a:ext cx="11096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v-SE">
                <a:latin typeface="Calibri" pitchFamily="34" charset="0"/>
              </a:rPr>
              <a:t>4 227 490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49</Words>
  <Application>Microsoft Office PowerPoint</Application>
  <PresentationFormat>On-screen Show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Formgivningsmall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4" baseType="lpstr">
      <vt:lpstr>Calibri</vt:lpstr>
      <vt:lpstr>Arial</vt:lpstr>
      <vt:lpstr>Office Theme</vt:lpstr>
      <vt:lpstr>Bild 1</vt:lpstr>
    </vt:vector>
  </TitlesOfParts>
  <Company>kimeb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 Hägg</dc:creator>
  <cp:lastModifiedBy>Monica Åberg-Yngwe</cp:lastModifiedBy>
  <cp:revision>5</cp:revision>
  <dcterms:created xsi:type="dcterms:W3CDTF">2012-07-03T09:13:55Z</dcterms:created>
  <dcterms:modified xsi:type="dcterms:W3CDTF">2012-07-08T15:20:12Z</dcterms:modified>
</cp:coreProperties>
</file>