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7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4775713" y="4852648"/>
            <a:ext cx="1404615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Drug Wash Out</a:t>
            </a:r>
            <a:endParaRPr lang="en-US" sz="1400" b="1" dirty="0">
              <a:solidFill>
                <a:prstClr val="black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8266" y="607538"/>
            <a:ext cx="9005589" cy="3583462"/>
            <a:chOff x="-17014" y="587745"/>
            <a:chExt cx="9005589" cy="3583462"/>
          </a:xfrm>
        </p:grpSpPr>
        <p:cxnSp>
          <p:nvCxnSpPr>
            <p:cNvPr id="3" name="Straight Arrow Connector 2"/>
            <p:cNvCxnSpPr/>
            <p:nvPr/>
          </p:nvCxnSpPr>
          <p:spPr>
            <a:xfrm flipH="1" flipV="1">
              <a:off x="609600" y="594453"/>
              <a:ext cx="2784" cy="265703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/>
            <p:cNvCxnSpPr/>
            <p:nvPr/>
          </p:nvCxnSpPr>
          <p:spPr>
            <a:xfrm>
              <a:off x="619459" y="3242189"/>
              <a:ext cx="8369116" cy="930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TextBox 131"/>
            <p:cNvSpPr txBox="1"/>
            <p:nvPr/>
          </p:nvSpPr>
          <p:spPr>
            <a:xfrm>
              <a:off x="3045245" y="620143"/>
              <a:ext cx="824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Flare 2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424752" y="587745"/>
              <a:ext cx="8249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Flare 3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450905" y="3288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51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641752" y="989475"/>
              <a:ext cx="8070114" cy="2204762"/>
            </a:xfrm>
            <a:custGeom>
              <a:avLst/>
              <a:gdLst>
                <a:gd name="connsiteX0" fmla="*/ 0 w 9022080"/>
                <a:gd name="connsiteY0" fmla="*/ 2030313 h 2030313"/>
                <a:gd name="connsiteX1" fmla="*/ 243840 w 9022080"/>
                <a:gd name="connsiteY1" fmla="*/ 1441033 h 2030313"/>
                <a:gd name="connsiteX2" fmla="*/ 497840 w 9022080"/>
                <a:gd name="connsiteY2" fmla="*/ 1766153 h 2030313"/>
                <a:gd name="connsiteX3" fmla="*/ 1798320 w 9022080"/>
                <a:gd name="connsiteY3" fmla="*/ 1816953 h 2030313"/>
                <a:gd name="connsiteX4" fmla="*/ 3119120 w 9022080"/>
                <a:gd name="connsiteY4" fmla="*/ 191353 h 2030313"/>
                <a:gd name="connsiteX5" fmla="*/ 4541520 w 9022080"/>
                <a:gd name="connsiteY5" fmla="*/ 1522313 h 2030313"/>
                <a:gd name="connsiteX6" fmla="*/ 5953760 w 9022080"/>
                <a:gd name="connsiteY6" fmla="*/ 1745833 h 2030313"/>
                <a:gd name="connsiteX7" fmla="*/ 7284720 w 9022080"/>
                <a:gd name="connsiteY7" fmla="*/ 191353 h 2030313"/>
                <a:gd name="connsiteX8" fmla="*/ 9022080 w 9022080"/>
                <a:gd name="connsiteY8" fmla="*/ 79593 h 2030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22080" h="2030313">
                  <a:moveTo>
                    <a:pt x="0" y="2030313"/>
                  </a:moveTo>
                  <a:cubicBezTo>
                    <a:pt x="80433" y="1757686"/>
                    <a:pt x="160867" y="1485060"/>
                    <a:pt x="243840" y="1441033"/>
                  </a:cubicBezTo>
                  <a:cubicBezTo>
                    <a:pt x="326813" y="1397006"/>
                    <a:pt x="238760" y="1703500"/>
                    <a:pt x="497840" y="1766153"/>
                  </a:cubicBezTo>
                  <a:cubicBezTo>
                    <a:pt x="756920" y="1828806"/>
                    <a:pt x="1361440" y="2079420"/>
                    <a:pt x="1798320" y="1816953"/>
                  </a:cubicBezTo>
                  <a:cubicBezTo>
                    <a:pt x="2235200" y="1554486"/>
                    <a:pt x="2661920" y="240460"/>
                    <a:pt x="3119120" y="191353"/>
                  </a:cubicBezTo>
                  <a:cubicBezTo>
                    <a:pt x="3576320" y="142246"/>
                    <a:pt x="4069080" y="1263233"/>
                    <a:pt x="4541520" y="1522313"/>
                  </a:cubicBezTo>
                  <a:cubicBezTo>
                    <a:pt x="5013960" y="1781393"/>
                    <a:pt x="5496560" y="1967660"/>
                    <a:pt x="5953760" y="1745833"/>
                  </a:cubicBezTo>
                  <a:cubicBezTo>
                    <a:pt x="6410960" y="1524006"/>
                    <a:pt x="6773333" y="469060"/>
                    <a:pt x="7284720" y="191353"/>
                  </a:cubicBezTo>
                  <a:cubicBezTo>
                    <a:pt x="7796107" y="-86354"/>
                    <a:pt x="8409093" y="-3381"/>
                    <a:pt x="9022080" y="79593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580683" y="2115426"/>
              <a:ext cx="824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Flare 1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 rot="16200000">
              <a:off x="-1054590" y="1632030"/>
              <a:ext cx="272148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b="1" dirty="0" smtClean="0">
                  <a:solidFill>
                    <a:srgbClr val="000000"/>
                  </a:solidFill>
                </a:rPr>
                <a:t>Inflammation and Pain Scores</a:t>
              </a:r>
              <a:endParaRPr lang="en-US" alt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01070" y="3288268"/>
              <a:ext cx="7191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Day </a:t>
              </a:r>
              <a:r>
                <a:rPr lang="en-US" b="1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887401" y="3288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21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916175" y="3288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42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4585216" y="327474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</a:rPr>
                <a:t>29</a:t>
              </a:r>
              <a:endParaRPr lang="en-US" b="1" dirty="0">
                <a:solidFill>
                  <a:prstClr val="black"/>
                </a:solidFill>
              </a:endParaRPr>
            </a:p>
          </p:txBody>
        </p:sp>
        <p:sp>
          <p:nvSpPr>
            <p:cNvPr id="56" name="Rectangle 66"/>
            <p:cNvSpPr>
              <a:spLocks noChangeArrowheads="1"/>
            </p:cNvSpPr>
            <p:nvPr/>
          </p:nvSpPr>
          <p:spPr bwMode="auto">
            <a:xfrm>
              <a:off x="279520" y="3955763"/>
              <a:ext cx="120789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400" b="1" dirty="0" err="1" smtClean="0">
                  <a:solidFill>
                    <a:prstClr val="black"/>
                  </a:solidFill>
                </a:rPr>
                <a:t>i.a</a:t>
              </a:r>
              <a:r>
                <a:rPr lang="en-US" sz="1400" b="1" dirty="0" smtClean="0">
                  <a:solidFill>
                    <a:prstClr val="black"/>
                  </a:solidFill>
                </a:rPr>
                <a:t>. sensitization</a:t>
              </a:r>
            </a:p>
          </p:txBody>
        </p:sp>
        <p:sp>
          <p:nvSpPr>
            <p:cNvPr id="57" name="Rectangle 68"/>
            <p:cNvSpPr>
              <a:spLocks noChangeArrowheads="1"/>
            </p:cNvSpPr>
            <p:nvPr/>
          </p:nvSpPr>
          <p:spPr bwMode="auto">
            <a:xfrm>
              <a:off x="2121144" y="3955763"/>
              <a:ext cx="1291123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prstClr val="black"/>
                  </a:solidFill>
                </a:rPr>
                <a:t>first </a:t>
              </a:r>
              <a:r>
                <a:rPr lang="en-US" sz="1400" b="1" dirty="0" err="1" smtClean="0">
                  <a:solidFill>
                    <a:prstClr val="black"/>
                  </a:solidFill>
                </a:rPr>
                <a:t>i.v.</a:t>
              </a:r>
              <a:r>
                <a:rPr lang="en-US" sz="1400" b="1" dirty="0" smtClean="0">
                  <a:solidFill>
                    <a:prstClr val="black"/>
                  </a:solidFill>
                </a:rPr>
                <a:t> challenge</a:t>
              </a:r>
            </a:p>
          </p:txBody>
        </p:sp>
        <p:sp>
          <p:nvSpPr>
            <p:cNvPr id="58" name="Line 76"/>
            <p:cNvSpPr>
              <a:spLocks noChangeShapeType="1"/>
            </p:cNvSpPr>
            <p:nvPr/>
          </p:nvSpPr>
          <p:spPr bwMode="auto">
            <a:xfrm flipH="1" flipV="1">
              <a:off x="2085817" y="3557668"/>
              <a:ext cx="0" cy="3705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0" name="Line 76"/>
            <p:cNvSpPr>
              <a:spLocks noChangeShapeType="1"/>
            </p:cNvSpPr>
            <p:nvPr/>
          </p:nvSpPr>
          <p:spPr bwMode="auto">
            <a:xfrm flipH="1" flipV="1">
              <a:off x="885120" y="3591803"/>
              <a:ext cx="0" cy="3705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1" name="Line 76"/>
            <p:cNvSpPr>
              <a:spLocks noChangeShapeType="1"/>
            </p:cNvSpPr>
            <p:nvPr/>
          </p:nvSpPr>
          <p:spPr bwMode="auto">
            <a:xfrm flipH="1" flipV="1">
              <a:off x="6108200" y="3544215"/>
              <a:ext cx="0" cy="37059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2" name="Rectangle 68"/>
            <p:cNvSpPr>
              <a:spLocks noChangeArrowheads="1"/>
            </p:cNvSpPr>
            <p:nvPr/>
          </p:nvSpPr>
          <p:spPr bwMode="auto">
            <a:xfrm>
              <a:off x="6067892" y="3928265"/>
              <a:ext cx="1520416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sz="1400" b="1" dirty="0" smtClean="0">
                  <a:solidFill>
                    <a:prstClr val="black"/>
                  </a:solidFill>
                </a:rPr>
                <a:t>second </a:t>
              </a:r>
              <a:r>
                <a:rPr lang="en-US" sz="1400" b="1" dirty="0" err="1" smtClean="0">
                  <a:solidFill>
                    <a:prstClr val="black"/>
                  </a:solidFill>
                </a:rPr>
                <a:t>i.v.</a:t>
              </a:r>
              <a:r>
                <a:rPr lang="en-US" sz="1400" b="1" dirty="0" smtClean="0">
                  <a:solidFill>
                    <a:prstClr val="black"/>
                  </a:solidFill>
                </a:rPr>
                <a:t> challenge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274787" y="4825280"/>
            <a:ext cx="1173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COHORT 1</a:t>
            </a:r>
            <a:endParaRPr lang="en-US" b="1" dirty="0">
              <a:solidFill>
                <a:prstClr val="black"/>
              </a:solidFill>
            </a:endParaRP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2003816" y="5006536"/>
            <a:ext cx="2825362" cy="6821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895919" y="4343400"/>
            <a:ext cx="2933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Prophylactic Drug Administration (IgG1 Isotype control 1mg/kg or Etanercept                 1 mg/kg or Dexamethasone 0.3 mg/kg)</a:t>
            </a:r>
            <a:endParaRPr lang="en-US" sz="1200" b="1" dirty="0">
              <a:solidFill>
                <a:prstClr val="black"/>
              </a:solidFill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6100730" y="5030572"/>
            <a:ext cx="2740575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304800" y="5692120"/>
            <a:ext cx="1173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</a:rPr>
              <a:t>COHORT 2</a:t>
            </a:r>
            <a:endParaRPr lang="en-US" b="1" dirty="0">
              <a:solidFill>
                <a:prstClr val="black"/>
              </a:solidFill>
            </a:endParaRPr>
          </a:p>
        </p:txBody>
      </p:sp>
      <p:cxnSp>
        <p:nvCxnSpPr>
          <p:cNvPr id="77" name="Straight Arrow Connector 76"/>
          <p:cNvCxnSpPr/>
          <p:nvPr/>
        </p:nvCxnSpPr>
        <p:spPr>
          <a:xfrm>
            <a:off x="2053534" y="5941063"/>
            <a:ext cx="3962400" cy="0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750220" y="5610406"/>
            <a:ext cx="1954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prstClr val="black"/>
                </a:solidFill>
              </a:rPr>
              <a:t>No Drug Administration</a:t>
            </a:r>
            <a:endParaRPr lang="en-US" sz="1400" b="1" dirty="0">
              <a:solidFill>
                <a:prstClr val="black"/>
              </a:solidFill>
            </a:endParaRPr>
          </a:p>
        </p:txBody>
      </p:sp>
      <p:cxnSp>
        <p:nvCxnSpPr>
          <p:cNvPr id="79" name="Straight Arrow Connector 78"/>
          <p:cNvCxnSpPr/>
          <p:nvPr/>
        </p:nvCxnSpPr>
        <p:spPr>
          <a:xfrm flipV="1">
            <a:off x="6129614" y="5941063"/>
            <a:ext cx="2761409" cy="2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88586" y="6389139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6</a:t>
            </a:r>
            <a:endParaRPr lang="en-US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5689" y="15055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924692" y="4343400"/>
            <a:ext cx="3114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Prophylactic Drug Administration (IgG1 Isotype control 1mg/kg or Etanercept               1 mg/kg or Dexamethasone 0.3 mg/kg)</a:t>
            </a:r>
            <a:endParaRPr lang="en-US" sz="1200" b="1" dirty="0">
              <a:solidFill>
                <a:prstClr val="black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877413" y="5297269"/>
            <a:ext cx="329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solidFill>
                  <a:prstClr val="black"/>
                </a:solidFill>
              </a:rPr>
              <a:t>Prophylactic Drug Administration (IgG1             Isotype control 1mg/kg or Etanercept                                   1 mg/kg or Dexamethasone 0.3 mg/kg)</a:t>
            </a:r>
            <a:endParaRPr lang="en-US" sz="1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04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91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