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"/>
  </p:notesMasterIdLst>
  <p:sldIdLst>
    <p:sldId id="282" r:id="rId2"/>
  </p:sldIdLst>
  <p:sldSz cx="6553200" cy="9253538"/>
  <p:notesSz cx="6858000" cy="9144000"/>
  <p:defaultTextStyle>
    <a:defPPr>
      <a:defRPr lang="en-US"/>
    </a:defPPr>
    <a:lvl1pPr algn="l" rtl="0" fontAlgn="base" latinLnBrk="1">
      <a:spcBef>
        <a:spcPct val="0"/>
      </a:spcBef>
      <a:spcAft>
        <a:spcPct val="0"/>
      </a:spcAft>
      <a:defRPr kumimoji="1" sz="17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7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7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7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7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5pPr>
    <a:lvl6pPr marL="2286000" algn="l" defTabSz="914400" rtl="0" eaLnBrk="1" latinLnBrk="0" hangingPunct="1">
      <a:defRPr kumimoji="1" sz="17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6pPr>
    <a:lvl7pPr marL="2743200" algn="l" defTabSz="914400" rtl="0" eaLnBrk="1" latinLnBrk="0" hangingPunct="1">
      <a:defRPr kumimoji="1" sz="17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7pPr>
    <a:lvl8pPr marL="3200400" algn="l" defTabSz="914400" rtl="0" eaLnBrk="1" latinLnBrk="0" hangingPunct="1">
      <a:defRPr kumimoji="1" sz="17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8pPr>
    <a:lvl9pPr marL="3657600" algn="l" defTabSz="914400" rtl="0" eaLnBrk="1" latinLnBrk="0" hangingPunct="1">
      <a:defRPr kumimoji="1" sz="1700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012" y="162"/>
      </p:cViewPr>
      <p:guideLst>
        <p:guide orient="horz" pos="2915"/>
        <p:guide pos="206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135F2-5254-47D9-B016-7297C39C27B0}" type="datetimeFigureOut">
              <a:rPr lang="ko-KR" altLang="en-US" smtClean="0"/>
              <a:pPr/>
              <a:t>2011-11-20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685800"/>
            <a:ext cx="24288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B5F6F-814B-489C-90AF-8DC291C1CD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2125" y="2874963"/>
            <a:ext cx="5568950" cy="19827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2663" y="5243513"/>
            <a:ext cx="4587875" cy="2365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4DB9-6E17-44EE-AC0B-465EB968B39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722A1-339D-45BB-9772-54FEE284B2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25" y="5946775"/>
            <a:ext cx="5570538" cy="183673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525" y="3922713"/>
            <a:ext cx="5570538" cy="202406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6E39A-5662-4B65-AE82-80EE42CDD1A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7025" y="2159000"/>
            <a:ext cx="2873375" cy="6107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2800" y="2159000"/>
            <a:ext cx="2873375" cy="6107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79720-58B4-47FD-ABA2-5D88E0134F4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025" y="369888"/>
            <a:ext cx="5899150" cy="15430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7025" y="2071688"/>
            <a:ext cx="2895600" cy="8636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7025" y="2935288"/>
            <a:ext cx="2895600" cy="53308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28988" y="2071688"/>
            <a:ext cx="2897187" cy="8636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28988" y="2935288"/>
            <a:ext cx="2897187" cy="53308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94B7A-6E7D-4553-B759-D4CA291C1FF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9C6BA-F002-4B55-8A7E-0348E70D4BE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A79B2-2D56-4AD0-9A1B-306CCEC8138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025" y="368300"/>
            <a:ext cx="2155825" cy="1568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2225" y="368300"/>
            <a:ext cx="3663950" cy="78978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7025" y="1936750"/>
            <a:ext cx="2155825" cy="6329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F6999-22D8-4F81-BA8B-0AB52C9DC5A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288" y="6477000"/>
            <a:ext cx="3932237" cy="765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84288" y="827088"/>
            <a:ext cx="3932237" cy="55514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84288" y="7242175"/>
            <a:ext cx="3932237" cy="1085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69F5C-0B9A-4BAE-A28E-40A4EECB59D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E950E-B407-43A5-881B-36B9CB11B31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51388" y="371475"/>
            <a:ext cx="1474787" cy="78946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7025" y="371475"/>
            <a:ext cx="4271963" cy="78946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7D0AE-4450-4887-9BA2-8559AD5C904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27025" y="371475"/>
            <a:ext cx="5899150" cy="78946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49CE7-708E-4DD0-8197-557CDA2282C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7025" y="371475"/>
            <a:ext cx="5899150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6210" tIns="43105" rIns="86210" bIns="431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7025" y="2159000"/>
            <a:ext cx="5899150" cy="610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6210" tIns="43105" rIns="86210" bIns="431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8426450"/>
            <a:ext cx="15303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210" tIns="43105" rIns="86210" bIns="43105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38375" y="8426450"/>
            <a:ext cx="20764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210" tIns="43105" rIns="86210" bIns="43105" numCol="1" anchor="t" anchorCtr="0" compatLnSpc="1">
            <a:prstTxWarp prst="textNoShape">
              <a:avLst/>
            </a:prstTxWarp>
          </a:bodyPr>
          <a:lstStyle>
            <a:lvl1pPr algn="ctr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95825" y="8426450"/>
            <a:ext cx="153035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210" tIns="43105" rIns="86210" bIns="43105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A3676B18-0482-4ECA-B7C5-8457549728A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862013" rtl="0" eaLnBrk="0" fontAlgn="base" latinLnBrk="1" hangingPunct="0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62013" rtl="0" eaLnBrk="0" fontAlgn="base" latinLnBrk="1" hangingPunct="0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defTabSz="862013" rtl="0" eaLnBrk="0" fontAlgn="base" latinLnBrk="1" hangingPunct="0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defTabSz="862013" rtl="0" eaLnBrk="0" fontAlgn="base" latinLnBrk="1" hangingPunct="0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defTabSz="862013" rtl="0" eaLnBrk="0" fontAlgn="base" latinLnBrk="1" hangingPunct="0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defTabSz="862013" rtl="0" fontAlgn="base" latinLnBrk="1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defTabSz="862013" rtl="0" fontAlgn="base" latinLnBrk="1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defTabSz="862013" rtl="0" fontAlgn="base" latinLnBrk="1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defTabSz="862013" rtl="0" fontAlgn="base" latinLnBrk="1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23850" indent="-323850" algn="l" defTabSz="86201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000">
          <a:solidFill>
            <a:schemeClr val="tx1"/>
          </a:solidFill>
          <a:latin typeface="+mn-lt"/>
          <a:ea typeface="+mn-ea"/>
          <a:cs typeface="+mn-cs"/>
        </a:defRPr>
      </a:lvl1pPr>
      <a:lvl2pPr marL="700088" indent="-268288" algn="l" defTabSz="86201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77913" indent="-215900" algn="l" defTabSz="86201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300">
          <a:solidFill>
            <a:schemeClr val="tx1"/>
          </a:solidFill>
          <a:latin typeface="+mn-lt"/>
          <a:ea typeface="+mn-ea"/>
        </a:defRPr>
      </a:lvl3pPr>
      <a:lvl4pPr marL="1508125" indent="-214313" algn="l" defTabSz="86201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900">
          <a:solidFill>
            <a:schemeClr val="tx1"/>
          </a:solidFill>
          <a:latin typeface="+mn-lt"/>
          <a:ea typeface="+mn-ea"/>
        </a:defRPr>
      </a:lvl4pPr>
      <a:lvl5pPr marL="1939925" indent="-215900" algn="l" defTabSz="862013" rtl="0" eaLnBrk="0" fontAlgn="base" latinLnBrk="1" hangingPunct="0">
        <a:spcBef>
          <a:spcPct val="20000"/>
        </a:spcBef>
        <a:spcAft>
          <a:spcPct val="0"/>
        </a:spcAft>
        <a:buChar char="»"/>
        <a:defRPr kumimoji="1" sz="1900">
          <a:solidFill>
            <a:schemeClr val="tx1"/>
          </a:solidFill>
          <a:latin typeface="+mn-lt"/>
          <a:ea typeface="+mn-ea"/>
        </a:defRPr>
      </a:lvl5pPr>
      <a:lvl6pPr marL="2397125" indent="-215900" algn="l" defTabSz="862013" rtl="0" fontAlgn="base" latinLnBrk="1">
        <a:spcBef>
          <a:spcPct val="20000"/>
        </a:spcBef>
        <a:spcAft>
          <a:spcPct val="0"/>
        </a:spcAft>
        <a:buChar char="»"/>
        <a:defRPr kumimoji="1" sz="1900">
          <a:solidFill>
            <a:schemeClr val="tx1"/>
          </a:solidFill>
          <a:latin typeface="+mn-lt"/>
          <a:ea typeface="+mn-ea"/>
        </a:defRPr>
      </a:lvl6pPr>
      <a:lvl7pPr marL="2854325" indent="-215900" algn="l" defTabSz="862013" rtl="0" fontAlgn="base" latinLnBrk="1">
        <a:spcBef>
          <a:spcPct val="20000"/>
        </a:spcBef>
        <a:spcAft>
          <a:spcPct val="0"/>
        </a:spcAft>
        <a:buChar char="»"/>
        <a:defRPr kumimoji="1" sz="1900">
          <a:solidFill>
            <a:schemeClr val="tx1"/>
          </a:solidFill>
          <a:latin typeface="+mn-lt"/>
          <a:ea typeface="+mn-ea"/>
        </a:defRPr>
      </a:lvl7pPr>
      <a:lvl8pPr marL="3311525" indent="-215900" algn="l" defTabSz="862013" rtl="0" fontAlgn="base" latinLnBrk="1">
        <a:spcBef>
          <a:spcPct val="20000"/>
        </a:spcBef>
        <a:spcAft>
          <a:spcPct val="0"/>
        </a:spcAft>
        <a:buChar char="»"/>
        <a:defRPr kumimoji="1" sz="1900">
          <a:solidFill>
            <a:schemeClr val="tx1"/>
          </a:solidFill>
          <a:latin typeface="+mn-lt"/>
          <a:ea typeface="+mn-ea"/>
        </a:defRPr>
      </a:lvl8pPr>
      <a:lvl9pPr marL="3768725" indent="-215900" algn="l" defTabSz="862013" rtl="0" fontAlgn="base" latinLnBrk="1">
        <a:spcBef>
          <a:spcPct val="20000"/>
        </a:spcBef>
        <a:spcAft>
          <a:spcPct val="0"/>
        </a:spcAft>
        <a:buChar char="»"/>
        <a:defRPr kumimoji="1" sz="19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13"/>
          <p:cNvGrpSpPr>
            <a:grpSpLocks/>
          </p:cNvGrpSpPr>
          <p:nvPr/>
        </p:nvGrpSpPr>
        <p:grpSpPr bwMode="auto">
          <a:xfrm>
            <a:off x="1798638" y="1438275"/>
            <a:ext cx="3600450" cy="2824163"/>
            <a:chOff x="1133" y="906"/>
            <a:chExt cx="2268" cy="1779"/>
          </a:xfrm>
        </p:grpSpPr>
        <p:graphicFrame>
          <p:nvGraphicFramePr>
            <p:cNvPr id="1026" name="Object 6"/>
            <p:cNvGraphicFramePr>
              <a:graphicFrameLocks noChangeAspect="1"/>
            </p:cNvGraphicFramePr>
            <p:nvPr/>
          </p:nvGraphicFramePr>
          <p:xfrm>
            <a:off x="1133" y="906"/>
            <a:ext cx="2267" cy="1402"/>
          </p:xfrm>
          <a:graphic>
            <a:graphicData uri="http://schemas.openxmlformats.org/presentationml/2006/ole">
              <p:oleObj spid="_x0000_s1026" name="Graph" r:id="rId3" imgW="3854880" imgH="2707200" progId="Origin50.Graph">
                <p:embed/>
              </p:oleObj>
            </a:graphicData>
          </a:graphic>
        </p:graphicFrame>
        <p:sp>
          <p:nvSpPr>
            <p:cNvPr id="1030" name="Text Box 7"/>
            <p:cNvSpPr txBox="1">
              <a:spLocks noChangeArrowheads="1"/>
            </p:cNvSpPr>
            <p:nvPr/>
          </p:nvSpPr>
          <p:spPr bwMode="auto">
            <a:xfrm>
              <a:off x="1624" y="2276"/>
              <a:ext cx="177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2013">
                <a:spcBef>
                  <a:spcPct val="50000"/>
                </a:spcBef>
              </a:pPr>
              <a:r>
                <a:rPr lang="en-US" altLang="ko-KR" sz="1200">
                  <a:latin typeface="Times New Roman" pitchFamily="18" charset="0"/>
                </a:rPr>
                <a:t>  1</a:t>
              </a:r>
              <a:r>
                <a:rPr lang="en-US" altLang="ko-KR" sz="1200" baseline="30000">
                  <a:latin typeface="Times New Roman" pitchFamily="18" charset="0"/>
                </a:rPr>
                <a:t>st</a:t>
              </a:r>
              <a:r>
                <a:rPr lang="en-US" altLang="ko-KR" sz="1200">
                  <a:latin typeface="Times New Roman" pitchFamily="18" charset="0"/>
                </a:rPr>
                <a:t>   2</a:t>
              </a:r>
              <a:r>
                <a:rPr lang="en-US" altLang="ko-KR" sz="1200" baseline="30000">
                  <a:latin typeface="Times New Roman" pitchFamily="18" charset="0"/>
                </a:rPr>
                <a:t>nd</a:t>
              </a:r>
              <a:r>
                <a:rPr lang="en-US" altLang="ko-KR" sz="1200">
                  <a:latin typeface="Times New Roman" pitchFamily="18" charset="0"/>
                </a:rPr>
                <a:t>   3</a:t>
              </a:r>
              <a:r>
                <a:rPr lang="en-US" altLang="ko-KR" sz="1200" baseline="30000">
                  <a:latin typeface="Times New Roman" pitchFamily="18" charset="0"/>
                </a:rPr>
                <a:t>rd</a:t>
              </a:r>
              <a:r>
                <a:rPr lang="en-US" altLang="ko-KR" sz="1200">
                  <a:latin typeface="Times New Roman" pitchFamily="18" charset="0"/>
                </a:rPr>
                <a:t>    4</a:t>
              </a:r>
              <a:r>
                <a:rPr lang="en-US" altLang="ko-KR" sz="1200" baseline="30000">
                  <a:latin typeface="Times New Roman" pitchFamily="18" charset="0"/>
                </a:rPr>
                <a:t>th</a:t>
              </a:r>
              <a:r>
                <a:rPr lang="en-US" altLang="ko-KR" sz="1200">
                  <a:latin typeface="Times New Roman" pitchFamily="18" charset="0"/>
                </a:rPr>
                <a:t>   5</a:t>
              </a:r>
              <a:r>
                <a:rPr lang="en-US" altLang="ko-KR" sz="1200" baseline="30000">
                  <a:latin typeface="Times New Roman" pitchFamily="18" charset="0"/>
                </a:rPr>
                <a:t>th</a:t>
              </a:r>
              <a:r>
                <a:rPr lang="en-US" altLang="ko-KR" sz="1200">
                  <a:latin typeface="Times New Roman" pitchFamily="18" charset="0"/>
                </a:rPr>
                <a:t>   6</a:t>
              </a:r>
              <a:r>
                <a:rPr lang="en-US" altLang="ko-KR" sz="1200" baseline="30000">
                  <a:latin typeface="Times New Roman" pitchFamily="18" charset="0"/>
                </a:rPr>
                <a:t>th</a:t>
              </a:r>
              <a:r>
                <a:rPr lang="en-US" altLang="ko-KR" sz="1200">
                  <a:latin typeface="Times New Roman" pitchFamily="18" charset="0"/>
                </a:rPr>
                <a:t>   7</a:t>
              </a:r>
              <a:r>
                <a:rPr lang="en-US" altLang="ko-KR" sz="1200" baseline="30000">
                  <a:latin typeface="Times New Roman" pitchFamily="18" charset="0"/>
                </a:rPr>
                <a:t>th</a:t>
              </a:r>
              <a:r>
                <a:rPr lang="en-US" altLang="ko-KR" sz="1200">
                  <a:latin typeface="Times New Roman" pitchFamily="18" charset="0"/>
                </a:rPr>
                <a:t>    8</a:t>
              </a:r>
              <a:r>
                <a:rPr lang="en-US" altLang="ko-KR" sz="1200" baseline="30000">
                  <a:latin typeface="Times New Roman" pitchFamily="18" charset="0"/>
                </a:rPr>
                <a:t>th</a:t>
              </a:r>
              <a:r>
                <a:rPr lang="en-US" altLang="ko-KR" sz="1200">
                  <a:latin typeface="Times New Roman" pitchFamily="18" charset="0"/>
                </a:rPr>
                <a:t>   9</a:t>
              </a:r>
              <a:r>
                <a:rPr lang="en-US" altLang="ko-KR" sz="1200" baseline="30000">
                  <a:latin typeface="Times New Roman" pitchFamily="18" charset="0"/>
                </a:rPr>
                <a:t>th</a:t>
              </a:r>
              <a:r>
                <a:rPr lang="en-US" altLang="ko-KR" sz="1200">
                  <a:latin typeface="Times New Roman" pitchFamily="18" charset="0"/>
                </a:rPr>
                <a:t>   </a:t>
              </a:r>
            </a:p>
          </p:txBody>
        </p:sp>
        <p:sp>
          <p:nvSpPr>
            <p:cNvPr id="1031" name="Line 8"/>
            <p:cNvSpPr>
              <a:spLocks noChangeShapeType="1"/>
            </p:cNvSpPr>
            <p:nvPr/>
          </p:nvSpPr>
          <p:spPr bwMode="auto">
            <a:xfrm>
              <a:off x="1729" y="2427"/>
              <a:ext cx="149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" name="Text Box 9"/>
            <p:cNvSpPr txBox="1">
              <a:spLocks noChangeArrowheads="1"/>
            </p:cNvSpPr>
            <p:nvPr/>
          </p:nvSpPr>
          <p:spPr bwMode="auto">
            <a:xfrm>
              <a:off x="2358" y="2468"/>
              <a:ext cx="36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62013">
                <a:spcBef>
                  <a:spcPct val="50000"/>
                </a:spcBef>
              </a:pPr>
              <a:r>
                <a:rPr lang="en-US" altLang="ko-KR" sz="1200" b="1">
                  <a:latin typeface="Times New Roman" pitchFamily="18" charset="0"/>
                </a:rPr>
                <a:t>Week</a:t>
              </a:r>
            </a:p>
          </p:txBody>
        </p:sp>
        <p:sp>
          <p:nvSpPr>
            <p:cNvPr id="1033" name="Text Box 24"/>
            <p:cNvSpPr txBox="1">
              <a:spLocks noChangeArrowheads="1"/>
            </p:cNvSpPr>
            <p:nvPr/>
          </p:nvSpPr>
          <p:spPr bwMode="auto">
            <a:xfrm rot="10800000">
              <a:off x="1480" y="2279"/>
              <a:ext cx="231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defTabSz="862013">
                <a:spcBef>
                  <a:spcPct val="50000"/>
                </a:spcBef>
              </a:pPr>
              <a:r>
                <a:rPr lang="en-US" altLang="ko-KR" sz="1200" b="1">
                  <a:latin typeface="Times New Roman" pitchFamily="18" charset="0"/>
                </a:rPr>
                <a:t>baseline</a:t>
              </a:r>
            </a:p>
          </p:txBody>
        </p:sp>
      </p:grpSp>
      <p:sp>
        <p:nvSpPr>
          <p:cNvPr id="1029" name="Text Box 27"/>
          <p:cNvSpPr txBox="1">
            <a:spLocks noChangeArrowheads="1"/>
          </p:cNvSpPr>
          <p:nvPr/>
        </p:nvSpPr>
        <p:spPr bwMode="auto">
          <a:xfrm>
            <a:off x="1438275" y="4554538"/>
            <a:ext cx="3925888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210" tIns="43105" rIns="86210" bIns="43105">
            <a:spAutoFit/>
          </a:bodyPr>
          <a:lstStyle/>
          <a:p>
            <a:pPr defTabSz="862013" latinLnBrk="0">
              <a:spcBef>
                <a:spcPct val="30000"/>
              </a:spcBef>
            </a:pPr>
            <a:r>
              <a:rPr lang="en-US" altLang="ko-KR" sz="1800">
                <a:latin typeface="Times New Roman" pitchFamily="18" charset="0"/>
              </a:rPr>
              <a:t>Note:</a:t>
            </a:r>
            <a:r>
              <a:rPr lang="en-US" altLang="ko-KR" sz="1800" i="1">
                <a:latin typeface="Times New Roman" pitchFamily="18" charset="0"/>
              </a:rPr>
              <a:t> P &lt;</a:t>
            </a:r>
            <a:r>
              <a:rPr lang="en-US" altLang="ko-KR" sz="1800">
                <a:latin typeface="Times New Roman" pitchFamily="18" charset="0"/>
              </a:rPr>
              <a:t> 0.05~0.001 vs Sham group (</a:t>
            </a:r>
            <a:r>
              <a:rPr lang="en-US" altLang="zh-CN" sz="1800">
                <a:latin typeface="Times New Roman" pitchFamily="18" charset="0"/>
              </a:rPr>
              <a:t>from 2nd week</a:t>
            </a:r>
            <a:r>
              <a:rPr lang="en-US" altLang="ko-KR" sz="1800">
                <a:latin typeface="Times New Roman" pitchFamily="18" charset="0"/>
              </a:rPr>
              <a:t>)</a:t>
            </a:r>
            <a:r>
              <a:rPr lang="en-US" altLang="zh-CN" sz="1800">
                <a:latin typeface="Times New Roman" pitchFamily="18" charset="0"/>
              </a:rPr>
              <a:t>.</a:t>
            </a:r>
            <a:endParaRPr lang="en-US" altLang="ko-KR" sz="1800">
              <a:latin typeface="Times New Roman" pitchFamily="18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80256" y="522313"/>
            <a:ext cx="48260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862013">
              <a:spcBef>
                <a:spcPct val="50000"/>
              </a:spcBef>
            </a:pPr>
            <a:r>
              <a:rPr lang="en-US" altLang="ko-KR" sz="2400" b="1" dirty="0" smtClean="0">
                <a:latin typeface="Times New Roman" pitchFamily="18" charset="0"/>
              </a:rPr>
              <a:t>Additional file </a:t>
            </a:r>
            <a:r>
              <a:rPr lang="en-US" altLang="ko-KR" sz="2400" b="1" dirty="0" smtClean="0">
                <a:latin typeface="Times New Roman" pitchFamily="18" charset="0"/>
              </a:rPr>
              <a:t>3</a:t>
            </a:r>
            <a:endParaRPr lang="en-US" altLang="ko-KR" sz="2400" b="1" dirty="0">
              <a:latin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80256" y="5562873"/>
            <a:ext cx="622892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PalatinoLTStd-Roman" charset="-127"/>
                <a:cs typeface="Times New Roman" pitchFamily="18" charset="0"/>
              </a:rPr>
              <a:t>Additional file </a:t>
            </a:r>
            <a:r>
              <a:rPr kumimoji="1" lang="en-US" altLang="ko-K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PalatinoLTStd-Roman" charset="-127"/>
                <a:cs typeface="Times New Roman" pitchFamily="18" charset="0"/>
              </a:rPr>
              <a:t>3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PalatinoLTStd-Roman" charset="-127"/>
                <a:cs typeface="Times New Roman" pitchFamily="18" charset="0"/>
              </a:rPr>
              <a:t> 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PalatinoLTStd-Roman" charset="-127"/>
                <a:cs typeface="Times New Roman" pitchFamily="18" charset="0"/>
              </a:rPr>
              <a:t>Changes in body weight growth in rats. From the second week after OVX, the rat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PalatinoLTStd-Roman" charset="-127"/>
                <a:cs typeface="Times New Roman" pitchFamily="18" charset="0"/>
              </a:rPr>
              <a:t>’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PalatinoLTStd-Roman" charset="-127"/>
                <a:cs typeface="Times New Roman" pitchFamily="18" charset="0"/>
              </a:rPr>
              <a:t>s body weight growth was significantly greater in </a:t>
            </a:r>
            <a:r>
              <a:rPr kumimoji="1" lang="en-US" altLang="ko-K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PalatinoLTStd-Roman" charset="-127"/>
                <a:cs typeface="Times New Roman" pitchFamily="18" charset="0"/>
              </a:rPr>
              <a:t>ovariectomized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PalatinoLTStd-Roman" charset="-127"/>
                <a:cs typeface="Times New Roman" pitchFamily="18" charset="0"/>
              </a:rPr>
              <a:t> groups (including OVX and all drug administration groups) than that in the Sham group. Drug administration did not affect the body weight growth pattern.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PalatinoLTStd-Roman" charset="-127"/>
                <a:cs typeface="Times New Roman" pitchFamily="18" charset="0"/>
              </a:rPr>
              <a:t>Note: 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바탕" pitchFamily="18" charset="-127"/>
                <a:cs typeface="Times New Roman" pitchFamily="18" charset="0"/>
              </a:rPr>
              <a:t>Rat groups include sham-operated (Sham), OVX-control (OVX), and 1, 3, 10 and 30 mg/kg SM-treated (1SM, 3SM, 10SM and 30SM) </a:t>
            </a:r>
            <a:r>
              <a:rPr kumimoji="1" lang="en-US" altLang="ko-K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바탕" pitchFamily="18" charset="-127"/>
                <a:cs typeface="Times New Roman" pitchFamily="18" charset="0"/>
              </a:rPr>
              <a:t>ovariectomized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바탕" pitchFamily="18" charset="-127"/>
                <a:cs typeface="Times New Roman" pitchFamily="18" charset="0"/>
              </a:rPr>
              <a:t> groups, total 6 groups </a:t>
            </a:r>
            <a:r>
              <a:rPr kumimoji="1" lang="en-US" altLang="ko-K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바탕" pitchFamily="18" charset="-127"/>
                <a:ea typeface="PalatinoLTStd-Roman" charset="-127"/>
                <a:cs typeface="Times New Roman" pitchFamily="18" charset="0"/>
              </a:rPr>
              <a:t>(N = 7~10/each group).</a:t>
            </a:r>
            <a:endParaRPr kumimoji="1" lang="en-US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62013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ko-KR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62013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ko-KR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1243</TotalTime>
  <Words>128</Words>
  <Application>Microsoft Office PowerPoint</Application>
  <PresentationFormat>사용자 지정</PresentationFormat>
  <Paragraphs>8</Paragraphs>
  <Slides>1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3" baseType="lpstr">
      <vt:lpstr>기본 디자인</vt:lpstr>
      <vt:lpstr>Graph</vt:lpstr>
      <vt:lpstr>슬라이드 1</vt:lpstr>
    </vt:vector>
  </TitlesOfParts>
  <Company>default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default</dc:creator>
  <cp:lastModifiedBy>default</cp:lastModifiedBy>
  <cp:revision>53</cp:revision>
  <dcterms:created xsi:type="dcterms:W3CDTF">2011-06-19T18:56:59Z</dcterms:created>
  <dcterms:modified xsi:type="dcterms:W3CDTF">2011-11-20T00:28:18Z</dcterms:modified>
</cp:coreProperties>
</file>