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66" d="100"/>
          <a:sy n="66" d="100"/>
        </p:scale>
        <p:origin x="-2112" y="-72"/>
      </p:cViewPr>
      <p:guideLst>
        <p:guide orient="horz" pos="3120"/>
        <p:guide pos="216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97434-E139-CC4A-A720-F95DAB498BD5}" type="datetimeFigureOut">
              <a:rPr lang="en-US" smtClean="0"/>
              <a:t>10/23/2014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7A759-A63E-7B46-8D37-3CF3F967C8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7244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97434-E139-CC4A-A720-F95DAB498BD5}" type="datetimeFigureOut">
              <a:rPr lang="en-US" smtClean="0"/>
              <a:t>10/23/2014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7A759-A63E-7B46-8D37-3CF3F967C8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011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97434-E139-CC4A-A720-F95DAB498BD5}" type="datetimeFigureOut">
              <a:rPr lang="en-US" smtClean="0"/>
              <a:t>10/23/2014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7A759-A63E-7B46-8D37-3CF3F967C8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427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97434-E139-CC4A-A720-F95DAB498BD5}" type="datetimeFigureOut">
              <a:rPr lang="en-US" smtClean="0"/>
              <a:t>10/23/2014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7A759-A63E-7B46-8D37-3CF3F967C8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5281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97434-E139-CC4A-A720-F95DAB498BD5}" type="datetimeFigureOut">
              <a:rPr lang="en-US" smtClean="0"/>
              <a:t>10/23/2014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7A759-A63E-7B46-8D37-3CF3F967C8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4365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97434-E139-CC4A-A720-F95DAB498BD5}" type="datetimeFigureOut">
              <a:rPr lang="en-US" smtClean="0"/>
              <a:t>10/23/2014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7A759-A63E-7B46-8D37-3CF3F967C8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7654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97434-E139-CC4A-A720-F95DAB498BD5}" type="datetimeFigureOut">
              <a:rPr lang="en-US" smtClean="0"/>
              <a:t>10/23/2014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7A759-A63E-7B46-8D37-3CF3F967C8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194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97434-E139-CC4A-A720-F95DAB498BD5}" type="datetimeFigureOut">
              <a:rPr lang="en-US" smtClean="0"/>
              <a:t>10/23/2014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7A759-A63E-7B46-8D37-3CF3F967C8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453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97434-E139-CC4A-A720-F95DAB498BD5}" type="datetimeFigureOut">
              <a:rPr lang="en-US" smtClean="0"/>
              <a:t>10/23/2014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7A759-A63E-7B46-8D37-3CF3F967C8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3338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97434-E139-CC4A-A720-F95DAB498BD5}" type="datetimeFigureOut">
              <a:rPr lang="en-US" smtClean="0"/>
              <a:t>10/23/2014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7A759-A63E-7B46-8D37-3CF3F967C8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317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97434-E139-CC4A-A720-F95DAB498BD5}" type="datetimeFigureOut">
              <a:rPr lang="en-US" smtClean="0"/>
              <a:t>10/23/2014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7A759-A63E-7B46-8D37-3CF3F967C8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0389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297434-E139-CC4A-A720-F95DAB498BD5}" type="datetimeFigureOut">
              <a:rPr lang="en-US" smtClean="0"/>
              <a:t>10/23/2014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97A759-A63E-7B46-8D37-3CF3F967C8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46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/>
          <p:cNvSpPr txBox="1"/>
          <p:nvPr/>
        </p:nvSpPr>
        <p:spPr>
          <a:xfrm>
            <a:off x="374646" y="6456502"/>
            <a:ext cx="61264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Additional File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Proposed </a:t>
            </a:r>
            <a:r>
              <a:rPr lang="en-US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apoptotic pathway induced by alpha-, gamma- and delta-tocotrienols.</a:t>
            </a:r>
            <a:endParaRPr lang="en-US" sz="12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MY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ocotrienol</a:t>
            </a:r>
            <a:r>
              <a:rPr lang="en-MY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isomers are proposed to induce apoptosis in A549 and U87MG cell lines with the involvement of </a:t>
            </a: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cross-talk between extrinsic and intrinsic pathways based on the evidences gathered from caspase-8-dependent cleavage of Bid which led to </a:t>
            </a:r>
            <a:r>
              <a:rPr lang="en-GB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Bax</a:t>
            </a: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activation, mitochondrial membrane potential loss and eventually cytochrome </a:t>
            </a:r>
            <a:r>
              <a:rPr lang="en-GB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release, hence resulting the initiation of downstream effector </a:t>
            </a:r>
            <a:r>
              <a:rPr lang="en-GB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caspases</a:t>
            </a: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9" name="Group 58"/>
          <p:cNvGrpSpPr/>
          <p:nvPr/>
        </p:nvGrpSpPr>
        <p:grpSpPr>
          <a:xfrm>
            <a:off x="217926" y="194472"/>
            <a:ext cx="6433526" cy="6061959"/>
            <a:chOff x="217926" y="194472"/>
            <a:chExt cx="6433526" cy="6061959"/>
          </a:xfrm>
        </p:grpSpPr>
        <p:cxnSp>
          <p:nvCxnSpPr>
            <p:cNvPr id="3" name="Straight Connector 2"/>
            <p:cNvCxnSpPr/>
            <p:nvPr/>
          </p:nvCxnSpPr>
          <p:spPr>
            <a:xfrm flipV="1">
              <a:off x="504675" y="929866"/>
              <a:ext cx="5852160" cy="324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Rounded Rectangle 32"/>
            <p:cNvSpPr/>
            <p:nvPr/>
          </p:nvSpPr>
          <p:spPr>
            <a:xfrm>
              <a:off x="217926" y="194472"/>
              <a:ext cx="3127701" cy="6061959"/>
            </a:xfrm>
            <a:prstGeom prst="roundRect">
              <a:avLst/>
            </a:prstGeom>
            <a:solidFill>
              <a:schemeClr val="tx2">
                <a:lumMod val="20000"/>
                <a:lumOff val="80000"/>
                <a:alpha val="50000"/>
              </a:schemeClr>
            </a:solidFill>
            <a:ln>
              <a:noFill/>
            </a:ln>
            <a:effectLst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ms-MY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MY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" name="Rounded Rectangle 33"/>
            <p:cNvSpPr/>
            <p:nvPr/>
          </p:nvSpPr>
          <p:spPr>
            <a:xfrm>
              <a:off x="3523751" y="194472"/>
              <a:ext cx="3127701" cy="6061959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  <a:alpha val="50000"/>
              </a:schemeClr>
            </a:solidFill>
            <a:ln>
              <a:noFill/>
            </a:ln>
            <a:effectLst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ms-MY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MY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5" name="Flowchart: Alternate Process 5"/>
            <p:cNvSpPr/>
            <p:nvPr/>
          </p:nvSpPr>
          <p:spPr>
            <a:xfrm>
              <a:off x="1441809" y="1543501"/>
              <a:ext cx="2583753" cy="2095500"/>
            </a:xfrm>
            <a:prstGeom prst="flowChartAlternateProcess">
              <a:avLst/>
            </a:prstGeom>
            <a:solidFill>
              <a:schemeClr val="accent3">
                <a:lumMod val="60000"/>
                <a:lumOff val="40000"/>
                <a:alpha val="50000"/>
              </a:schemeClr>
            </a:solidFill>
            <a:ln w="19050">
              <a:solidFill>
                <a:schemeClr val="accent3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ms-MY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MY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6" name="Rounded Rectangle 35"/>
            <p:cNvSpPr/>
            <p:nvPr/>
          </p:nvSpPr>
          <p:spPr>
            <a:xfrm>
              <a:off x="862011" y="1079951"/>
              <a:ext cx="1215725" cy="597767"/>
            </a:xfrm>
            <a:prstGeom prst="roundRect">
              <a:avLst/>
            </a:prstGeom>
            <a:gradFill flip="none" rotWithShape="1">
              <a:gsLst>
                <a:gs pos="0">
                  <a:srgbClr val="0099CC">
                    <a:tint val="66000"/>
                    <a:satMod val="160000"/>
                  </a:srgbClr>
                </a:gs>
                <a:gs pos="50000">
                  <a:srgbClr val="0099CC">
                    <a:tint val="44500"/>
                    <a:satMod val="160000"/>
                  </a:srgbClr>
                </a:gs>
                <a:gs pos="100000">
                  <a:srgbClr val="0099CC">
                    <a:tint val="23500"/>
                    <a:satMod val="160000"/>
                  </a:srgbClr>
                </a:gs>
              </a:gsLst>
              <a:lin ang="16200000" scaled="1"/>
              <a:tileRect/>
            </a:gra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ms-MY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Caspase-8</a:t>
              </a:r>
              <a:endParaRPr lang="en-MY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7" name="Down Arrow 36"/>
            <p:cNvSpPr/>
            <p:nvPr/>
          </p:nvSpPr>
          <p:spPr>
            <a:xfrm>
              <a:off x="1800964" y="1742206"/>
              <a:ext cx="271974" cy="257956"/>
            </a:xfrm>
            <a:prstGeom prst="downArrow">
              <a:avLst/>
            </a:prstGeom>
            <a:gradFill flip="none" rotWithShape="1">
              <a:gsLst>
                <a:gs pos="0">
                  <a:srgbClr val="0099CC">
                    <a:shade val="30000"/>
                    <a:satMod val="115000"/>
                  </a:srgbClr>
                </a:gs>
                <a:gs pos="50000">
                  <a:srgbClr val="0099CC">
                    <a:shade val="67500"/>
                    <a:satMod val="115000"/>
                  </a:srgbClr>
                </a:gs>
                <a:gs pos="100000">
                  <a:srgbClr val="0099CC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ms-MY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MY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8" name="Line Callout 1 37"/>
            <p:cNvSpPr/>
            <p:nvPr/>
          </p:nvSpPr>
          <p:spPr>
            <a:xfrm>
              <a:off x="2257731" y="1742206"/>
              <a:ext cx="747929" cy="193467"/>
            </a:xfrm>
            <a:prstGeom prst="borderCallout1">
              <a:avLst>
                <a:gd name="adj1" fmla="val 53124"/>
                <a:gd name="adj2" fmla="val 40570"/>
                <a:gd name="adj3" fmla="val 28431"/>
                <a:gd name="adj4" fmla="val -30830"/>
              </a:avLst>
            </a:prstGeom>
            <a:gradFill flip="none" rotWithShape="1">
              <a:gsLst>
                <a:gs pos="0">
                  <a:schemeClr val="accent1">
                    <a:lumMod val="75000"/>
                    <a:shade val="30000"/>
                    <a:satMod val="115000"/>
                  </a:schemeClr>
                </a:gs>
                <a:gs pos="50000">
                  <a:schemeClr val="accent1">
                    <a:lumMod val="75000"/>
                    <a:shade val="67500"/>
                    <a:satMod val="115000"/>
                  </a:schemeClr>
                </a:gs>
                <a:gs pos="100000">
                  <a:schemeClr val="accent1">
                    <a:lumMod val="75000"/>
                    <a:shade val="100000"/>
                    <a:satMod val="11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chemeClr val="accent1">
                  <a:lumMod val="75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ms-MY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Cleave</a:t>
              </a:r>
              <a:endParaRPr lang="en-MY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1713783" y="2064651"/>
              <a:ext cx="475955" cy="322445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75000"/>
                    <a:shade val="30000"/>
                    <a:satMod val="115000"/>
                  </a:schemeClr>
                </a:gs>
                <a:gs pos="50000">
                  <a:schemeClr val="accent6">
                    <a:lumMod val="75000"/>
                    <a:shade val="67500"/>
                    <a:satMod val="115000"/>
                  </a:schemeClr>
                </a:gs>
                <a:gs pos="100000">
                  <a:schemeClr val="accent6">
                    <a:lumMod val="75000"/>
                    <a:shade val="100000"/>
                    <a:satMod val="11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ms-MY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00" b="1" dirty="0" smtClean="0">
                  <a:latin typeface="Arial" pitchFamily="34" charset="0"/>
                  <a:cs typeface="Arial" pitchFamily="34" charset="0"/>
                </a:rPr>
                <a:t>BID</a:t>
              </a:r>
              <a:endParaRPr lang="en-MY" sz="10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0" name="Isosceles Triangle 39"/>
            <p:cNvSpPr/>
            <p:nvPr/>
          </p:nvSpPr>
          <p:spPr>
            <a:xfrm rot="16200000">
              <a:off x="1416574" y="2089886"/>
              <a:ext cx="322445" cy="271974"/>
            </a:xfrm>
            <a:prstGeom prst="triangle">
              <a:avLst/>
            </a:prstGeom>
            <a:gradFill flip="none" rotWithShape="1">
              <a:gsLst>
                <a:gs pos="0">
                  <a:schemeClr val="accent6">
                    <a:lumMod val="60000"/>
                    <a:lumOff val="40000"/>
                    <a:shade val="30000"/>
                    <a:satMod val="115000"/>
                  </a:schemeClr>
                </a:gs>
                <a:gs pos="50000">
                  <a:schemeClr val="accent6">
                    <a:lumMod val="60000"/>
                    <a:lumOff val="40000"/>
                    <a:shade val="67500"/>
                    <a:satMod val="115000"/>
                  </a:schemeClr>
                </a:gs>
                <a:gs pos="100000">
                  <a:schemeClr val="accent6">
                    <a:lumMod val="60000"/>
                    <a:lumOff val="40000"/>
                    <a:shade val="100000"/>
                    <a:satMod val="11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ms-MY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MY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" name="Down Arrow 40"/>
            <p:cNvSpPr/>
            <p:nvPr/>
          </p:nvSpPr>
          <p:spPr>
            <a:xfrm>
              <a:off x="1800964" y="2451584"/>
              <a:ext cx="271974" cy="257956"/>
            </a:xfrm>
            <a:prstGeom prst="downArrow">
              <a:avLst/>
            </a:prstGeom>
            <a:gradFill flip="none" rotWithShape="1">
              <a:gsLst>
                <a:gs pos="0">
                  <a:srgbClr val="0099CC">
                    <a:shade val="30000"/>
                    <a:satMod val="115000"/>
                  </a:srgbClr>
                </a:gs>
                <a:gs pos="50000">
                  <a:srgbClr val="0099CC">
                    <a:shade val="67500"/>
                    <a:satMod val="115000"/>
                  </a:srgbClr>
                </a:gs>
                <a:gs pos="100000">
                  <a:srgbClr val="0099CC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ms-MY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MY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1694596" y="2774029"/>
              <a:ext cx="475955" cy="322445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75000"/>
                    <a:shade val="30000"/>
                    <a:satMod val="115000"/>
                  </a:schemeClr>
                </a:gs>
                <a:gs pos="50000">
                  <a:schemeClr val="accent6">
                    <a:lumMod val="75000"/>
                    <a:shade val="67500"/>
                    <a:satMod val="115000"/>
                  </a:schemeClr>
                </a:gs>
                <a:gs pos="100000">
                  <a:schemeClr val="accent6">
                    <a:lumMod val="75000"/>
                    <a:shade val="100000"/>
                    <a:satMod val="11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ms-MY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00" b="1" dirty="0" smtClean="0">
                  <a:latin typeface="Arial" pitchFamily="34" charset="0"/>
                  <a:cs typeface="Arial" pitchFamily="34" charset="0"/>
                </a:rPr>
                <a:t>BID</a:t>
              </a:r>
              <a:endParaRPr lang="en-MY" sz="1000" b="1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43" name="Curved Connector 42"/>
            <p:cNvCxnSpPr>
              <a:endCxn id="45" idx="2"/>
            </p:cNvCxnSpPr>
            <p:nvPr/>
          </p:nvCxnSpPr>
          <p:spPr>
            <a:xfrm flipV="1">
              <a:off x="2170551" y="1742207"/>
              <a:ext cx="1957005" cy="1251211"/>
            </a:xfrm>
            <a:prstGeom prst="curvedConnector3">
              <a:avLst>
                <a:gd name="adj1" fmla="val 50000"/>
              </a:avLst>
            </a:prstGeom>
            <a:ln w="28575"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Explosion 1 43"/>
            <p:cNvSpPr/>
            <p:nvPr/>
          </p:nvSpPr>
          <p:spPr>
            <a:xfrm>
              <a:off x="2257731" y="4386252"/>
              <a:ext cx="2515760" cy="1612223"/>
            </a:xfrm>
            <a:prstGeom prst="irregularSeal1">
              <a:avLst/>
            </a:prstGeom>
            <a:gradFill flip="none" rotWithShape="1">
              <a:gsLst>
                <a:gs pos="0">
                  <a:schemeClr val="accent2">
                    <a:lumMod val="75000"/>
                    <a:tint val="66000"/>
                    <a:satMod val="160000"/>
                  </a:schemeClr>
                </a:gs>
                <a:gs pos="50000">
                  <a:schemeClr val="accent2">
                    <a:lumMod val="75000"/>
                    <a:tint val="44500"/>
                    <a:satMod val="160000"/>
                  </a:schemeClr>
                </a:gs>
                <a:gs pos="100000">
                  <a:schemeClr val="accent2">
                    <a:lumMod val="75000"/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ms-MY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Apoptosis</a:t>
              </a:r>
              <a:endParaRPr lang="en-MY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" name="Oval 44"/>
            <p:cNvSpPr/>
            <p:nvPr/>
          </p:nvSpPr>
          <p:spPr>
            <a:xfrm>
              <a:off x="4127555" y="1355273"/>
              <a:ext cx="2107799" cy="773867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ms-MY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MY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6" name="Cloud 45"/>
            <p:cNvSpPr/>
            <p:nvPr/>
          </p:nvSpPr>
          <p:spPr>
            <a:xfrm>
              <a:off x="4263541" y="1419762"/>
              <a:ext cx="1835825" cy="644889"/>
            </a:xfrm>
            <a:prstGeom prst="cloud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>
              <a:defPPr>
                <a:defRPr lang="ms-MY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3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Mitochondrion</a:t>
              </a:r>
              <a:endParaRPr lang="en-MY" sz="13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7" name="Line Callout 1 46"/>
            <p:cNvSpPr/>
            <p:nvPr/>
          </p:nvSpPr>
          <p:spPr>
            <a:xfrm>
              <a:off x="2647209" y="3196581"/>
              <a:ext cx="1038387" cy="303451"/>
            </a:xfrm>
            <a:prstGeom prst="borderCallout1">
              <a:avLst>
                <a:gd name="adj1" fmla="val 3041"/>
                <a:gd name="adj2" fmla="val 52343"/>
                <a:gd name="adj3" fmla="val -96210"/>
                <a:gd name="adj4" fmla="val -2235"/>
              </a:avLst>
            </a:prstGeom>
            <a:gradFill flip="none" rotWithShape="1">
              <a:gsLst>
                <a:gs pos="0">
                  <a:schemeClr val="accent1">
                    <a:lumMod val="75000"/>
                    <a:shade val="30000"/>
                    <a:satMod val="115000"/>
                  </a:schemeClr>
                </a:gs>
                <a:gs pos="50000">
                  <a:schemeClr val="accent1">
                    <a:lumMod val="75000"/>
                    <a:shade val="67500"/>
                    <a:satMod val="115000"/>
                  </a:schemeClr>
                </a:gs>
                <a:gs pos="100000">
                  <a:schemeClr val="accent1">
                    <a:lumMod val="75000"/>
                    <a:shade val="100000"/>
                    <a:satMod val="11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chemeClr val="accent1">
                  <a:lumMod val="75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>
              <a:defPPr>
                <a:defRPr lang="ms-MY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Oligomerize</a:t>
              </a:r>
              <a:endParaRPr lang="en-MY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3175644" y="2106316"/>
              <a:ext cx="475955" cy="322445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60000"/>
                    <a:lumOff val="40000"/>
                    <a:shade val="30000"/>
                    <a:satMod val="115000"/>
                  </a:schemeClr>
                </a:gs>
                <a:gs pos="50000">
                  <a:schemeClr val="accent3">
                    <a:lumMod val="60000"/>
                    <a:lumOff val="40000"/>
                    <a:shade val="67500"/>
                    <a:satMod val="115000"/>
                  </a:schemeClr>
                </a:gs>
                <a:gs pos="100000">
                  <a:schemeClr val="accent3">
                    <a:lumMod val="60000"/>
                    <a:lumOff val="40000"/>
                    <a:shade val="100000"/>
                    <a:satMod val="11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ms-MY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00" b="1" dirty="0" smtClean="0">
                  <a:latin typeface="Arial" pitchFamily="34" charset="0"/>
                  <a:cs typeface="Arial" pitchFamily="34" charset="0"/>
                </a:rPr>
                <a:t>BAX</a:t>
              </a:r>
              <a:endParaRPr lang="en-MY" sz="10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2937666" y="2580562"/>
              <a:ext cx="475955" cy="322445"/>
            </a:xfrm>
            <a:prstGeom prst="rect">
              <a:avLst/>
            </a:prstGeom>
            <a:gradFill flip="none" rotWithShape="1">
              <a:gsLst>
                <a:gs pos="0">
                  <a:schemeClr val="accent4">
                    <a:lumMod val="60000"/>
                    <a:lumOff val="40000"/>
                    <a:shade val="30000"/>
                    <a:satMod val="115000"/>
                  </a:schemeClr>
                </a:gs>
                <a:gs pos="50000">
                  <a:schemeClr val="accent4">
                    <a:lumMod val="60000"/>
                    <a:lumOff val="40000"/>
                    <a:shade val="67500"/>
                    <a:satMod val="115000"/>
                  </a:schemeClr>
                </a:gs>
                <a:gs pos="100000">
                  <a:schemeClr val="accent4">
                    <a:lumMod val="60000"/>
                    <a:lumOff val="40000"/>
                    <a:shade val="100000"/>
                    <a:satMod val="11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ms-MY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00" b="1" dirty="0" smtClean="0">
                  <a:latin typeface="Arial" pitchFamily="34" charset="0"/>
                  <a:cs typeface="Arial" pitchFamily="34" charset="0"/>
                </a:rPr>
                <a:t>BAK</a:t>
              </a:r>
              <a:endParaRPr lang="en-MY" sz="10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0" name="Rounded Rectangle 49"/>
            <p:cNvSpPr/>
            <p:nvPr/>
          </p:nvSpPr>
          <p:spPr>
            <a:xfrm>
              <a:off x="4575825" y="2704587"/>
              <a:ext cx="1223883" cy="257956"/>
            </a:xfrm>
            <a:prstGeom prst="roundRect">
              <a:avLst/>
            </a:prstGeom>
            <a:gradFill flip="none" rotWithShape="1">
              <a:gsLst>
                <a:gs pos="0">
                  <a:srgbClr val="990099">
                    <a:tint val="66000"/>
                    <a:satMod val="160000"/>
                  </a:srgbClr>
                </a:gs>
                <a:gs pos="50000">
                  <a:srgbClr val="990099">
                    <a:tint val="44500"/>
                    <a:satMod val="160000"/>
                  </a:srgbClr>
                </a:gs>
                <a:gs pos="100000">
                  <a:srgbClr val="990099">
                    <a:tint val="23500"/>
                    <a:satMod val="160000"/>
                  </a:srgbClr>
                </a:gs>
              </a:gsLst>
              <a:lin ang="16200000" scaled="1"/>
              <a:tileRect/>
            </a:gra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ms-MY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Cytochrome </a:t>
              </a:r>
              <a:r>
                <a:rPr lang="en-US" sz="1200" b="1" i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c</a:t>
              </a:r>
              <a:endParaRPr lang="en-MY" sz="1200" b="1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" name="Down Arrow 50"/>
            <p:cNvSpPr/>
            <p:nvPr/>
          </p:nvSpPr>
          <p:spPr>
            <a:xfrm>
              <a:off x="5045465" y="2257126"/>
              <a:ext cx="271974" cy="386934"/>
            </a:xfrm>
            <a:prstGeom prst="downArrow">
              <a:avLst/>
            </a:prstGeom>
            <a:gradFill flip="none" rotWithShape="1">
              <a:gsLst>
                <a:gs pos="0">
                  <a:schemeClr val="accent4">
                    <a:lumMod val="75000"/>
                    <a:shade val="30000"/>
                    <a:satMod val="115000"/>
                  </a:schemeClr>
                </a:gs>
                <a:gs pos="50000">
                  <a:schemeClr val="accent4">
                    <a:lumMod val="75000"/>
                    <a:shade val="67500"/>
                    <a:satMod val="115000"/>
                  </a:schemeClr>
                </a:gs>
                <a:gs pos="100000">
                  <a:schemeClr val="accent4">
                    <a:lumMod val="75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ms-MY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MY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" name="Down Arrow 51"/>
            <p:cNvSpPr/>
            <p:nvPr/>
          </p:nvSpPr>
          <p:spPr>
            <a:xfrm>
              <a:off x="5059161" y="3096473"/>
              <a:ext cx="271974" cy="386933"/>
            </a:xfrm>
            <a:prstGeom prst="downArrow">
              <a:avLst/>
            </a:prstGeom>
            <a:gradFill flip="none" rotWithShape="1">
              <a:gsLst>
                <a:gs pos="0">
                  <a:schemeClr val="accent4">
                    <a:lumMod val="75000"/>
                    <a:shade val="30000"/>
                    <a:satMod val="115000"/>
                  </a:schemeClr>
                </a:gs>
                <a:gs pos="50000">
                  <a:schemeClr val="accent4">
                    <a:lumMod val="75000"/>
                    <a:shade val="67500"/>
                    <a:satMod val="115000"/>
                  </a:schemeClr>
                </a:gs>
                <a:gs pos="100000">
                  <a:schemeClr val="accent4">
                    <a:lumMod val="75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ms-MY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MY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3" name="Rounded Rectangle 52"/>
            <p:cNvSpPr/>
            <p:nvPr/>
          </p:nvSpPr>
          <p:spPr>
            <a:xfrm>
              <a:off x="4507830" y="3584104"/>
              <a:ext cx="1291877" cy="257956"/>
            </a:xfrm>
            <a:prstGeom prst="roundRect">
              <a:avLst/>
            </a:prstGeom>
            <a:gradFill flip="none" rotWithShape="1">
              <a:gsLst>
                <a:gs pos="0">
                  <a:srgbClr val="990099">
                    <a:tint val="66000"/>
                    <a:satMod val="160000"/>
                  </a:srgbClr>
                </a:gs>
                <a:gs pos="50000">
                  <a:srgbClr val="990099">
                    <a:tint val="44500"/>
                    <a:satMod val="160000"/>
                  </a:srgbClr>
                </a:gs>
                <a:gs pos="100000">
                  <a:srgbClr val="990099">
                    <a:tint val="23500"/>
                    <a:satMod val="160000"/>
                  </a:srgbClr>
                </a:gs>
              </a:gsLst>
              <a:lin ang="16200000" scaled="1"/>
              <a:tileRect/>
            </a:gra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ms-MY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APAF1</a:t>
              </a:r>
              <a:endParaRPr lang="en-MY" sz="1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4" name="Rounded Rectangle 53"/>
            <p:cNvSpPr/>
            <p:nvPr/>
          </p:nvSpPr>
          <p:spPr>
            <a:xfrm>
              <a:off x="4636801" y="4495055"/>
              <a:ext cx="1152000" cy="334374"/>
            </a:xfrm>
            <a:prstGeom prst="roundRect">
              <a:avLst/>
            </a:prstGeom>
            <a:gradFill flip="none" rotWithShape="1">
              <a:gsLst>
                <a:gs pos="0">
                  <a:srgbClr val="0099CC">
                    <a:tint val="66000"/>
                    <a:satMod val="160000"/>
                  </a:srgbClr>
                </a:gs>
                <a:gs pos="50000">
                  <a:srgbClr val="0099CC">
                    <a:tint val="44500"/>
                    <a:satMod val="160000"/>
                  </a:srgbClr>
                </a:gs>
                <a:gs pos="100000">
                  <a:srgbClr val="0099CC">
                    <a:tint val="23500"/>
                    <a:satMod val="160000"/>
                  </a:srgbClr>
                </a:gs>
              </a:gsLst>
              <a:lin ang="16200000" scaled="1"/>
              <a:tileRect/>
            </a:gra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ms-MY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Caspase 9</a:t>
              </a:r>
              <a:endParaRPr lang="en-MY" sz="1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5" name="Down Arrow 54"/>
            <p:cNvSpPr/>
            <p:nvPr/>
          </p:nvSpPr>
          <p:spPr>
            <a:xfrm>
              <a:off x="5033688" y="3990341"/>
              <a:ext cx="322918" cy="469991"/>
            </a:xfrm>
            <a:prstGeom prst="downArrow">
              <a:avLst/>
            </a:prstGeom>
            <a:gradFill flip="none" rotWithShape="1">
              <a:gsLst>
                <a:gs pos="0">
                  <a:schemeClr val="accent4">
                    <a:lumMod val="75000"/>
                    <a:shade val="30000"/>
                    <a:satMod val="115000"/>
                  </a:schemeClr>
                </a:gs>
                <a:gs pos="50000">
                  <a:schemeClr val="accent4">
                    <a:lumMod val="75000"/>
                    <a:shade val="67500"/>
                    <a:satMod val="115000"/>
                  </a:schemeClr>
                </a:gs>
                <a:gs pos="100000">
                  <a:schemeClr val="accent4">
                    <a:lumMod val="75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ms-MY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MY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6" name="Curved Down Arrow 55"/>
            <p:cNvSpPr/>
            <p:nvPr/>
          </p:nvSpPr>
          <p:spPr>
            <a:xfrm rot="8830208">
              <a:off x="4313788" y="5087390"/>
              <a:ext cx="900729" cy="409459"/>
            </a:xfrm>
            <a:prstGeom prst="curvedDownArrow">
              <a:avLst/>
            </a:prstGeom>
            <a:gradFill flip="none" rotWithShape="1">
              <a:gsLst>
                <a:gs pos="0">
                  <a:schemeClr val="accent4">
                    <a:lumMod val="75000"/>
                    <a:shade val="30000"/>
                    <a:satMod val="115000"/>
                  </a:schemeClr>
                </a:gs>
                <a:gs pos="50000">
                  <a:schemeClr val="accent4">
                    <a:lumMod val="75000"/>
                    <a:shade val="67500"/>
                    <a:satMod val="115000"/>
                  </a:schemeClr>
                </a:gs>
                <a:gs pos="100000">
                  <a:schemeClr val="accent4">
                    <a:lumMod val="75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ms-MY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ms-MY" b="1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7" name="Rectangle 56"/>
            <p:cNvSpPr/>
            <p:nvPr/>
          </p:nvSpPr>
          <p:spPr>
            <a:xfrm>
              <a:off x="294040" y="376470"/>
              <a:ext cx="288000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600" b="1" dirty="0" smtClean="0">
                  <a:latin typeface="Arial" pitchFamily="34" charset="0"/>
                  <a:cs typeface="Arial" pitchFamily="34" charset="0"/>
                </a:rPr>
                <a:t>The Extrinsic </a:t>
              </a:r>
              <a:r>
                <a:rPr lang="en-US" sz="1600" b="1" dirty="0">
                  <a:latin typeface="Arial" pitchFamily="34" charset="0"/>
                  <a:cs typeface="Arial" pitchFamily="34" charset="0"/>
                </a:rPr>
                <a:t>Death Receptor </a:t>
              </a:r>
              <a:r>
                <a:rPr lang="en-US" sz="1600" b="1" dirty="0" smtClean="0">
                  <a:latin typeface="Arial" pitchFamily="34" charset="0"/>
                  <a:cs typeface="Arial" pitchFamily="34" charset="0"/>
                </a:rPr>
                <a:t>Pathway</a:t>
              </a:r>
              <a:endParaRPr lang="en-US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8" name="Rectangle 57"/>
            <p:cNvSpPr/>
            <p:nvPr/>
          </p:nvSpPr>
          <p:spPr>
            <a:xfrm>
              <a:off x="3602242" y="374226"/>
              <a:ext cx="288000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600" b="1" dirty="0" smtClean="0">
                  <a:latin typeface="Arial" pitchFamily="34" charset="0"/>
                  <a:cs typeface="Arial" pitchFamily="34" charset="0"/>
                </a:rPr>
                <a:t>The Intrinsic Mitochondria-mediated Pathway</a:t>
              </a:r>
              <a:endParaRPr lang="en-US" sz="1600" b="1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385079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96</Words>
  <Application>Microsoft Office PowerPoint</Application>
  <PresentationFormat>A4 Paper (210x297 mm)</PresentationFormat>
  <Paragraphs>16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 Wen Lim</dc:creator>
  <cp:lastModifiedBy>SANDY LOH HWEI SAN</cp:lastModifiedBy>
  <cp:revision>6</cp:revision>
  <dcterms:created xsi:type="dcterms:W3CDTF">2014-10-21T06:15:39Z</dcterms:created>
  <dcterms:modified xsi:type="dcterms:W3CDTF">2014-10-23T12:38:55Z</dcterms:modified>
</cp:coreProperties>
</file>