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0" r:id="rId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15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6F46FE-7801-4CCF-9689-40451EE4836D}" type="datetimeFigureOut">
              <a:rPr lang="fr-FR" smtClean="0"/>
              <a:pPr/>
              <a:t>17/04/2014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CC448B-D023-4F4B-83F1-9FF310B4ECE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smtClean="0"/>
          </a:p>
        </p:txBody>
      </p:sp>
      <p:sp>
        <p:nvSpPr>
          <p:cNvPr id="8196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DE752B3-8C79-4C45-85C5-C44E426465A4}" type="slidenum">
              <a:rPr lang="fr-FR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fr-FR" smtClean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63778-284C-45A0-8751-2976B2F23D4F}" type="datetimeFigureOut">
              <a:rPr lang="fr-FR" smtClean="0"/>
              <a:pPr/>
              <a:t>17/04/2014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3722C-04D7-4CCE-A9AC-502B16D5455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63778-284C-45A0-8751-2976B2F23D4F}" type="datetimeFigureOut">
              <a:rPr lang="fr-FR" smtClean="0"/>
              <a:pPr/>
              <a:t>17/04/2014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3722C-04D7-4CCE-A9AC-502B16D5455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63778-284C-45A0-8751-2976B2F23D4F}" type="datetimeFigureOut">
              <a:rPr lang="fr-FR" smtClean="0"/>
              <a:pPr/>
              <a:t>17/04/2014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3722C-04D7-4CCE-A9AC-502B16D5455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63778-284C-45A0-8751-2976B2F23D4F}" type="datetimeFigureOut">
              <a:rPr lang="fr-FR" smtClean="0"/>
              <a:pPr/>
              <a:t>17/04/2014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3722C-04D7-4CCE-A9AC-502B16D5455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63778-284C-45A0-8751-2976B2F23D4F}" type="datetimeFigureOut">
              <a:rPr lang="fr-FR" smtClean="0"/>
              <a:pPr/>
              <a:t>17/04/2014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3722C-04D7-4CCE-A9AC-502B16D5455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63778-284C-45A0-8751-2976B2F23D4F}" type="datetimeFigureOut">
              <a:rPr lang="fr-FR" smtClean="0"/>
              <a:pPr/>
              <a:t>17/04/2014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3722C-04D7-4CCE-A9AC-502B16D5455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63778-284C-45A0-8751-2976B2F23D4F}" type="datetimeFigureOut">
              <a:rPr lang="fr-FR" smtClean="0"/>
              <a:pPr/>
              <a:t>17/04/2014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3722C-04D7-4CCE-A9AC-502B16D5455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63778-284C-45A0-8751-2976B2F23D4F}" type="datetimeFigureOut">
              <a:rPr lang="fr-FR" smtClean="0"/>
              <a:pPr/>
              <a:t>17/04/2014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3722C-04D7-4CCE-A9AC-502B16D5455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63778-284C-45A0-8751-2976B2F23D4F}" type="datetimeFigureOut">
              <a:rPr lang="fr-FR" smtClean="0"/>
              <a:pPr/>
              <a:t>17/04/2014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3722C-04D7-4CCE-A9AC-502B16D5455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63778-284C-45A0-8751-2976B2F23D4F}" type="datetimeFigureOut">
              <a:rPr lang="fr-FR" smtClean="0"/>
              <a:pPr/>
              <a:t>17/04/2014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3722C-04D7-4CCE-A9AC-502B16D5455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63778-284C-45A0-8751-2976B2F23D4F}" type="datetimeFigureOut">
              <a:rPr lang="fr-FR" smtClean="0"/>
              <a:pPr/>
              <a:t>17/04/2014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3722C-04D7-4CCE-A9AC-502B16D5455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263778-284C-45A0-8751-2976B2F23D4F}" type="datetimeFigureOut">
              <a:rPr lang="fr-FR" smtClean="0"/>
              <a:pPr/>
              <a:t>17/04/2014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13722C-04D7-4CCE-A9AC-502B16D5455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85720" y="3357583"/>
            <a:ext cx="2214593" cy="33855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600" dirty="0" smtClean="0">
                <a:latin typeface="+mn-lt"/>
                <a:cs typeface="+mn-cs"/>
              </a:rPr>
              <a:t>UCD Part I, MD Part II</a:t>
            </a:r>
            <a:endParaRPr lang="fr-FR" sz="1600" dirty="0">
              <a:latin typeface="+mn-lt"/>
              <a:cs typeface="+mn-cs"/>
            </a:endParaRPr>
          </a:p>
        </p:txBody>
      </p:sp>
      <p:sp>
        <p:nvSpPr>
          <p:cNvPr id="14339" name="Rectangle 8"/>
          <p:cNvSpPr>
            <a:spLocks noChangeAspect="1" noChangeArrowheads="1"/>
          </p:cNvSpPr>
          <p:nvPr/>
        </p:nvSpPr>
        <p:spPr bwMode="auto">
          <a:xfrm>
            <a:off x="1643063" y="5413396"/>
            <a:ext cx="714375" cy="9683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fr-FR" dirty="0">
                <a:solidFill>
                  <a:srgbClr val="002060"/>
                </a:solidFill>
                <a:latin typeface="Calibri" pitchFamily="34" charset="0"/>
              </a:rPr>
              <a:t>I.3</a:t>
            </a:r>
            <a:r>
              <a:rPr lang="fr-FR" dirty="0">
                <a:solidFill>
                  <a:srgbClr val="002060"/>
                </a:solidFill>
              </a:rPr>
              <a:t> </a:t>
            </a:r>
          </a:p>
          <a:p>
            <a:pPr algn="ctr"/>
            <a:r>
              <a:rPr lang="fr-FR" sz="900" dirty="0" smtClean="0">
                <a:latin typeface="Calibri" pitchFamily="34" charset="0"/>
              </a:rPr>
              <a:t>MD more </a:t>
            </a:r>
            <a:r>
              <a:rPr lang="fr-FR" sz="900" dirty="0" err="1" smtClean="0">
                <a:latin typeface="Calibri" pitchFamily="34" charset="0"/>
              </a:rPr>
              <a:t>precise</a:t>
            </a:r>
            <a:endParaRPr lang="fr-FR" sz="900" dirty="0" smtClean="0">
              <a:latin typeface="Calibri" pitchFamily="34" charset="0"/>
            </a:endParaRPr>
          </a:p>
          <a:p>
            <a:pPr algn="ctr"/>
            <a:r>
              <a:rPr lang="fr-FR" sz="900" dirty="0" smtClean="0">
                <a:latin typeface="Calibri" pitchFamily="34" charset="0"/>
              </a:rPr>
              <a:t> </a:t>
            </a:r>
            <a:r>
              <a:rPr lang="fr-FR" sz="900" dirty="0" err="1" smtClean="0">
                <a:latin typeface="Calibri" pitchFamily="34" charset="0"/>
              </a:rPr>
              <a:t>than</a:t>
            </a:r>
            <a:r>
              <a:rPr lang="fr-FR" sz="900" dirty="0" smtClean="0">
                <a:latin typeface="Calibri" pitchFamily="34" charset="0"/>
              </a:rPr>
              <a:t> UCD </a:t>
            </a:r>
          </a:p>
          <a:p>
            <a:pPr algn="ctr">
              <a:defRPr/>
            </a:pPr>
            <a:r>
              <a:rPr lang="fr-FR" sz="1200" b="1" dirty="0" smtClean="0">
                <a:solidFill>
                  <a:schemeClr val="bg1"/>
                </a:solidFill>
                <a:latin typeface="Calibri" pitchFamily="34" charset="0"/>
              </a:rPr>
              <a:t>9</a:t>
            </a:r>
            <a:r>
              <a:rPr lang="fr-FR" sz="1200" b="1" dirty="0">
                <a:solidFill>
                  <a:schemeClr val="bg1"/>
                </a:solidFill>
                <a:latin typeface="Calibri" pitchFamily="34" charset="0"/>
              </a:rPr>
              <a:t>%</a:t>
            </a:r>
            <a:endParaRPr lang="fr-FR" sz="28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103" name="Rectangle 9"/>
          <p:cNvSpPr>
            <a:spLocks noChangeAspect="1" noChangeArrowheads="1"/>
          </p:cNvSpPr>
          <p:nvPr/>
        </p:nvSpPr>
        <p:spPr bwMode="auto">
          <a:xfrm>
            <a:off x="857250" y="5413396"/>
            <a:ext cx="714375" cy="9683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fr-FR" dirty="0">
                <a:solidFill>
                  <a:srgbClr val="002060"/>
                </a:solidFill>
                <a:latin typeface="Calibri" pitchFamily="34" charset="0"/>
                <a:cs typeface="+mn-cs"/>
              </a:rPr>
              <a:t>I.2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900" dirty="0"/>
              <a:t>UCD more </a:t>
            </a:r>
            <a:r>
              <a:rPr lang="fr-FR" sz="900" dirty="0" err="1" smtClean="0"/>
              <a:t>precise</a:t>
            </a:r>
            <a:endParaRPr lang="fr-FR" sz="9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900" dirty="0" err="1"/>
              <a:t>than</a:t>
            </a:r>
            <a:r>
              <a:rPr lang="fr-FR" sz="900" dirty="0"/>
              <a:t> </a:t>
            </a:r>
            <a:r>
              <a:rPr lang="fr-FR" sz="900" dirty="0" smtClean="0"/>
              <a:t>MD</a:t>
            </a:r>
            <a:endParaRPr lang="fr-FR" sz="900" dirty="0">
              <a:solidFill>
                <a:srgbClr val="0070C0"/>
              </a:solidFill>
              <a:cs typeface="+mn-cs"/>
            </a:endParaRPr>
          </a:p>
          <a:p>
            <a:pPr algn="ctr">
              <a:defRPr/>
            </a:pPr>
            <a:r>
              <a:rPr lang="fr-FR" sz="1200" b="1" dirty="0">
                <a:solidFill>
                  <a:schemeClr val="bg1"/>
                </a:solidFill>
                <a:latin typeface="Calibri" pitchFamily="34" charset="0"/>
                <a:cs typeface="+mn-cs"/>
              </a:rPr>
              <a:t>6% </a:t>
            </a:r>
          </a:p>
        </p:txBody>
      </p:sp>
      <p:sp>
        <p:nvSpPr>
          <p:cNvPr id="18437" name="Rectangle 10"/>
          <p:cNvSpPr>
            <a:spLocks noChangeAspect="1" noChangeArrowheads="1"/>
          </p:cNvSpPr>
          <p:nvPr/>
        </p:nvSpPr>
        <p:spPr bwMode="auto">
          <a:xfrm>
            <a:off x="71406" y="5413396"/>
            <a:ext cx="714407" cy="96949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002060"/>
                </a:solidFill>
                <a:latin typeface="Calibri" pitchFamily="34" charset="0"/>
              </a:rPr>
              <a:t>I.1</a:t>
            </a:r>
          </a:p>
          <a:p>
            <a:r>
              <a:rPr lang="fr-FR" sz="900" dirty="0" smtClean="0">
                <a:solidFill>
                  <a:srgbClr val="002060"/>
                </a:solidFill>
              </a:rPr>
              <a:t>MD = UCD</a:t>
            </a:r>
            <a:endParaRPr lang="fr-FR" sz="900" dirty="0">
              <a:solidFill>
                <a:srgbClr val="002060"/>
              </a:solidFill>
            </a:endParaRPr>
          </a:p>
          <a:p>
            <a:endParaRPr lang="fr-FR" sz="900" dirty="0">
              <a:solidFill>
                <a:srgbClr val="0070C0"/>
              </a:solidFill>
            </a:endParaRPr>
          </a:p>
          <a:p>
            <a:endParaRPr lang="fr-FR" sz="900" dirty="0"/>
          </a:p>
          <a:p>
            <a:r>
              <a:rPr lang="fr-FR" sz="1200" b="1" dirty="0" smtClean="0">
                <a:solidFill>
                  <a:schemeClr val="bg1"/>
                </a:solidFill>
                <a:latin typeface="Calibri" pitchFamily="34" charset="0"/>
              </a:rPr>
              <a:t>15% </a:t>
            </a:r>
            <a:endParaRPr lang="fr-FR" sz="12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4" name="Rectangle 13"/>
          <p:cNvSpPr>
            <a:spLocks noChangeAspect="1"/>
          </p:cNvSpPr>
          <p:nvPr/>
        </p:nvSpPr>
        <p:spPr>
          <a:xfrm>
            <a:off x="2643188" y="3357583"/>
            <a:ext cx="2000250" cy="33855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600" dirty="0" smtClean="0">
                <a:latin typeface="+mn-lt"/>
                <a:cs typeface="+mn-cs"/>
              </a:rPr>
              <a:t>MD line a, UCD line b</a:t>
            </a:r>
            <a:endParaRPr lang="fr-FR" sz="1600" dirty="0">
              <a:latin typeface="+mn-lt"/>
              <a:cs typeface="+mn-cs"/>
            </a:endParaRPr>
          </a:p>
        </p:txBody>
      </p:sp>
      <p:sp>
        <p:nvSpPr>
          <p:cNvPr id="18439" name="Rectangle 16"/>
          <p:cNvSpPr>
            <a:spLocks noChangeAspect="1" noChangeArrowheads="1"/>
          </p:cNvSpPr>
          <p:nvPr/>
        </p:nvSpPr>
        <p:spPr bwMode="auto">
          <a:xfrm>
            <a:off x="3776663" y="5399108"/>
            <a:ext cx="733425" cy="10302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dirty="0">
                <a:latin typeface="Calibri" pitchFamily="34" charset="0"/>
              </a:rPr>
              <a:t>II.2</a:t>
            </a:r>
          </a:p>
          <a:p>
            <a:pPr algn="ctr"/>
            <a:r>
              <a:rPr lang="fr-FR" sz="900" dirty="0" smtClean="0"/>
              <a:t>MD║UCD</a:t>
            </a:r>
            <a:endParaRPr lang="fr-FR" sz="900" dirty="0"/>
          </a:p>
          <a:p>
            <a:pPr algn="ctr"/>
            <a:endParaRPr lang="fr-FR" sz="700" dirty="0"/>
          </a:p>
          <a:p>
            <a:pPr algn="ctr"/>
            <a:endParaRPr lang="fr-FR" sz="1400" dirty="0"/>
          </a:p>
          <a:p>
            <a:pPr algn="ctr"/>
            <a:r>
              <a:rPr lang="fr-FR" sz="1200" b="1" dirty="0">
                <a:solidFill>
                  <a:schemeClr val="bg1"/>
                </a:solidFill>
                <a:latin typeface="Calibri" pitchFamily="34" charset="0"/>
              </a:rPr>
              <a:t>5%</a:t>
            </a:r>
            <a:r>
              <a:rPr lang="fr-FR" sz="1000" dirty="0">
                <a:solidFill>
                  <a:schemeClr val="bg1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18440" name="Rectangle 17"/>
          <p:cNvSpPr>
            <a:spLocks noChangeAspect="1" noChangeArrowheads="1"/>
          </p:cNvSpPr>
          <p:nvPr/>
        </p:nvSpPr>
        <p:spPr bwMode="auto">
          <a:xfrm>
            <a:off x="2990850" y="5399108"/>
            <a:ext cx="661988" cy="10156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dirty="0">
                <a:solidFill>
                  <a:srgbClr val="002060"/>
                </a:solidFill>
                <a:latin typeface="Calibri" pitchFamily="34" charset="0"/>
              </a:rPr>
              <a:t>II.1</a:t>
            </a:r>
          </a:p>
          <a:p>
            <a:pPr algn="ctr"/>
            <a:r>
              <a:rPr lang="fr-FR" sz="900" dirty="0" smtClean="0">
                <a:solidFill>
                  <a:srgbClr val="002060"/>
                </a:solidFill>
              </a:rPr>
              <a:t>UCD→MD</a:t>
            </a:r>
            <a:endParaRPr lang="fr-FR" sz="900" dirty="0">
              <a:solidFill>
                <a:srgbClr val="002060"/>
              </a:solidFill>
            </a:endParaRPr>
          </a:p>
          <a:p>
            <a:pPr algn="ctr"/>
            <a:endParaRPr lang="fr-FR" sz="300" dirty="0">
              <a:solidFill>
                <a:srgbClr val="0070C0"/>
              </a:solidFill>
            </a:endParaRPr>
          </a:p>
          <a:p>
            <a:pPr algn="ctr"/>
            <a:endParaRPr lang="fr-FR" dirty="0"/>
          </a:p>
          <a:p>
            <a:pPr algn="ctr"/>
            <a:r>
              <a:rPr lang="fr-FR" sz="1200" b="1" dirty="0">
                <a:solidFill>
                  <a:schemeClr val="bg1"/>
                </a:solidFill>
                <a:latin typeface="Calibri" pitchFamily="34" charset="0"/>
              </a:rPr>
              <a:t>19% </a:t>
            </a:r>
            <a:endParaRPr lang="fr-FR" sz="14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18441" name="Connecteur droit avec flèche 29"/>
          <p:cNvCxnSpPr>
            <a:cxnSpLocks noChangeAspect="1" noChangeShapeType="1"/>
            <a:stCxn id="169" idx="1"/>
            <a:endCxn id="44" idx="0"/>
          </p:cNvCxnSpPr>
          <p:nvPr/>
        </p:nvCxnSpPr>
        <p:spPr bwMode="auto">
          <a:xfrm rot="10800000" flipV="1">
            <a:off x="1142992" y="785834"/>
            <a:ext cx="1214431" cy="1214430"/>
          </a:xfrm>
          <a:prstGeom prst="bentConnector2">
            <a:avLst/>
          </a:prstGeom>
          <a:noFill/>
          <a:ln w="9525" algn="ctr">
            <a:solidFill>
              <a:srgbClr val="92D050"/>
            </a:solidFill>
            <a:round/>
            <a:headEnd/>
            <a:tailEnd type="arrow" w="med" len="med"/>
          </a:ln>
        </p:spPr>
      </p:cxnSp>
      <p:cxnSp>
        <p:nvCxnSpPr>
          <p:cNvPr id="32" name="Connecteur droit avec flèche 31"/>
          <p:cNvCxnSpPr>
            <a:cxnSpLocks noChangeAspect="1"/>
            <a:stCxn id="169" idx="3"/>
            <a:endCxn id="93" idx="0"/>
          </p:cNvCxnSpPr>
          <p:nvPr/>
        </p:nvCxnSpPr>
        <p:spPr>
          <a:xfrm>
            <a:off x="4643438" y="785834"/>
            <a:ext cx="928687" cy="500062"/>
          </a:xfrm>
          <a:prstGeom prst="bentConnector2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43" name="Connecteur droit avec flèche 33"/>
          <p:cNvCxnSpPr>
            <a:cxnSpLocks noChangeAspect="1" noChangeShapeType="1"/>
            <a:stCxn id="44" idx="1"/>
            <a:endCxn id="18437" idx="0"/>
          </p:cNvCxnSpPr>
          <p:nvPr/>
        </p:nvCxnSpPr>
        <p:spPr bwMode="auto">
          <a:xfrm rot="10800000" flipH="1" flipV="1">
            <a:off x="357188" y="2250294"/>
            <a:ext cx="71422" cy="3163101"/>
          </a:xfrm>
          <a:prstGeom prst="bentConnector4">
            <a:avLst>
              <a:gd name="adj1" fmla="val -320069"/>
              <a:gd name="adj2" fmla="val 53952"/>
            </a:avLst>
          </a:prstGeom>
          <a:noFill/>
          <a:ln w="9525" algn="ctr">
            <a:solidFill>
              <a:srgbClr val="92D050"/>
            </a:solidFill>
            <a:round/>
            <a:headEnd/>
            <a:tailEnd type="arrow" w="med" len="med"/>
          </a:ln>
        </p:spPr>
      </p:cxnSp>
      <p:cxnSp>
        <p:nvCxnSpPr>
          <p:cNvPr id="18444" name="Connecteur droit avec flèche 36"/>
          <p:cNvCxnSpPr>
            <a:cxnSpLocks noChangeAspect="1" noChangeShapeType="1"/>
            <a:stCxn id="44" idx="3"/>
            <a:endCxn id="7" idx="0"/>
          </p:cNvCxnSpPr>
          <p:nvPr/>
        </p:nvCxnSpPr>
        <p:spPr bwMode="auto">
          <a:xfrm flipH="1">
            <a:off x="1393017" y="2250295"/>
            <a:ext cx="535777" cy="1107288"/>
          </a:xfrm>
          <a:prstGeom prst="bentConnector4">
            <a:avLst>
              <a:gd name="adj1" fmla="val -42667"/>
              <a:gd name="adj2" fmla="val 61290"/>
            </a:avLst>
          </a:prstGeom>
          <a:noFill/>
          <a:ln w="9525" algn="ctr">
            <a:solidFill>
              <a:srgbClr val="C00000"/>
            </a:solidFill>
            <a:round/>
            <a:headEnd/>
            <a:tailEnd type="arrow" w="med" len="med"/>
          </a:ln>
        </p:spPr>
      </p:cxnSp>
      <p:cxnSp>
        <p:nvCxnSpPr>
          <p:cNvPr id="18445" name="Connecteur droit avec flèche 38"/>
          <p:cNvCxnSpPr>
            <a:cxnSpLocks noChangeAspect="1" noChangeShapeType="1"/>
            <a:stCxn id="55" idx="1"/>
            <a:endCxn id="4103" idx="0"/>
          </p:cNvCxnSpPr>
          <p:nvPr/>
        </p:nvCxnSpPr>
        <p:spPr bwMode="auto">
          <a:xfrm rot="10800000" flipH="1" flipV="1">
            <a:off x="857250" y="4108471"/>
            <a:ext cx="357188" cy="1304925"/>
          </a:xfrm>
          <a:prstGeom prst="bentConnector4">
            <a:avLst>
              <a:gd name="adj1" fmla="val -64000"/>
              <a:gd name="adj2" fmla="val 59579"/>
            </a:avLst>
          </a:prstGeom>
          <a:noFill/>
          <a:ln w="9525" algn="ctr">
            <a:solidFill>
              <a:srgbClr val="92D050"/>
            </a:solidFill>
            <a:round/>
            <a:headEnd/>
            <a:tailEnd type="arrow" w="med" len="med"/>
          </a:ln>
        </p:spPr>
      </p:cxnSp>
      <p:cxnSp>
        <p:nvCxnSpPr>
          <p:cNvPr id="18446" name="Connecteur droit avec flèche 40"/>
          <p:cNvCxnSpPr>
            <a:cxnSpLocks noChangeAspect="1" noChangeShapeType="1"/>
            <a:stCxn id="55" idx="3"/>
            <a:endCxn id="14339" idx="0"/>
          </p:cNvCxnSpPr>
          <p:nvPr/>
        </p:nvCxnSpPr>
        <p:spPr bwMode="auto">
          <a:xfrm flipH="1">
            <a:off x="2000250" y="4108471"/>
            <a:ext cx="71438" cy="1304925"/>
          </a:xfrm>
          <a:prstGeom prst="bentConnector4">
            <a:avLst>
              <a:gd name="adj1" fmla="val -319949"/>
              <a:gd name="adj2" fmla="val 59579"/>
            </a:avLst>
          </a:prstGeom>
          <a:noFill/>
          <a:ln w="9525" algn="ctr">
            <a:solidFill>
              <a:srgbClr val="C00000"/>
            </a:solidFill>
            <a:round/>
            <a:headEnd/>
            <a:tailEnd type="arrow" w="med" len="med"/>
          </a:ln>
        </p:spPr>
      </p:cxnSp>
      <p:cxnSp>
        <p:nvCxnSpPr>
          <p:cNvPr id="48" name="Connecteur droit avec flèche 47"/>
          <p:cNvCxnSpPr>
            <a:cxnSpLocks noChangeAspect="1"/>
          </p:cNvCxnSpPr>
          <p:nvPr/>
        </p:nvCxnSpPr>
        <p:spPr>
          <a:xfrm flipH="1">
            <a:off x="4143372" y="2285992"/>
            <a:ext cx="500062" cy="3148812"/>
          </a:xfrm>
          <a:prstGeom prst="bentConnector4">
            <a:avLst>
              <a:gd name="adj1" fmla="val -31512"/>
              <a:gd name="adj2" fmla="val 89773"/>
            </a:avLst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cteur droit avec flèche 49"/>
          <p:cNvCxnSpPr>
            <a:cxnSpLocks noChangeAspect="1"/>
            <a:stCxn id="98" idx="1"/>
            <a:endCxn id="14" idx="0"/>
          </p:cNvCxnSpPr>
          <p:nvPr/>
        </p:nvCxnSpPr>
        <p:spPr>
          <a:xfrm rot="10800000" flipH="1" flipV="1">
            <a:off x="2428859" y="2250295"/>
            <a:ext cx="1214453" cy="1107287"/>
          </a:xfrm>
          <a:prstGeom prst="bentConnector4">
            <a:avLst>
              <a:gd name="adj1" fmla="val -18823"/>
              <a:gd name="adj2" fmla="val 59677"/>
            </a:avLst>
          </a:prstGeom>
          <a:ln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49" name="Connecteur droit avec flèche 61"/>
          <p:cNvCxnSpPr>
            <a:cxnSpLocks noChangeAspect="1" noChangeShapeType="1"/>
            <a:stCxn id="93" idx="1"/>
            <a:endCxn id="98" idx="0"/>
          </p:cNvCxnSpPr>
          <p:nvPr/>
        </p:nvCxnSpPr>
        <p:spPr bwMode="auto">
          <a:xfrm rot="10800000" flipV="1">
            <a:off x="3536150" y="1500209"/>
            <a:ext cx="1035851" cy="535774"/>
          </a:xfrm>
          <a:prstGeom prst="bentConnector2">
            <a:avLst/>
          </a:prstGeom>
          <a:noFill/>
          <a:ln w="9525" algn="ctr">
            <a:solidFill>
              <a:srgbClr val="92D050"/>
            </a:solidFill>
            <a:round/>
            <a:headEnd/>
            <a:tailEnd type="arrow" w="med" len="med"/>
          </a:ln>
        </p:spPr>
      </p:cxnSp>
      <p:cxnSp>
        <p:nvCxnSpPr>
          <p:cNvPr id="90" name="Connecteur droit avec flèche 89"/>
          <p:cNvCxnSpPr>
            <a:cxnSpLocks noChangeAspect="1"/>
            <a:stCxn id="93" idx="3"/>
            <a:endCxn id="149" idx="0"/>
          </p:cNvCxnSpPr>
          <p:nvPr/>
        </p:nvCxnSpPr>
        <p:spPr>
          <a:xfrm>
            <a:off x="6572250" y="1500208"/>
            <a:ext cx="244475" cy="654050"/>
          </a:xfrm>
          <a:prstGeom prst="bentConnector2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51" name="ZoneTexte 129"/>
          <p:cNvSpPr txBox="1">
            <a:spLocks noChangeAspect="1" noChangeArrowheads="1"/>
          </p:cNvSpPr>
          <p:nvPr/>
        </p:nvSpPr>
        <p:spPr bwMode="auto">
          <a:xfrm>
            <a:off x="357188" y="1571646"/>
            <a:ext cx="7858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200" b="1">
                <a:solidFill>
                  <a:srgbClr val="FF0000"/>
                </a:solidFill>
              </a:rPr>
              <a:t>Case I.</a:t>
            </a:r>
          </a:p>
        </p:txBody>
      </p:sp>
      <p:sp>
        <p:nvSpPr>
          <p:cNvPr id="18452" name="ZoneTexte 130"/>
          <p:cNvSpPr txBox="1">
            <a:spLocks noChangeAspect="1" noChangeArrowheads="1"/>
          </p:cNvSpPr>
          <p:nvPr/>
        </p:nvSpPr>
        <p:spPr bwMode="auto">
          <a:xfrm>
            <a:off x="2857500" y="1571646"/>
            <a:ext cx="785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200" b="1">
                <a:solidFill>
                  <a:srgbClr val="FF0000"/>
                </a:solidFill>
              </a:rPr>
              <a:t>Case II.</a:t>
            </a:r>
          </a:p>
        </p:txBody>
      </p:sp>
      <p:sp>
        <p:nvSpPr>
          <p:cNvPr id="44" name="Losange 43"/>
          <p:cNvSpPr>
            <a:spLocks noChangeAspect="1"/>
          </p:cNvSpPr>
          <p:nvPr/>
        </p:nvSpPr>
        <p:spPr>
          <a:xfrm>
            <a:off x="357188" y="2000264"/>
            <a:ext cx="1571606" cy="500062"/>
          </a:xfrm>
          <a:prstGeom prst="diamond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fr-FR" sz="1100" dirty="0" smtClean="0">
                <a:solidFill>
                  <a:schemeClr val="tx1"/>
                </a:solidFill>
              </a:rPr>
              <a:t>MD </a:t>
            </a:r>
            <a:r>
              <a:rPr lang="fr-FR" sz="1100" dirty="0">
                <a:solidFill>
                  <a:schemeClr val="tx1"/>
                </a:solidFill>
              </a:rPr>
              <a:t>= </a:t>
            </a:r>
            <a:r>
              <a:rPr lang="fr-FR" sz="1100" dirty="0" smtClean="0">
                <a:solidFill>
                  <a:schemeClr val="tx1"/>
                </a:solidFill>
              </a:rPr>
              <a:t>UCD </a:t>
            </a:r>
            <a:endParaRPr lang="fr-FR" sz="1100" dirty="0">
              <a:solidFill>
                <a:schemeClr val="tx1"/>
              </a:solidFill>
            </a:endParaRPr>
          </a:p>
        </p:txBody>
      </p:sp>
      <p:sp>
        <p:nvSpPr>
          <p:cNvPr id="55" name="Losange 54"/>
          <p:cNvSpPr>
            <a:spLocks noChangeAspect="1"/>
          </p:cNvSpPr>
          <p:nvPr/>
        </p:nvSpPr>
        <p:spPr>
          <a:xfrm>
            <a:off x="857250" y="3857646"/>
            <a:ext cx="1214438" cy="500062"/>
          </a:xfrm>
          <a:prstGeom prst="diamond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fr-FR" sz="900" dirty="0" smtClean="0">
                <a:solidFill>
                  <a:schemeClr val="tx1"/>
                </a:solidFill>
              </a:rPr>
              <a:t>UCD’ </a:t>
            </a:r>
            <a:r>
              <a:rPr lang="fr-FR" sz="900" dirty="0">
                <a:solidFill>
                  <a:schemeClr val="tx1"/>
                </a:solidFill>
              </a:rPr>
              <a:t>= </a:t>
            </a:r>
            <a:r>
              <a:rPr lang="fr-FR" sz="900" dirty="0" smtClean="0">
                <a:solidFill>
                  <a:schemeClr val="tx1"/>
                </a:solidFill>
              </a:rPr>
              <a:t>UCD</a:t>
            </a:r>
            <a:endParaRPr lang="fr-FR" sz="900" dirty="0">
              <a:solidFill>
                <a:schemeClr val="tx1"/>
              </a:solidFill>
            </a:endParaRPr>
          </a:p>
        </p:txBody>
      </p:sp>
      <p:cxnSp>
        <p:nvCxnSpPr>
          <p:cNvPr id="71" name="Connecteur droit avec flèche 71"/>
          <p:cNvCxnSpPr>
            <a:cxnSpLocks noChangeAspect="1"/>
          </p:cNvCxnSpPr>
          <p:nvPr/>
        </p:nvCxnSpPr>
        <p:spPr>
          <a:xfrm flipH="1">
            <a:off x="4143372" y="4143380"/>
            <a:ext cx="142875" cy="1290637"/>
          </a:xfrm>
          <a:prstGeom prst="bentConnector4">
            <a:avLst>
              <a:gd name="adj1" fmla="val -159994"/>
              <a:gd name="adj2" fmla="val 59686"/>
            </a:avLst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necteur en angle 74"/>
          <p:cNvCxnSpPr>
            <a:cxnSpLocks noChangeAspect="1"/>
            <a:stCxn id="76" idx="1"/>
            <a:endCxn id="18440" idx="0"/>
          </p:cNvCxnSpPr>
          <p:nvPr/>
        </p:nvCxnSpPr>
        <p:spPr>
          <a:xfrm rot="10800000" flipH="1" flipV="1">
            <a:off x="3027362" y="4107676"/>
            <a:ext cx="294481" cy="1291431"/>
          </a:xfrm>
          <a:prstGeom prst="bentConnector4">
            <a:avLst>
              <a:gd name="adj1" fmla="val -77628"/>
              <a:gd name="adj2" fmla="val 59680"/>
            </a:avLst>
          </a:prstGeom>
          <a:ln w="9525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Losange 75"/>
          <p:cNvSpPr>
            <a:spLocks noChangeAspect="1"/>
          </p:cNvSpPr>
          <p:nvPr/>
        </p:nvSpPr>
        <p:spPr>
          <a:xfrm>
            <a:off x="3027363" y="3857646"/>
            <a:ext cx="1258887" cy="500062"/>
          </a:xfrm>
          <a:prstGeom prst="diamond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fr-FR" sz="900" dirty="0" smtClean="0">
                <a:solidFill>
                  <a:schemeClr val="tx1"/>
                </a:solidFill>
              </a:rPr>
              <a:t>UCD’ </a:t>
            </a:r>
            <a:r>
              <a:rPr lang="fr-FR" sz="900" dirty="0">
                <a:solidFill>
                  <a:schemeClr val="tx1"/>
                </a:solidFill>
              </a:rPr>
              <a:t>= </a:t>
            </a:r>
            <a:r>
              <a:rPr lang="fr-FR" sz="900" dirty="0" smtClean="0">
                <a:solidFill>
                  <a:schemeClr val="tx1"/>
                </a:solidFill>
              </a:rPr>
              <a:t>UCD</a:t>
            </a:r>
            <a:endParaRPr lang="fr-FR" sz="900" dirty="0">
              <a:solidFill>
                <a:schemeClr val="tx1"/>
              </a:solidFill>
            </a:endParaRPr>
          </a:p>
        </p:txBody>
      </p:sp>
      <p:sp>
        <p:nvSpPr>
          <p:cNvPr id="169" name="Organigramme : Préparation 168"/>
          <p:cNvSpPr>
            <a:spLocks noChangeAspect="1"/>
          </p:cNvSpPr>
          <p:nvPr/>
        </p:nvSpPr>
        <p:spPr>
          <a:xfrm>
            <a:off x="2357422" y="571521"/>
            <a:ext cx="2286016" cy="428625"/>
          </a:xfrm>
          <a:prstGeom prst="flowChartPreparation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fr-FR" sz="1050" dirty="0" smtClean="0">
                <a:solidFill>
                  <a:schemeClr val="tx1"/>
                </a:solidFill>
              </a:rPr>
              <a:t>Tab(MD) </a:t>
            </a:r>
            <a:r>
              <a:rPr lang="fr-FR" sz="1050" dirty="0">
                <a:solidFill>
                  <a:schemeClr val="tx1"/>
                </a:solidFill>
              </a:rPr>
              <a:t>= T</a:t>
            </a:r>
            <a:r>
              <a:rPr lang="fr-FR" sz="1050" dirty="0" smtClean="0">
                <a:solidFill>
                  <a:schemeClr val="tx1"/>
                </a:solidFill>
              </a:rPr>
              <a:t>ab(UCD)  </a:t>
            </a:r>
            <a:endParaRPr lang="fr-FR" sz="1050" dirty="0">
              <a:solidFill>
                <a:schemeClr val="tx1"/>
              </a:solidFill>
            </a:endParaRPr>
          </a:p>
        </p:txBody>
      </p:sp>
      <p:sp>
        <p:nvSpPr>
          <p:cNvPr id="93" name="Organigramme : Préparation 92"/>
          <p:cNvSpPr>
            <a:spLocks noChangeAspect="1"/>
          </p:cNvSpPr>
          <p:nvPr/>
        </p:nvSpPr>
        <p:spPr>
          <a:xfrm>
            <a:off x="4572000" y="1285896"/>
            <a:ext cx="2000250" cy="428625"/>
          </a:xfrm>
          <a:prstGeom prst="flowChartPreparation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fr-FR" sz="1200" dirty="0" smtClean="0">
                <a:solidFill>
                  <a:schemeClr val="tx1"/>
                </a:solidFill>
              </a:rPr>
              <a:t>Tab(MD) on DC</a:t>
            </a:r>
            <a:endParaRPr lang="fr-FR" sz="1200" dirty="0">
              <a:solidFill>
                <a:schemeClr val="tx1"/>
              </a:solidFill>
            </a:endParaRPr>
          </a:p>
        </p:txBody>
      </p:sp>
      <p:sp>
        <p:nvSpPr>
          <p:cNvPr id="98" name="Organigramme : Préparation 97"/>
          <p:cNvSpPr>
            <a:spLocks noChangeAspect="1"/>
          </p:cNvSpPr>
          <p:nvPr/>
        </p:nvSpPr>
        <p:spPr>
          <a:xfrm>
            <a:off x="2428860" y="2035983"/>
            <a:ext cx="2214578" cy="428625"/>
          </a:xfrm>
          <a:prstGeom prst="flowChartPreparation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fr-FR" sz="1200" dirty="0" smtClean="0">
                <a:solidFill>
                  <a:schemeClr val="tx1"/>
                </a:solidFill>
              </a:rPr>
              <a:t>Tab(MD) on Part I</a:t>
            </a:r>
            <a:endParaRPr lang="fr-FR" sz="1200" dirty="0">
              <a:solidFill>
                <a:schemeClr val="tx1"/>
              </a:solidFill>
            </a:endParaRPr>
          </a:p>
        </p:txBody>
      </p:sp>
      <p:cxnSp>
        <p:nvCxnSpPr>
          <p:cNvPr id="108" name="Connecteur droit 107"/>
          <p:cNvCxnSpPr>
            <a:cxnSpLocks noChangeAspect="1"/>
            <a:stCxn id="7" idx="2"/>
            <a:endCxn id="55" idx="0"/>
          </p:cNvCxnSpPr>
          <p:nvPr/>
        </p:nvCxnSpPr>
        <p:spPr>
          <a:xfrm rot="16200000" flipH="1">
            <a:off x="1347989" y="3741165"/>
            <a:ext cx="161509" cy="7145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Connecteur droit 109"/>
          <p:cNvCxnSpPr>
            <a:cxnSpLocks noChangeAspect="1"/>
            <a:stCxn id="14" idx="2"/>
            <a:endCxn id="76" idx="0"/>
          </p:cNvCxnSpPr>
          <p:nvPr/>
        </p:nvCxnSpPr>
        <p:spPr>
          <a:xfrm rot="16200000" flipH="1">
            <a:off x="3569306" y="3770144"/>
            <a:ext cx="161509" cy="1349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Rectangle 148"/>
          <p:cNvSpPr/>
          <p:nvPr/>
        </p:nvSpPr>
        <p:spPr>
          <a:xfrm>
            <a:off x="5418138" y="2154258"/>
            <a:ext cx="2797175" cy="33813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600" dirty="0" smtClean="0"/>
              <a:t>O</a:t>
            </a:r>
            <a:r>
              <a:rPr lang="fr-FR" sz="1600" dirty="0" smtClean="0">
                <a:latin typeface="+mn-lt"/>
                <a:cs typeface="+mn-cs"/>
              </a:rPr>
              <a:t>riginal DC, </a:t>
            </a:r>
            <a:r>
              <a:rPr lang="fr-FR" sz="1600" dirty="0">
                <a:latin typeface="+mn-lt"/>
                <a:cs typeface="+mn-cs"/>
              </a:rPr>
              <a:t>+ </a:t>
            </a:r>
            <a:r>
              <a:rPr lang="fr-FR" sz="1600" dirty="0" smtClean="0">
                <a:latin typeface="+mn-lt"/>
                <a:cs typeface="+mn-cs"/>
              </a:rPr>
              <a:t>MD end Part I</a:t>
            </a:r>
            <a:r>
              <a:rPr lang="fr-FR" sz="1600" dirty="0" smtClean="0"/>
              <a:t>I</a:t>
            </a:r>
            <a:endParaRPr lang="fr-FR" sz="1600" dirty="0">
              <a:latin typeface="+mn-lt"/>
              <a:cs typeface="+mn-cs"/>
            </a:endParaRPr>
          </a:p>
        </p:txBody>
      </p:sp>
      <p:sp>
        <p:nvSpPr>
          <p:cNvPr id="18464" name="Rectangle 25"/>
          <p:cNvSpPr>
            <a:spLocks noChangeArrowheads="1"/>
          </p:cNvSpPr>
          <p:nvPr/>
        </p:nvSpPr>
        <p:spPr bwMode="auto">
          <a:xfrm>
            <a:off x="5286380" y="5418158"/>
            <a:ext cx="714370" cy="100027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fr-FR" dirty="0">
                <a:solidFill>
                  <a:srgbClr val="002060"/>
                </a:solidFill>
                <a:latin typeface="Calibri" pitchFamily="34" charset="0"/>
              </a:rPr>
              <a:t>III.1</a:t>
            </a:r>
          </a:p>
          <a:p>
            <a:pPr algn="ctr"/>
            <a:r>
              <a:rPr lang="fr-FR" sz="900" dirty="0" smtClean="0">
                <a:solidFill>
                  <a:srgbClr val="002060"/>
                </a:solidFill>
              </a:rPr>
              <a:t>UCD→MD</a:t>
            </a:r>
            <a:endParaRPr lang="fr-FR" sz="900" dirty="0">
              <a:solidFill>
                <a:srgbClr val="002060"/>
              </a:solidFill>
            </a:endParaRPr>
          </a:p>
          <a:p>
            <a:pPr algn="ctr"/>
            <a:endParaRPr lang="fr-FR" sz="1000" dirty="0">
              <a:solidFill>
                <a:srgbClr val="0070C0"/>
              </a:solidFill>
              <a:latin typeface="Calibri" pitchFamily="34" charset="0"/>
            </a:endParaRPr>
          </a:p>
          <a:p>
            <a:pPr algn="ctr"/>
            <a:endParaRPr lang="fr-FR" sz="1000" dirty="0">
              <a:latin typeface="Calibri" pitchFamily="34" charset="0"/>
            </a:endParaRPr>
          </a:p>
          <a:p>
            <a:pPr algn="ctr"/>
            <a:r>
              <a:rPr lang="fr-FR" sz="1200" b="1" dirty="0">
                <a:solidFill>
                  <a:schemeClr val="bg1"/>
                </a:solidFill>
                <a:latin typeface="Calibri" pitchFamily="34" charset="0"/>
              </a:rPr>
              <a:t>29% </a:t>
            </a:r>
          </a:p>
        </p:txBody>
      </p:sp>
      <p:sp>
        <p:nvSpPr>
          <p:cNvPr id="152" name="ZoneTexte 77"/>
          <p:cNvSpPr txBox="1">
            <a:spLocks noChangeArrowheads="1"/>
          </p:cNvSpPr>
          <p:nvPr/>
        </p:nvSpPr>
        <p:spPr bwMode="auto">
          <a:xfrm>
            <a:off x="7500938" y="3357583"/>
            <a:ext cx="785812" cy="5078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fr-FR" sz="900" dirty="0" err="1" smtClean="0">
                <a:latin typeface="Calibri" pitchFamily="34" charset="0"/>
                <a:cs typeface="+mn-cs"/>
              </a:rPr>
              <a:t>Rule</a:t>
            </a:r>
            <a:r>
              <a:rPr lang="fr-FR" sz="900" dirty="0" smtClean="0">
                <a:latin typeface="Calibri" pitchFamily="34" charset="0"/>
                <a:cs typeface="+mn-cs"/>
              </a:rPr>
              <a:t> </a:t>
            </a:r>
            <a:endParaRPr lang="fr-FR" sz="900" dirty="0">
              <a:latin typeface="Calibri" pitchFamily="34" charset="0"/>
              <a:cs typeface="+mn-cs"/>
            </a:endParaRPr>
          </a:p>
          <a:p>
            <a:pPr>
              <a:defRPr/>
            </a:pPr>
            <a:r>
              <a:rPr lang="fr-FR" sz="900" dirty="0" err="1" smtClean="0">
                <a:latin typeface="Calibri" pitchFamily="34" charset="0"/>
              </a:rPr>
              <a:t>a</a:t>
            </a:r>
            <a:r>
              <a:rPr lang="fr-FR" sz="900" dirty="0" err="1" smtClean="0">
                <a:latin typeface="Calibri" pitchFamily="34" charset="0"/>
                <a:cs typeface="+mn-cs"/>
              </a:rPr>
              <a:t>pplied</a:t>
            </a:r>
            <a:r>
              <a:rPr lang="fr-FR" sz="900" dirty="0" smtClean="0">
                <a:latin typeface="Calibri" pitchFamily="34" charset="0"/>
                <a:cs typeface="+mn-cs"/>
              </a:rPr>
              <a:t> on </a:t>
            </a:r>
            <a:r>
              <a:rPr lang="fr-FR" sz="900" dirty="0" smtClean="0">
                <a:latin typeface="Calibri" pitchFamily="34" charset="0"/>
              </a:rPr>
              <a:t>TC</a:t>
            </a:r>
            <a:r>
              <a:rPr lang="fr-FR" sz="900" dirty="0" smtClean="0">
                <a:latin typeface="Calibri" pitchFamily="34" charset="0"/>
                <a:cs typeface="+mn-cs"/>
              </a:rPr>
              <a:t>3</a:t>
            </a:r>
            <a:endParaRPr lang="fr-FR" sz="900" dirty="0">
              <a:latin typeface="Calibri" pitchFamily="34" charset="0"/>
              <a:cs typeface="+mn-cs"/>
            </a:endParaRPr>
          </a:p>
        </p:txBody>
      </p:sp>
      <p:sp>
        <p:nvSpPr>
          <p:cNvPr id="163" name="Losange 162"/>
          <p:cNvSpPr/>
          <p:nvPr/>
        </p:nvSpPr>
        <p:spPr>
          <a:xfrm>
            <a:off x="6327775" y="2625746"/>
            <a:ext cx="1101725" cy="446087"/>
          </a:xfrm>
          <a:prstGeom prst="diamond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fr-FR" sz="900" dirty="0" smtClean="0">
                <a:solidFill>
                  <a:schemeClr val="tx1"/>
                </a:solidFill>
              </a:rPr>
              <a:t>UCD’ </a:t>
            </a:r>
            <a:r>
              <a:rPr lang="fr-FR" sz="900" dirty="0">
                <a:solidFill>
                  <a:schemeClr val="tx1"/>
                </a:solidFill>
              </a:rPr>
              <a:t>= </a:t>
            </a:r>
            <a:r>
              <a:rPr lang="fr-FR" sz="900" dirty="0" smtClean="0">
                <a:solidFill>
                  <a:schemeClr val="tx1"/>
                </a:solidFill>
              </a:rPr>
              <a:t>UCD</a:t>
            </a:r>
            <a:endParaRPr lang="fr-FR" sz="900" dirty="0">
              <a:solidFill>
                <a:schemeClr val="tx1"/>
              </a:solidFill>
            </a:endParaRPr>
          </a:p>
        </p:txBody>
      </p:sp>
      <p:sp>
        <p:nvSpPr>
          <p:cNvPr id="165" name="Rectangle 164"/>
          <p:cNvSpPr/>
          <p:nvPr/>
        </p:nvSpPr>
        <p:spPr>
          <a:xfrm>
            <a:off x="5000625" y="3357583"/>
            <a:ext cx="2071705" cy="33855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600" dirty="0" smtClean="0">
                <a:latin typeface="+mn-lt"/>
                <a:cs typeface="+mn-cs"/>
              </a:rPr>
              <a:t>MD line a, UCD line b</a:t>
            </a:r>
            <a:endParaRPr lang="fr-FR" sz="1600" dirty="0">
              <a:latin typeface="+mn-lt"/>
              <a:cs typeface="+mn-cs"/>
            </a:endParaRPr>
          </a:p>
        </p:txBody>
      </p:sp>
      <p:sp>
        <p:nvSpPr>
          <p:cNvPr id="18468" name="Rectangle 8"/>
          <p:cNvSpPr>
            <a:spLocks noChangeArrowheads="1"/>
          </p:cNvSpPr>
          <p:nvPr/>
        </p:nvSpPr>
        <p:spPr bwMode="auto">
          <a:xfrm>
            <a:off x="6072187" y="5413396"/>
            <a:ext cx="642938" cy="100027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dirty="0">
                <a:latin typeface="Calibri" pitchFamily="34" charset="0"/>
              </a:rPr>
              <a:t>III.2</a:t>
            </a:r>
          </a:p>
          <a:p>
            <a:pPr algn="ctr"/>
            <a:r>
              <a:rPr lang="fr-FR" sz="900" dirty="0" smtClean="0"/>
              <a:t>MD║UCD</a:t>
            </a:r>
            <a:endParaRPr lang="fr-FR" sz="900" dirty="0"/>
          </a:p>
          <a:p>
            <a:pPr algn="ctr"/>
            <a:endParaRPr lang="fr-FR" sz="1000" dirty="0">
              <a:latin typeface="Calibri" pitchFamily="34" charset="0"/>
            </a:endParaRPr>
          </a:p>
          <a:p>
            <a:pPr algn="ctr"/>
            <a:endParaRPr lang="fr-FR" sz="1000" dirty="0">
              <a:latin typeface="Calibri" pitchFamily="34" charset="0"/>
            </a:endParaRPr>
          </a:p>
          <a:p>
            <a:pPr algn="ctr"/>
            <a:r>
              <a:rPr lang="fr-FR" sz="1200" b="1" dirty="0">
                <a:solidFill>
                  <a:schemeClr val="bg1"/>
                </a:solidFill>
                <a:latin typeface="Calibri" pitchFamily="34" charset="0"/>
              </a:rPr>
              <a:t>10%</a:t>
            </a:r>
          </a:p>
        </p:txBody>
      </p:sp>
      <p:cxnSp>
        <p:nvCxnSpPr>
          <p:cNvPr id="18469" name="Connecteur droit avec flèche 38"/>
          <p:cNvCxnSpPr>
            <a:cxnSpLocks noChangeShapeType="1"/>
            <a:stCxn id="179" idx="1"/>
            <a:endCxn id="18464" idx="0"/>
          </p:cNvCxnSpPr>
          <p:nvPr/>
        </p:nvCxnSpPr>
        <p:spPr bwMode="auto">
          <a:xfrm rot="10800000" flipH="1" flipV="1">
            <a:off x="5500687" y="4071958"/>
            <a:ext cx="142877" cy="1346199"/>
          </a:xfrm>
          <a:prstGeom prst="bentConnector4">
            <a:avLst>
              <a:gd name="adj1" fmla="val -159998"/>
              <a:gd name="adj2" fmla="val 57960"/>
            </a:avLst>
          </a:prstGeom>
          <a:noFill/>
          <a:ln w="9525" algn="ctr">
            <a:solidFill>
              <a:srgbClr val="92D050"/>
            </a:solidFill>
            <a:round/>
            <a:headEnd/>
            <a:tailEnd type="arrow" w="med" len="med"/>
          </a:ln>
        </p:spPr>
      </p:cxnSp>
      <p:cxnSp>
        <p:nvCxnSpPr>
          <p:cNvPr id="18470" name="Connecteur droit avec flèche 40"/>
          <p:cNvCxnSpPr>
            <a:cxnSpLocks noChangeShapeType="1"/>
            <a:stCxn id="179" idx="3"/>
            <a:endCxn id="18468" idx="0"/>
          </p:cNvCxnSpPr>
          <p:nvPr/>
        </p:nvCxnSpPr>
        <p:spPr bwMode="auto">
          <a:xfrm flipH="1">
            <a:off x="6393656" y="4071959"/>
            <a:ext cx="250032" cy="1341437"/>
          </a:xfrm>
          <a:prstGeom prst="bentConnector4">
            <a:avLst>
              <a:gd name="adj1" fmla="val -91428"/>
              <a:gd name="adj2" fmla="val 57988"/>
            </a:avLst>
          </a:prstGeom>
          <a:noFill/>
          <a:ln w="9525" algn="ctr">
            <a:solidFill>
              <a:srgbClr val="C00000"/>
            </a:solidFill>
            <a:round/>
            <a:headEnd/>
            <a:tailEnd type="arrow" w="med" len="med"/>
          </a:ln>
        </p:spPr>
      </p:cxnSp>
      <p:sp>
        <p:nvSpPr>
          <p:cNvPr id="179" name="Losange 178"/>
          <p:cNvSpPr/>
          <p:nvPr/>
        </p:nvSpPr>
        <p:spPr>
          <a:xfrm>
            <a:off x="5500688" y="3857646"/>
            <a:ext cx="1143000" cy="428625"/>
          </a:xfrm>
          <a:prstGeom prst="diamond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fr-FR" sz="900" dirty="0" smtClean="0">
                <a:solidFill>
                  <a:schemeClr val="tx1"/>
                </a:solidFill>
              </a:rPr>
              <a:t>UCD’ </a:t>
            </a:r>
            <a:r>
              <a:rPr lang="fr-FR" sz="900" dirty="0">
                <a:solidFill>
                  <a:schemeClr val="tx1"/>
                </a:solidFill>
              </a:rPr>
              <a:t>= </a:t>
            </a:r>
            <a:r>
              <a:rPr lang="fr-FR" sz="900" dirty="0" smtClean="0">
                <a:solidFill>
                  <a:schemeClr val="tx1"/>
                </a:solidFill>
              </a:rPr>
              <a:t>UCD</a:t>
            </a:r>
            <a:endParaRPr lang="fr-FR" sz="900" dirty="0">
              <a:solidFill>
                <a:schemeClr val="tx1"/>
              </a:solidFill>
            </a:endParaRPr>
          </a:p>
        </p:txBody>
      </p:sp>
      <p:cxnSp>
        <p:nvCxnSpPr>
          <p:cNvPr id="181" name="Connecteur droit 180"/>
          <p:cNvCxnSpPr>
            <a:stCxn id="149" idx="2"/>
            <a:endCxn id="163" idx="0"/>
          </p:cNvCxnSpPr>
          <p:nvPr/>
        </p:nvCxnSpPr>
        <p:spPr>
          <a:xfrm rot="16200000" flipH="1">
            <a:off x="6781007" y="2528114"/>
            <a:ext cx="133350" cy="619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Connecteur droit 182"/>
          <p:cNvCxnSpPr>
            <a:stCxn id="165" idx="2"/>
            <a:endCxn id="179" idx="0"/>
          </p:cNvCxnSpPr>
          <p:nvPr/>
        </p:nvCxnSpPr>
        <p:spPr>
          <a:xfrm rot="16200000" flipH="1">
            <a:off x="5973579" y="3759036"/>
            <a:ext cx="161509" cy="3571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74" name="Connecteur droit avec flèche 38"/>
          <p:cNvCxnSpPr>
            <a:cxnSpLocks noChangeShapeType="1"/>
            <a:stCxn id="163" idx="1"/>
            <a:endCxn id="165" idx="0"/>
          </p:cNvCxnSpPr>
          <p:nvPr/>
        </p:nvCxnSpPr>
        <p:spPr bwMode="auto">
          <a:xfrm rot="10800000" flipV="1">
            <a:off x="6036479" y="2848789"/>
            <a:ext cx="291297" cy="508793"/>
          </a:xfrm>
          <a:prstGeom prst="bentConnector2">
            <a:avLst/>
          </a:prstGeom>
          <a:noFill/>
          <a:ln w="9525" algn="ctr">
            <a:solidFill>
              <a:srgbClr val="92D050"/>
            </a:solidFill>
            <a:round/>
            <a:headEnd/>
            <a:tailEnd type="arrow" w="med" len="med"/>
          </a:ln>
        </p:spPr>
      </p:cxnSp>
      <p:sp>
        <p:nvSpPr>
          <p:cNvPr id="18475" name="ZoneTexte 130"/>
          <p:cNvSpPr txBox="1">
            <a:spLocks noChangeAspect="1" noChangeArrowheads="1"/>
          </p:cNvSpPr>
          <p:nvPr/>
        </p:nvSpPr>
        <p:spPr bwMode="auto">
          <a:xfrm>
            <a:off x="6858000" y="1562121"/>
            <a:ext cx="857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200" b="1">
                <a:solidFill>
                  <a:srgbClr val="FF0000"/>
                </a:solidFill>
              </a:rPr>
              <a:t>Case III.</a:t>
            </a:r>
          </a:p>
        </p:txBody>
      </p:sp>
      <p:sp>
        <p:nvSpPr>
          <p:cNvPr id="18476" name="ZoneTexte 81"/>
          <p:cNvSpPr txBox="1">
            <a:spLocks noChangeArrowheads="1"/>
          </p:cNvSpPr>
          <p:nvPr/>
        </p:nvSpPr>
        <p:spPr bwMode="auto">
          <a:xfrm>
            <a:off x="5143500" y="3929083"/>
            <a:ext cx="428625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900" dirty="0" err="1" smtClean="0"/>
              <a:t>true</a:t>
            </a:r>
            <a:endParaRPr lang="fr-FR" sz="900" dirty="0"/>
          </a:p>
        </p:txBody>
      </p:sp>
      <p:sp>
        <p:nvSpPr>
          <p:cNvPr id="18477" name="ZoneTexte 82"/>
          <p:cNvSpPr txBox="1">
            <a:spLocks noChangeArrowheads="1"/>
          </p:cNvSpPr>
          <p:nvPr/>
        </p:nvSpPr>
        <p:spPr bwMode="auto">
          <a:xfrm>
            <a:off x="2714625" y="3929083"/>
            <a:ext cx="428625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900" dirty="0" err="1" smtClean="0"/>
              <a:t>true</a:t>
            </a:r>
            <a:endParaRPr lang="fr-FR" sz="900" dirty="0"/>
          </a:p>
        </p:txBody>
      </p:sp>
      <p:sp>
        <p:nvSpPr>
          <p:cNvPr id="18478" name="ZoneTexte 83"/>
          <p:cNvSpPr txBox="1">
            <a:spLocks noChangeArrowheads="1"/>
          </p:cNvSpPr>
          <p:nvPr/>
        </p:nvSpPr>
        <p:spPr bwMode="auto">
          <a:xfrm>
            <a:off x="571500" y="3929083"/>
            <a:ext cx="428625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900" dirty="0" err="1" smtClean="0"/>
              <a:t>true</a:t>
            </a:r>
            <a:endParaRPr lang="fr-FR" sz="900" dirty="0"/>
          </a:p>
        </p:txBody>
      </p:sp>
      <p:sp>
        <p:nvSpPr>
          <p:cNvPr id="18479" name="ZoneTexte 84"/>
          <p:cNvSpPr txBox="1">
            <a:spLocks noChangeArrowheads="1"/>
          </p:cNvSpPr>
          <p:nvPr/>
        </p:nvSpPr>
        <p:spPr bwMode="auto">
          <a:xfrm>
            <a:off x="6000750" y="2698771"/>
            <a:ext cx="428625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900" dirty="0" err="1" smtClean="0"/>
              <a:t>true</a:t>
            </a:r>
            <a:endParaRPr lang="fr-FR" sz="900" dirty="0"/>
          </a:p>
        </p:txBody>
      </p:sp>
      <p:sp>
        <p:nvSpPr>
          <p:cNvPr id="18480" name="ZoneTexte 85"/>
          <p:cNvSpPr txBox="1">
            <a:spLocks noChangeArrowheads="1"/>
          </p:cNvSpPr>
          <p:nvPr/>
        </p:nvSpPr>
        <p:spPr bwMode="auto">
          <a:xfrm>
            <a:off x="2071670" y="2071695"/>
            <a:ext cx="428625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900" dirty="0" err="1" smtClean="0"/>
              <a:t>true</a:t>
            </a:r>
            <a:endParaRPr lang="fr-FR" sz="900" dirty="0"/>
          </a:p>
        </p:txBody>
      </p:sp>
      <p:sp>
        <p:nvSpPr>
          <p:cNvPr id="18481" name="ZoneTexte 86"/>
          <p:cNvSpPr txBox="1">
            <a:spLocks noChangeArrowheads="1"/>
          </p:cNvSpPr>
          <p:nvPr/>
        </p:nvSpPr>
        <p:spPr bwMode="auto">
          <a:xfrm>
            <a:off x="71438" y="2071695"/>
            <a:ext cx="428625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900" dirty="0" err="1" smtClean="0"/>
              <a:t>true</a:t>
            </a:r>
            <a:endParaRPr lang="fr-FR" sz="900" dirty="0"/>
          </a:p>
        </p:txBody>
      </p:sp>
      <p:sp>
        <p:nvSpPr>
          <p:cNvPr id="18482" name="ZoneTexte 87"/>
          <p:cNvSpPr txBox="1">
            <a:spLocks noChangeArrowheads="1"/>
          </p:cNvSpPr>
          <p:nvPr/>
        </p:nvSpPr>
        <p:spPr bwMode="auto">
          <a:xfrm>
            <a:off x="4143375" y="1341458"/>
            <a:ext cx="428625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900" dirty="0" err="1" smtClean="0"/>
              <a:t>true</a:t>
            </a:r>
            <a:endParaRPr lang="fr-FR" sz="900" dirty="0"/>
          </a:p>
        </p:txBody>
      </p:sp>
      <p:sp>
        <p:nvSpPr>
          <p:cNvPr id="18483" name="ZoneTexte 88"/>
          <p:cNvSpPr txBox="1">
            <a:spLocks noChangeArrowheads="1"/>
          </p:cNvSpPr>
          <p:nvPr/>
        </p:nvSpPr>
        <p:spPr bwMode="auto">
          <a:xfrm>
            <a:off x="1857356" y="627083"/>
            <a:ext cx="428625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900" dirty="0" err="1" smtClean="0"/>
              <a:t>true</a:t>
            </a:r>
            <a:endParaRPr lang="fr-FR" sz="900" dirty="0"/>
          </a:p>
        </p:txBody>
      </p:sp>
      <p:sp>
        <p:nvSpPr>
          <p:cNvPr id="18484" name="ZoneTexte 91"/>
          <p:cNvSpPr txBox="1">
            <a:spLocks noChangeArrowheads="1"/>
          </p:cNvSpPr>
          <p:nvPr/>
        </p:nvSpPr>
        <p:spPr bwMode="auto">
          <a:xfrm>
            <a:off x="4867275" y="627083"/>
            <a:ext cx="490538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900" dirty="0" smtClean="0"/>
              <a:t>false</a:t>
            </a:r>
            <a:endParaRPr lang="fr-FR" sz="900" dirty="0"/>
          </a:p>
        </p:txBody>
      </p:sp>
      <p:sp>
        <p:nvSpPr>
          <p:cNvPr id="18485" name="ZoneTexte 93"/>
          <p:cNvSpPr txBox="1">
            <a:spLocks noChangeArrowheads="1"/>
          </p:cNvSpPr>
          <p:nvPr/>
        </p:nvSpPr>
        <p:spPr bwMode="auto">
          <a:xfrm>
            <a:off x="4214813" y="3929083"/>
            <a:ext cx="490537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900" dirty="0" smtClean="0"/>
              <a:t>false</a:t>
            </a:r>
            <a:endParaRPr lang="fr-FR" sz="900" dirty="0"/>
          </a:p>
        </p:txBody>
      </p:sp>
      <p:sp>
        <p:nvSpPr>
          <p:cNvPr id="18486" name="ZoneTexte 94"/>
          <p:cNvSpPr txBox="1">
            <a:spLocks noChangeArrowheads="1"/>
          </p:cNvSpPr>
          <p:nvPr/>
        </p:nvSpPr>
        <p:spPr bwMode="auto">
          <a:xfrm>
            <a:off x="7510463" y="2698771"/>
            <a:ext cx="490537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900" dirty="0" smtClean="0"/>
              <a:t>false</a:t>
            </a:r>
            <a:endParaRPr lang="fr-FR" sz="900" dirty="0"/>
          </a:p>
        </p:txBody>
      </p:sp>
      <p:sp>
        <p:nvSpPr>
          <p:cNvPr id="18487" name="ZoneTexte 95"/>
          <p:cNvSpPr txBox="1">
            <a:spLocks noChangeArrowheads="1"/>
          </p:cNvSpPr>
          <p:nvPr/>
        </p:nvSpPr>
        <p:spPr bwMode="auto">
          <a:xfrm>
            <a:off x="6572250" y="3913208"/>
            <a:ext cx="490538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900" dirty="0" smtClean="0"/>
              <a:t>false</a:t>
            </a:r>
            <a:endParaRPr lang="fr-FR" sz="900" dirty="0"/>
          </a:p>
        </p:txBody>
      </p:sp>
      <p:sp>
        <p:nvSpPr>
          <p:cNvPr id="18488" name="ZoneTexte 96"/>
          <p:cNvSpPr txBox="1">
            <a:spLocks noChangeArrowheads="1"/>
          </p:cNvSpPr>
          <p:nvPr/>
        </p:nvSpPr>
        <p:spPr bwMode="auto">
          <a:xfrm>
            <a:off x="2000250" y="3929083"/>
            <a:ext cx="490538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900" dirty="0" smtClean="0"/>
              <a:t>false</a:t>
            </a:r>
            <a:endParaRPr lang="fr-FR" sz="900" dirty="0"/>
          </a:p>
        </p:txBody>
      </p:sp>
      <p:sp>
        <p:nvSpPr>
          <p:cNvPr id="18489" name="ZoneTexte 98"/>
          <p:cNvSpPr txBox="1">
            <a:spLocks noChangeArrowheads="1"/>
          </p:cNvSpPr>
          <p:nvPr/>
        </p:nvSpPr>
        <p:spPr bwMode="auto">
          <a:xfrm>
            <a:off x="6500813" y="1341458"/>
            <a:ext cx="490537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900" dirty="0" smtClean="0"/>
              <a:t>false</a:t>
            </a:r>
            <a:endParaRPr lang="fr-FR" sz="900" dirty="0"/>
          </a:p>
        </p:txBody>
      </p:sp>
      <p:sp>
        <p:nvSpPr>
          <p:cNvPr id="18490" name="ZoneTexte 99"/>
          <p:cNvSpPr txBox="1">
            <a:spLocks noChangeArrowheads="1"/>
          </p:cNvSpPr>
          <p:nvPr/>
        </p:nvSpPr>
        <p:spPr bwMode="auto">
          <a:xfrm>
            <a:off x="4572000" y="2071695"/>
            <a:ext cx="490538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900" dirty="0" smtClean="0"/>
              <a:t>false</a:t>
            </a:r>
            <a:endParaRPr lang="fr-FR" sz="900" dirty="0"/>
          </a:p>
        </p:txBody>
      </p:sp>
      <p:sp>
        <p:nvSpPr>
          <p:cNvPr id="18491" name="ZoneTexte 100"/>
          <p:cNvSpPr txBox="1">
            <a:spLocks noChangeArrowheads="1"/>
          </p:cNvSpPr>
          <p:nvPr/>
        </p:nvSpPr>
        <p:spPr bwMode="auto">
          <a:xfrm>
            <a:off x="1795446" y="2071695"/>
            <a:ext cx="490538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900" dirty="0" smtClean="0"/>
              <a:t>false</a:t>
            </a:r>
            <a:endParaRPr lang="fr-FR" sz="900" dirty="0"/>
          </a:p>
        </p:txBody>
      </p:sp>
      <p:cxnSp>
        <p:nvCxnSpPr>
          <p:cNvPr id="18492" name="Connecteur droit avec flèche 36"/>
          <p:cNvCxnSpPr>
            <a:cxnSpLocks noChangeAspect="1" noChangeShapeType="1"/>
            <a:stCxn id="163" idx="3"/>
            <a:endCxn id="152" idx="0"/>
          </p:cNvCxnSpPr>
          <p:nvPr/>
        </p:nvCxnSpPr>
        <p:spPr bwMode="auto">
          <a:xfrm>
            <a:off x="7429500" y="2848790"/>
            <a:ext cx="464344" cy="508793"/>
          </a:xfrm>
          <a:prstGeom prst="bentConnector2">
            <a:avLst/>
          </a:prstGeom>
          <a:noFill/>
          <a:ln w="9525" algn="ctr">
            <a:solidFill>
              <a:srgbClr val="C00000"/>
            </a:solidFill>
            <a:round/>
            <a:headEnd/>
            <a:tailEnd type="arrow" w="med" len="med"/>
          </a:ln>
        </p:spPr>
      </p:cxnSp>
      <p:sp>
        <p:nvSpPr>
          <p:cNvPr id="121" name="Rectangle à coins arrondis 120"/>
          <p:cNvSpPr/>
          <p:nvPr/>
        </p:nvSpPr>
        <p:spPr>
          <a:xfrm>
            <a:off x="428625" y="3143271"/>
            <a:ext cx="500063" cy="21431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fr-FR" sz="800" dirty="0" smtClean="0">
                <a:solidFill>
                  <a:schemeClr val="tx1"/>
                </a:solidFill>
              </a:rPr>
              <a:t>TC</a:t>
            </a:r>
            <a:r>
              <a:rPr lang="fr-FR" sz="800" dirty="0">
                <a:solidFill>
                  <a:schemeClr val="tx1"/>
                </a:solidFill>
              </a:rPr>
              <a:t> 1</a:t>
            </a:r>
          </a:p>
        </p:txBody>
      </p:sp>
      <p:sp>
        <p:nvSpPr>
          <p:cNvPr id="125" name="Rectangle à coins arrondis 124"/>
          <p:cNvSpPr/>
          <p:nvPr/>
        </p:nvSpPr>
        <p:spPr>
          <a:xfrm>
            <a:off x="5418138" y="1928833"/>
            <a:ext cx="500062" cy="214313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fr-FR" sz="800" dirty="0" smtClean="0">
                <a:solidFill>
                  <a:schemeClr val="tx1"/>
                </a:solidFill>
              </a:rPr>
              <a:t>TC</a:t>
            </a:r>
            <a:r>
              <a:rPr lang="fr-FR" sz="800" dirty="0">
                <a:solidFill>
                  <a:schemeClr val="tx1"/>
                </a:solidFill>
              </a:rPr>
              <a:t> 3</a:t>
            </a:r>
          </a:p>
        </p:txBody>
      </p:sp>
      <p:sp>
        <p:nvSpPr>
          <p:cNvPr id="126" name="Rectangle à coins arrondis 125"/>
          <p:cNvSpPr/>
          <p:nvPr/>
        </p:nvSpPr>
        <p:spPr>
          <a:xfrm>
            <a:off x="5000625" y="3143271"/>
            <a:ext cx="500063" cy="21431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fr-FR" sz="800" dirty="0" smtClean="0">
                <a:solidFill>
                  <a:schemeClr val="tx1"/>
                </a:solidFill>
              </a:rPr>
              <a:t>TC</a:t>
            </a:r>
            <a:r>
              <a:rPr lang="fr-FR" sz="800" dirty="0">
                <a:solidFill>
                  <a:schemeClr val="tx1"/>
                </a:solidFill>
              </a:rPr>
              <a:t> 4</a:t>
            </a:r>
          </a:p>
        </p:txBody>
      </p:sp>
      <p:sp>
        <p:nvSpPr>
          <p:cNvPr id="127" name="Rectangle à coins arrondis 126"/>
          <p:cNvSpPr/>
          <p:nvPr/>
        </p:nvSpPr>
        <p:spPr>
          <a:xfrm>
            <a:off x="2643188" y="3143271"/>
            <a:ext cx="482600" cy="21431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fr-FR" sz="800" dirty="0" smtClean="0">
                <a:solidFill>
                  <a:schemeClr val="tx1"/>
                </a:solidFill>
              </a:rPr>
              <a:t>TC</a:t>
            </a:r>
            <a:r>
              <a:rPr lang="fr-FR" sz="800" dirty="0">
                <a:solidFill>
                  <a:schemeClr val="tx1"/>
                </a:solidFill>
              </a:rPr>
              <a:t> 2</a:t>
            </a:r>
          </a:p>
        </p:txBody>
      </p:sp>
      <p:cxnSp>
        <p:nvCxnSpPr>
          <p:cNvPr id="157" name="Forme 156"/>
          <p:cNvCxnSpPr>
            <a:stCxn id="152" idx="3"/>
            <a:endCxn id="18503" idx="0"/>
          </p:cNvCxnSpPr>
          <p:nvPr/>
        </p:nvCxnSpPr>
        <p:spPr>
          <a:xfrm>
            <a:off x="8286750" y="3611499"/>
            <a:ext cx="357188" cy="1801897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99" name="ZoneTexte 161"/>
          <p:cNvSpPr txBox="1">
            <a:spLocks noChangeArrowheads="1"/>
          </p:cNvSpPr>
          <p:nvPr/>
        </p:nvSpPr>
        <p:spPr bwMode="auto">
          <a:xfrm>
            <a:off x="7143750" y="4429146"/>
            <a:ext cx="6429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800" dirty="0" err="1" smtClean="0"/>
              <a:t>Rule</a:t>
            </a:r>
            <a:r>
              <a:rPr lang="fr-FR" sz="800" dirty="0" smtClean="0"/>
              <a:t> </a:t>
            </a:r>
            <a:r>
              <a:rPr lang="fr-FR" sz="800" dirty="0"/>
              <a:t>3</a:t>
            </a:r>
          </a:p>
        </p:txBody>
      </p:sp>
      <p:sp>
        <p:nvSpPr>
          <p:cNvPr id="18500" name="ZoneTexte 163"/>
          <p:cNvSpPr txBox="1">
            <a:spLocks noChangeArrowheads="1"/>
          </p:cNvSpPr>
          <p:nvPr/>
        </p:nvSpPr>
        <p:spPr bwMode="auto">
          <a:xfrm>
            <a:off x="8572500" y="3613171"/>
            <a:ext cx="64293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800" dirty="0" err="1" smtClean="0"/>
              <a:t>Rule</a:t>
            </a:r>
            <a:r>
              <a:rPr lang="fr-FR" sz="800" dirty="0" smtClean="0"/>
              <a:t> </a:t>
            </a:r>
            <a:r>
              <a:rPr lang="fr-FR" sz="800" dirty="0"/>
              <a:t>A</a:t>
            </a:r>
          </a:p>
          <a:p>
            <a:r>
              <a:rPr lang="fr-FR" sz="800" dirty="0" smtClean="0"/>
              <a:t>or UCD </a:t>
            </a:r>
            <a:r>
              <a:rPr lang="fr-FR" sz="800" dirty="0"/>
              <a:t>= R97</a:t>
            </a:r>
          </a:p>
          <a:p>
            <a:r>
              <a:rPr lang="fr-FR" sz="800" dirty="0"/>
              <a:t>R98 R960</a:t>
            </a:r>
          </a:p>
          <a:p>
            <a:r>
              <a:rPr lang="fr-FR" sz="800" dirty="0"/>
              <a:t>R579 R402 R092 I469</a:t>
            </a:r>
          </a:p>
          <a:p>
            <a:r>
              <a:rPr lang="fr-FR" sz="800" dirty="0"/>
              <a:t>I99</a:t>
            </a:r>
          </a:p>
          <a:p>
            <a:r>
              <a:rPr lang="fr-FR" sz="800" dirty="0"/>
              <a:t>I959</a:t>
            </a:r>
          </a:p>
          <a:p>
            <a:r>
              <a:rPr lang="fr-FR" sz="800" dirty="0"/>
              <a:t>J960</a:t>
            </a:r>
          </a:p>
          <a:p>
            <a:r>
              <a:rPr lang="fr-FR" sz="800" dirty="0"/>
              <a:t>J969</a:t>
            </a:r>
          </a:p>
          <a:p>
            <a:r>
              <a:rPr lang="fr-FR" sz="800" dirty="0"/>
              <a:t>P285</a:t>
            </a:r>
          </a:p>
          <a:p>
            <a:endParaRPr lang="fr-FR" sz="800" dirty="0"/>
          </a:p>
        </p:txBody>
      </p:sp>
      <p:sp>
        <p:nvSpPr>
          <p:cNvPr id="18503" name="Rectangle 27"/>
          <p:cNvSpPr>
            <a:spLocks noChangeArrowheads="1"/>
          </p:cNvSpPr>
          <p:nvPr/>
        </p:nvSpPr>
        <p:spPr bwMode="auto">
          <a:xfrm>
            <a:off x="8286750" y="5413396"/>
            <a:ext cx="714375" cy="96949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dirty="0">
                <a:latin typeface="Calibri" pitchFamily="34" charset="0"/>
              </a:rPr>
              <a:t>III.5</a:t>
            </a:r>
          </a:p>
          <a:p>
            <a:pPr algn="ctr"/>
            <a:r>
              <a:rPr lang="fr-FR" sz="900" dirty="0" err="1" smtClean="0"/>
              <a:t>very</a:t>
            </a:r>
            <a:r>
              <a:rPr lang="fr-FR" sz="900" dirty="0" smtClean="0"/>
              <a:t> </a:t>
            </a:r>
            <a:r>
              <a:rPr lang="fr-FR" sz="900" dirty="0" err="1" smtClean="0"/>
              <a:t>imprecise</a:t>
            </a:r>
            <a:endParaRPr lang="fr-FR" sz="900" dirty="0"/>
          </a:p>
          <a:p>
            <a:pPr algn="ctr"/>
            <a:r>
              <a:rPr lang="fr-FR" sz="900" dirty="0" smtClean="0"/>
              <a:t>UCD</a:t>
            </a:r>
            <a:endParaRPr lang="fr-FR" sz="900" b="1" dirty="0">
              <a:latin typeface="Calibri" pitchFamily="34" charset="0"/>
            </a:endParaRPr>
          </a:p>
          <a:p>
            <a:pPr algn="ctr"/>
            <a:r>
              <a:rPr lang="fr-FR" sz="1200" b="1" dirty="0">
                <a:solidFill>
                  <a:schemeClr val="bg1"/>
                </a:solidFill>
                <a:latin typeface="Calibri" pitchFamily="34" charset="0"/>
              </a:rPr>
              <a:t>3% </a:t>
            </a:r>
          </a:p>
        </p:txBody>
      </p:sp>
      <p:sp>
        <p:nvSpPr>
          <p:cNvPr id="18504" name="Rectangle 27"/>
          <p:cNvSpPr>
            <a:spLocks noChangeArrowheads="1"/>
          </p:cNvSpPr>
          <p:nvPr/>
        </p:nvSpPr>
        <p:spPr bwMode="auto">
          <a:xfrm>
            <a:off x="7572375" y="5413396"/>
            <a:ext cx="642938" cy="96949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dirty="0">
                <a:latin typeface="Calibri" pitchFamily="34" charset="0"/>
              </a:rPr>
              <a:t>III.4</a:t>
            </a:r>
          </a:p>
          <a:p>
            <a:pPr algn="ctr"/>
            <a:r>
              <a:rPr lang="fr-FR" sz="900" dirty="0" smtClean="0"/>
              <a:t>MD </a:t>
            </a:r>
            <a:endParaRPr lang="fr-FR" sz="900" dirty="0"/>
          </a:p>
          <a:p>
            <a:pPr algn="ctr"/>
            <a:r>
              <a:rPr lang="fr-FR" sz="900" dirty="0" err="1" smtClean="0"/>
              <a:t>precises</a:t>
            </a:r>
            <a:r>
              <a:rPr lang="fr-FR" sz="900" dirty="0" smtClean="0"/>
              <a:t> </a:t>
            </a:r>
            <a:endParaRPr lang="fr-FR" sz="900" dirty="0"/>
          </a:p>
          <a:p>
            <a:pPr algn="ctr"/>
            <a:r>
              <a:rPr lang="fr-FR" sz="900" dirty="0" smtClean="0"/>
              <a:t>UCD</a:t>
            </a:r>
            <a:r>
              <a:rPr lang="fr-FR" sz="900" dirty="0" smtClean="0">
                <a:latin typeface="Calibri" pitchFamily="34" charset="0"/>
              </a:rPr>
              <a:t> </a:t>
            </a:r>
            <a:endParaRPr lang="fr-FR" sz="1000" dirty="0">
              <a:latin typeface="Calibri" pitchFamily="34" charset="0"/>
            </a:endParaRPr>
          </a:p>
          <a:p>
            <a:pPr algn="ctr"/>
            <a:r>
              <a:rPr lang="fr-FR" sz="1200" b="1" dirty="0">
                <a:solidFill>
                  <a:schemeClr val="bg1"/>
                </a:solidFill>
                <a:latin typeface="Calibri" pitchFamily="34" charset="0"/>
              </a:rPr>
              <a:t>3%</a:t>
            </a:r>
          </a:p>
        </p:txBody>
      </p:sp>
      <p:sp>
        <p:nvSpPr>
          <p:cNvPr id="18505" name="Rectangle 27"/>
          <p:cNvSpPr>
            <a:spLocks noChangeArrowheads="1"/>
          </p:cNvSpPr>
          <p:nvPr/>
        </p:nvSpPr>
        <p:spPr bwMode="auto">
          <a:xfrm>
            <a:off x="6786578" y="5413396"/>
            <a:ext cx="714360" cy="100027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fr-FR" dirty="0">
                <a:latin typeface="Calibri" pitchFamily="34" charset="0"/>
              </a:rPr>
              <a:t>III.3</a:t>
            </a:r>
          </a:p>
          <a:p>
            <a:pPr algn="ctr"/>
            <a:r>
              <a:rPr lang="fr-FR" sz="900" dirty="0" smtClean="0"/>
              <a:t>MD=&gt;UCD </a:t>
            </a:r>
            <a:endParaRPr lang="fr-FR" sz="900" dirty="0"/>
          </a:p>
          <a:p>
            <a:pPr algn="ctr"/>
            <a:endParaRPr lang="fr-FR" sz="1200" b="1" dirty="0">
              <a:latin typeface="Calibri" pitchFamily="34" charset="0"/>
            </a:endParaRPr>
          </a:p>
          <a:p>
            <a:pPr algn="ctr"/>
            <a:endParaRPr lang="fr-FR" sz="800" b="1" dirty="0">
              <a:latin typeface="Calibri" pitchFamily="34" charset="0"/>
            </a:endParaRPr>
          </a:p>
          <a:p>
            <a:pPr algn="ctr"/>
            <a:r>
              <a:rPr lang="fr-FR" sz="1200" b="1" dirty="0">
                <a:solidFill>
                  <a:schemeClr val="bg1"/>
                </a:solidFill>
                <a:latin typeface="Calibri" pitchFamily="34" charset="0"/>
              </a:rPr>
              <a:t>1% </a:t>
            </a:r>
          </a:p>
        </p:txBody>
      </p:sp>
      <p:sp>
        <p:nvSpPr>
          <p:cNvPr id="18506" name="ZoneTexte 163"/>
          <p:cNvSpPr txBox="1">
            <a:spLocks noChangeArrowheads="1"/>
          </p:cNvSpPr>
          <p:nvPr/>
        </p:nvSpPr>
        <p:spPr bwMode="auto">
          <a:xfrm>
            <a:off x="7858125" y="4286271"/>
            <a:ext cx="6429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800" dirty="0" err="1" smtClean="0"/>
              <a:t>Rule</a:t>
            </a:r>
            <a:r>
              <a:rPr lang="fr-FR" sz="800" dirty="0" smtClean="0"/>
              <a:t> </a:t>
            </a:r>
            <a:r>
              <a:rPr lang="fr-FR" sz="800" dirty="0"/>
              <a:t>B </a:t>
            </a:r>
          </a:p>
          <a:p>
            <a:r>
              <a:rPr lang="fr-FR" sz="800" dirty="0" err="1" smtClean="0"/>
              <a:t>Rule</a:t>
            </a:r>
            <a:r>
              <a:rPr lang="fr-FR" sz="800" dirty="0" smtClean="0"/>
              <a:t> </a:t>
            </a:r>
            <a:r>
              <a:rPr lang="fr-FR" sz="800" dirty="0"/>
              <a:t>C</a:t>
            </a:r>
          </a:p>
          <a:p>
            <a:r>
              <a:rPr lang="fr-FR" sz="800" dirty="0" err="1" smtClean="0"/>
              <a:t>Rule</a:t>
            </a:r>
            <a:r>
              <a:rPr lang="fr-FR" sz="800" dirty="0" smtClean="0"/>
              <a:t> </a:t>
            </a:r>
            <a:r>
              <a:rPr lang="fr-FR" sz="800" dirty="0"/>
              <a:t>D</a:t>
            </a:r>
            <a:endParaRPr lang="fr-FR" sz="900" dirty="0"/>
          </a:p>
        </p:txBody>
      </p:sp>
      <p:cxnSp>
        <p:nvCxnSpPr>
          <p:cNvPr id="167" name="Connecteur en angle 166"/>
          <p:cNvCxnSpPr>
            <a:stCxn id="152" idx="2"/>
            <a:endCxn id="18504" idx="0"/>
          </p:cNvCxnSpPr>
          <p:nvPr/>
        </p:nvCxnSpPr>
        <p:spPr>
          <a:xfrm rot="5400000">
            <a:off x="7119853" y="4639405"/>
            <a:ext cx="1547982" cy="15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Connecteur en angle 169"/>
          <p:cNvCxnSpPr>
            <a:stCxn id="152" idx="1"/>
            <a:endCxn id="18505" idx="0"/>
          </p:cNvCxnSpPr>
          <p:nvPr/>
        </p:nvCxnSpPr>
        <p:spPr>
          <a:xfrm rot="10800000" flipV="1">
            <a:off x="7143758" y="3611498"/>
            <a:ext cx="357180" cy="1801897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</TotalTime>
  <Words>186</Words>
  <Application>Microsoft Office PowerPoint</Application>
  <PresentationFormat>Affichage à l'écran (4:3)</PresentationFormat>
  <Paragraphs>98</Paragraphs>
  <Slides>1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Thème Office</vt:lpstr>
      <vt:lpstr>Diapositive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agathe.lamarche-vade</dc:creator>
  <cp:lastModifiedBy>agathe.lamarche-vade</cp:lastModifiedBy>
  <cp:revision>29</cp:revision>
  <dcterms:created xsi:type="dcterms:W3CDTF">2012-11-09T10:06:32Z</dcterms:created>
  <dcterms:modified xsi:type="dcterms:W3CDTF">2014-04-17T15:22:30Z</dcterms:modified>
</cp:coreProperties>
</file>