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4660"/>
  </p:normalViewPr>
  <p:slideViewPr>
    <p:cSldViewPr>
      <p:cViewPr>
        <p:scale>
          <a:sx n="100" d="100"/>
          <a:sy n="100" d="100"/>
        </p:scale>
        <p:origin x="-1074" y="-3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451" y="0"/>
            <a:ext cx="2949575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50070D2D-CFF4-4848-A32E-073EF1DC3955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3537" cy="4471988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451" y="9440863"/>
            <a:ext cx="2949575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CCBB6FD5-0FA0-4DDE-B4DD-E34CB7A3335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88158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444328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85097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4646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74686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74318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24760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458714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37559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32510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71178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17398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54AE3-86EB-47CF-893A-81320472B789}" type="datetimeFigureOut">
              <a:rPr kumimoji="1" lang="ja-JP" altLang="en-US" smtClean="0"/>
              <a:pPr/>
              <a:t>2012/5/5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99771-3BAB-4AD6-82A6-C51B687320F1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53607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テキスト ボックス 3"/>
          <p:cNvSpPr txBox="1">
            <a:spLocks noChangeArrowheads="1"/>
          </p:cNvSpPr>
          <p:nvPr/>
        </p:nvSpPr>
        <p:spPr bwMode="auto">
          <a:xfrm>
            <a:off x="433411" y="513199"/>
            <a:ext cx="8370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E. coli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strain</a:t>
            </a:r>
          </a:p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or plasmid 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テキスト ボックス 6"/>
          <p:cNvSpPr txBox="1">
            <a:spLocks noChangeArrowheads="1"/>
          </p:cNvSpPr>
          <p:nvPr/>
        </p:nvSpPr>
        <p:spPr bwMode="auto">
          <a:xfrm>
            <a:off x="446111" y="1141407"/>
            <a:ext cx="71205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BW25113</a:t>
            </a:r>
          </a:p>
        </p:txBody>
      </p:sp>
      <p:sp>
        <p:nvSpPr>
          <p:cNvPr id="2055" name="テキスト ボックス 7"/>
          <p:cNvSpPr txBox="1">
            <a:spLocks noChangeArrowheads="1"/>
          </p:cNvSpPr>
          <p:nvPr/>
        </p:nvSpPr>
        <p:spPr bwMode="auto">
          <a:xfrm>
            <a:off x="1535136" y="1141407"/>
            <a:ext cx="6655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wild type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テキスト ボックス 52"/>
          <p:cNvSpPr txBox="1">
            <a:spLocks noChangeArrowheads="1"/>
          </p:cNvSpPr>
          <p:nvPr/>
        </p:nvSpPr>
        <p:spPr bwMode="auto">
          <a:xfrm>
            <a:off x="5980014" y="1141407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[21]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テキスト ボックス 93"/>
          <p:cNvSpPr txBox="1">
            <a:spLocks noChangeArrowheads="1"/>
          </p:cNvSpPr>
          <p:nvPr/>
        </p:nvSpPr>
        <p:spPr bwMode="auto">
          <a:xfrm>
            <a:off x="3032148" y="563433"/>
            <a:ext cx="6960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Genotype</a:t>
            </a:r>
          </a:p>
        </p:txBody>
      </p:sp>
      <p:sp>
        <p:nvSpPr>
          <p:cNvPr id="2058" name="テキスト ボックス 97"/>
          <p:cNvSpPr txBox="1">
            <a:spLocks noChangeArrowheads="1"/>
          </p:cNvSpPr>
          <p:nvPr/>
        </p:nvSpPr>
        <p:spPr bwMode="auto">
          <a:xfrm>
            <a:off x="5827736" y="533270"/>
            <a:ext cx="7152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Reference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or source</a:t>
            </a:r>
          </a:p>
        </p:txBody>
      </p:sp>
      <p:sp>
        <p:nvSpPr>
          <p:cNvPr id="2068" name="テキスト ボックス 113"/>
          <p:cNvSpPr txBox="1">
            <a:spLocks noChangeArrowheads="1"/>
          </p:cNvSpPr>
          <p:nvPr/>
        </p:nvSpPr>
        <p:spPr bwMode="auto">
          <a:xfrm>
            <a:off x="484211" y="1308346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JW2720</a:t>
            </a:r>
          </a:p>
        </p:txBody>
      </p:sp>
      <p:sp>
        <p:nvSpPr>
          <p:cNvPr id="2069" name="テキスト ボックス 114"/>
          <p:cNvSpPr txBox="1">
            <a:spLocks noChangeArrowheads="1"/>
          </p:cNvSpPr>
          <p:nvPr/>
        </p:nvSpPr>
        <p:spPr bwMode="auto">
          <a:xfrm>
            <a:off x="1535136" y="1308346"/>
            <a:ext cx="75533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0" name="テキスト ボックス 115"/>
          <p:cNvSpPr txBox="1">
            <a:spLocks noChangeArrowheads="1"/>
          </p:cNvSpPr>
          <p:nvPr/>
        </p:nvSpPr>
        <p:spPr bwMode="auto">
          <a:xfrm>
            <a:off x="5980014" y="1308346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1" name="テキスト ボックス 116"/>
          <p:cNvSpPr txBox="1">
            <a:spLocks noChangeArrowheads="1"/>
          </p:cNvSpPr>
          <p:nvPr/>
        </p:nvSpPr>
        <p:spPr bwMode="auto">
          <a:xfrm>
            <a:off x="484211" y="1475285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JW3582</a:t>
            </a:r>
          </a:p>
        </p:txBody>
      </p:sp>
      <p:sp>
        <p:nvSpPr>
          <p:cNvPr id="2072" name="テキスト ボックス 117"/>
          <p:cNvSpPr txBox="1">
            <a:spLocks noChangeArrowheads="1"/>
          </p:cNvSpPr>
          <p:nvPr/>
        </p:nvSpPr>
        <p:spPr bwMode="auto">
          <a:xfrm>
            <a:off x="1535136" y="1475285"/>
            <a:ext cx="74892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cysE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テキスト ボックス 118"/>
          <p:cNvSpPr txBox="1">
            <a:spLocks noChangeArrowheads="1"/>
          </p:cNvSpPr>
          <p:nvPr/>
        </p:nvSpPr>
        <p:spPr bwMode="auto">
          <a:xfrm>
            <a:off x="5980014" y="1475285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0" name="直線コネクタ 69"/>
          <p:cNvCxnSpPr/>
          <p:nvPr/>
        </p:nvCxnSpPr>
        <p:spPr>
          <a:xfrm>
            <a:off x="362396" y="898377"/>
            <a:ext cx="63579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362396" y="528508"/>
            <a:ext cx="635793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テキスト ボックス 119"/>
          <p:cNvSpPr txBox="1">
            <a:spLocks noChangeArrowheads="1"/>
          </p:cNvSpPr>
          <p:nvPr/>
        </p:nvSpPr>
        <p:spPr bwMode="auto">
          <a:xfrm>
            <a:off x="484211" y="1642224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JW3331</a:t>
            </a:r>
          </a:p>
        </p:txBody>
      </p:sp>
      <p:sp>
        <p:nvSpPr>
          <p:cNvPr id="2075" name="テキスト ボックス 120"/>
          <p:cNvSpPr txBox="1">
            <a:spLocks noChangeArrowheads="1"/>
          </p:cNvSpPr>
          <p:nvPr/>
        </p:nvSpPr>
        <p:spPr bwMode="auto">
          <a:xfrm>
            <a:off x="1535136" y="1642224"/>
            <a:ext cx="76335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cysG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7" name="テキスト ボックス 118"/>
          <p:cNvSpPr txBox="1">
            <a:spLocks noChangeArrowheads="1"/>
          </p:cNvSpPr>
          <p:nvPr/>
        </p:nvSpPr>
        <p:spPr bwMode="auto">
          <a:xfrm>
            <a:off x="5980014" y="1642224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6" name="テキスト ボックス 122"/>
          <p:cNvSpPr txBox="1">
            <a:spLocks noChangeArrowheads="1"/>
          </p:cNvSpPr>
          <p:nvPr/>
        </p:nvSpPr>
        <p:spPr bwMode="auto">
          <a:xfrm>
            <a:off x="484211" y="1809163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JW2732</a:t>
            </a:r>
          </a:p>
        </p:txBody>
      </p:sp>
      <p:sp>
        <p:nvSpPr>
          <p:cNvPr id="2077" name="テキスト ボックス 123"/>
          <p:cNvSpPr txBox="1">
            <a:spLocks noChangeArrowheads="1"/>
          </p:cNvSpPr>
          <p:nvPr/>
        </p:nvSpPr>
        <p:spPr bwMode="auto">
          <a:xfrm>
            <a:off x="1535136" y="1809163"/>
            <a:ext cx="76335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cysH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8" name="テキスト ボックス 118"/>
          <p:cNvSpPr txBox="1">
            <a:spLocks noChangeArrowheads="1"/>
          </p:cNvSpPr>
          <p:nvPr/>
        </p:nvSpPr>
        <p:spPr bwMode="auto">
          <a:xfrm>
            <a:off x="5980014" y="1809163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8" name="テキスト ボックス 125"/>
          <p:cNvSpPr txBox="1">
            <a:spLocks noChangeArrowheads="1"/>
          </p:cNvSpPr>
          <p:nvPr/>
        </p:nvSpPr>
        <p:spPr bwMode="auto">
          <a:xfrm>
            <a:off x="484211" y="1976102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JW2733</a:t>
            </a:r>
          </a:p>
        </p:txBody>
      </p:sp>
      <p:sp>
        <p:nvSpPr>
          <p:cNvPr id="2079" name="テキスト ボックス 126"/>
          <p:cNvSpPr txBox="1">
            <a:spLocks noChangeArrowheads="1"/>
          </p:cNvSpPr>
          <p:nvPr/>
        </p:nvSpPr>
        <p:spPr bwMode="auto">
          <a:xfrm>
            <a:off x="1535136" y="1976102"/>
            <a:ext cx="7136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cysI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9" name="テキスト ボックス 115"/>
          <p:cNvSpPr txBox="1">
            <a:spLocks noChangeArrowheads="1"/>
          </p:cNvSpPr>
          <p:nvPr/>
        </p:nvSpPr>
        <p:spPr bwMode="auto">
          <a:xfrm>
            <a:off x="5980014" y="1976102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0" name="テキスト ボックス 128"/>
          <p:cNvSpPr txBox="1">
            <a:spLocks noChangeArrowheads="1"/>
          </p:cNvSpPr>
          <p:nvPr/>
        </p:nvSpPr>
        <p:spPr bwMode="auto">
          <a:xfrm>
            <a:off x="484211" y="2143041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JW2734</a:t>
            </a:r>
          </a:p>
        </p:txBody>
      </p:sp>
      <p:sp>
        <p:nvSpPr>
          <p:cNvPr id="2081" name="テキスト ボックス 129"/>
          <p:cNvSpPr txBox="1">
            <a:spLocks noChangeArrowheads="1"/>
          </p:cNvSpPr>
          <p:nvPr/>
        </p:nvSpPr>
        <p:spPr bwMode="auto">
          <a:xfrm>
            <a:off x="1535136" y="2143041"/>
            <a:ext cx="7280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cysJ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0" name="テキスト ボックス 118"/>
          <p:cNvSpPr txBox="1">
            <a:spLocks noChangeArrowheads="1"/>
          </p:cNvSpPr>
          <p:nvPr/>
        </p:nvSpPr>
        <p:spPr bwMode="auto">
          <a:xfrm>
            <a:off x="5980014" y="2143041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2" name="テキスト ボックス 131"/>
          <p:cNvSpPr txBox="1">
            <a:spLocks noChangeArrowheads="1"/>
          </p:cNvSpPr>
          <p:nvPr/>
        </p:nvSpPr>
        <p:spPr bwMode="auto">
          <a:xfrm>
            <a:off x="484211" y="2309980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JW2407</a:t>
            </a:r>
          </a:p>
        </p:txBody>
      </p:sp>
      <p:sp>
        <p:nvSpPr>
          <p:cNvPr id="2083" name="テキスト ボックス 132"/>
          <p:cNvSpPr txBox="1">
            <a:spLocks noChangeArrowheads="1"/>
          </p:cNvSpPr>
          <p:nvPr/>
        </p:nvSpPr>
        <p:spPr bwMode="auto">
          <a:xfrm>
            <a:off x="1535136" y="2309980"/>
            <a:ext cx="75533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1" name="テキスト ボックス 118"/>
          <p:cNvSpPr txBox="1">
            <a:spLocks noChangeArrowheads="1"/>
          </p:cNvSpPr>
          <p:nvPr/>
        </p:nvSpPr>
        <p:spPr bwMode="auto">
          <a:xfrm>
            <a:off x="5980014" y="2309980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テキスト ボックス 134"/>
          <p:cNvSpPr txBox="1">
            <a:spLocks noChangeArrowheads="1"/>
          </p:cNvSpPr>
          <p:nvPr/>
        </p:nvSpPr>
        <p:spPr bwMode="auto">
          <a:xfrm>
            <a:off x="484211" y="2476919"/>
            <a:ext cx="61266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JW2414</a:t>
            </a:r>
          </a:p>
        </p:txBody>
      </p:sp>
      <p:sp>
        <p:nvSpPr>
          <p:cNvPr id="2052" name="テキスト ボックス 135"/>
          <p:cNvSpPr txBox="1">
            <a:spLocks noChangeArrowheads="1"/>
          </p:cNvSpPr>
          <p:nvPr/>
        </p:nvSpPr>
        <p:spPr bwMode="auto">
          <a:xfrm>
            <a:off x="1535136" y="2476919"/>
            <a:ext cx="7777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cysM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::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2" name="テキスト ボックス 118"/>
          <p:cNvSpPr txBox="1">
            <a:spLocks noChangeArrowheads="1"/>
          </p:cNvSpPr>
          <p:nvPr/>
        </p:nvSpPr>
        <p:spPr bwMode="auto">
          <a:xfrm>
            <a:off x="5980014" y="2476919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0" name="テキスト ボックス 25"/>
          <p:cNvSpPr txBox="1">
            <a:spLocks noChangeArrowheads="1"/>
          </p:cNvSpPr>
          <p:nvPr/>
        </p:nvSpPr>
        <p:spPr bwMode="auto">
          <a:xfrm>
            <a:off x="535011" y="3207198"/>
            <a:ext cx="4908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pDES</a:t>
            </a:r>
          </a:p>
        </p:txBody>
      </p:sp>
      <p:sp>
        <p:nvSpPr>
          <p:cNvPr id="2121" name="テキスト ボックス 26"/>
          <p:cNvSpPr txBox="1">
            <a:spLocks noChangeArrowheads="1"/>
          </p:cNvSpPr>
          <p:nvPr/>
        </p:nvSpPr>
        <p:spPr bwMode="auto">
          <a:xfrm>
            <a:off x="1320823" y="3130253"/>
            <a:ext cx="39437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pACYC184 with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serA</a:t>
            </a:r>
            <a:r>
              <a:rPr lang="en-US" altLang="ja-JP" sz="1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(T410 Stop),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ydeD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alterd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cysE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(T167A) genes</a:t>
            </a:r>
          </a:p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under the control of the </a:t>
            </a:r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OmpA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promoter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2" name="テキスト ボックス 39"/>
          <p:cNvSpPr txBox="1">
            <a:spLocks noChangeArrowheads="1"/>
          </p:cNvSpPr>
          <p:nvPr/>
        </p:nvSpPr>
        <p:spPr bwMode="auto">
          <a:xfrm>
            <a:off x="6012074" y="3207198"/>
            <a:ext cx="33534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[9]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3" name="テキスト ボックス 54"/>
          <p:cNvSpPr txBox="1">
            <a:spLocks noChangeArrowheads="1"/>
          </p:cNvSpPr>
          <p:nvPr/>
        </p:nvSpPr>
        <p:spPr bwMode="auto">
          <a:xfrm>
            <a:off x="535011" y="3463172"/>
            <a:ext cx="64793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</a:t>
            </a:r>
            <a:endParaRPr lang="en-US" altLang="ja-JP" sz="1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4" name="テキスト ボックス 55"/>
          <p:cNvSpPr txBox="1">
            <a:spLocks noChangeArrowheads="1"/>
          </p:cNvSpPr>
          <p:nvPr/>
        </p:nvSpPr>
        <p:spPr bwMode="auto">
          <a:xfrm>
            <a:off x="1320823" y="3463172"/>
            <a:ext cx="4267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en-US" altLang="ja-JP" sz="1000" baseline="30000" dirty="0" err="1">
                <a:latin typeface="Times New Roman" pitchFamily="18" charset="0"/>
                <a:cs typeface="Times New Roman" pitchFamily="18" charset="0"/>
              </a:rPr>
              <a:t>R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5" name="テキスト ボックス 56"/>
          <p:cNvSpPr txBox="1">
            <a:spLocks noChangeArrowheads="1"/>
          </p:cNvSpPr>
          <p:nvPr/>
        </p:nvSpPr>
        <p:spPr bwMode="auto">
          <a:xfrm>
            <a:off x="5980014" y="3463172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5" name="テキスト ボックス 57"/>
          <p:cNvSpPr txBox="1">
            <a:spLocks noChangeArrowheads="1"/>
          </p:cNvSpPr>
          <p:nvPr/>
        </p:nvSpPr>
        <p:spPr bwMode="auto">
          <a:xfrm>
            <a:off x="535011" y="3612146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pCysH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6" name="テキスト ボックス 58"/>
          <p:cNvSpPr txBox="1">
            <a:spLocks noChangeArrowheads="1"/>
          </p:cNvSpPr>
          <p:nvPr/>
        </p:nvSpPr>
        <p:spPr bwMode="auto">
          <a:xfrm>
            <a:off x="1317648" y="3612146"/>
            <a:ext cx="25667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cysH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 gene on 0.7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7" name="テキスト ボックス 59"/>
          <p:cNvSpPr txBox="1">
            <a:spLocks noChangeArrowheads="1"/>
          </p:cNvSpPr>
          <p:nvPr/>
        </p:nvSpPr>
        <p:spPr bwMode="auto">
          <a:xfrm>
            <a:off x="5980014" y="3612146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8" name="テキスト ボックス 57"/>
          <p:cNvSpPr txBox="1">
            <a:spLocks noChangeArrowheads="1"/>
          </p:cNvSpPr>
          <p:nvPr/>
        </p:nvSpPr>
        <p:spPr bwMode="auto">
          <a:xfrm>
            <a:off x="535011" y="3791177"/>
            <a:ext cx="4908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pCysI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9" name="テキスト ボックス 58"/>
          <p:cNvSpPr txBox="1">
            <a:spLocks noChangeArrowheads="1"/>
          </p:cNvSpPr>
          <p:nvPr/>
        </p:nvSpPr>
        <p:spPr bwMode="auto">
          <a:xfrm>
            <a:off x="1317648" y="3791177"/>
            <a:ext cx="25170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cysI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gene on 1.7 kb 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0" name="テキスト ボックス 59"/>
          <p:cNvSpPr txBox="1">
            <a:spLocks noChangeArrowheads="1"/>
          </p:cNvSpPr>
          <p:nvPr/>
        </p:nvSpPr>
        <p:spPr bwMode="auto">
          <a:xfrm>
            <a:off x="5980014" y="3791177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1" name="テキスト ボックス 57"/>
          <p:cNvSpPr txBox="1">
            <a:spLocks noChangeArrowheads="1"/>
          </p:cNvSpPr>
          <p:nvPr/>
        </p:nvSpPr>
        <p:spPr bwMode="auto">
          <a:xfrm>
            <a:off x="535011" y="3970208"/>
            <a:ext cx="49725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pCysJ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2" name="テキスト ボックス 58"/>
          <p:cNvSpPr txBox="1">
            <a:spLocks noChangeArrowheads="1"/>
          </p:cNvSpPr>
          <p:nvPr/>
        </p:nvSpPr>
        <p:spPr bwMode="auto">
          <a:xfrm>
            <a:off x="1317648" y="3970208"/>
            <a:ext cx="25314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cysJ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 gene on 1.8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3" name="テキスト ボックス 59"/>
          <p:cNvSpPr txBox="1">
            <a:spLocks noChangeArrowheads="1"/>
          </p:cNvSpPr>
          <p:nvPr/>
        </p:nvSpPr>
        <p:spPr bwMode="auto">
          <a:xfrm>
            <a:off x="5980014" y="3970208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4" name="テキスト ボックス 57"/>
          <p:cNvSpPr txBox="1">
            <a:spLocks noChangeArrowheads="1"/>
          </p:cNvSpPr>
          <p:nvPr/>
        </p:nvSpPr>
        <p:spPr bwMode="auto">
          <a:xfrm>
            <a:off x="535011" y="4149239"/>
            <a:ext cx="54053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pCysK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5" name="テキスト ボックス 58"/>
          <p:cNvSpPr txBox="1">
            <a:spLocks noChangeArrowheads="1"/>
          </p:cNvSpPr>
          <p:nvPr/>
        </p:nvSpPr>
        <p:spPr bwMode="auto">
          <a:xfrm>
            <a:off x="1317648" y="4149239"/>
            <a:ext cx="25587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gene on 0.9 kb 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6" name="テキスト ボックス 59"/>
          <p:cNvSpPr txBox="1">
            <a:spLocks noChangeArrowheads="1"/>
          </p:cNvSpPr>
          <p:nvPr/>
        </p:nvSpPr>
        <p:spPr bwMode="auto">
          <a:xfrm>
            <a:off x="5980014" y="4149239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7" name="テキスト ボックス 57"/>
          <p:cNvSpPr txBox="1">
            <a:spLocks noChangeArrowheads="1"/>
          </p:cNvSpPr>
          <p:nvPr/>
        </p:nvSpPr>
        <p:spPr bwMode="auto">
          <a:xfrm>
            <a:off x="535011" y="4328270"/>
            <a:ext cx="5613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pCysM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8" name="テキスト ボックス 58"/>
          <p:cNvSpPr txBox="1">
            <a:spLocks noChangeArrowheads="1"/>
          </p:cNvSpPr>
          <p:nvPr/>
        </p:nvSpPr>
        <p:spPr bwMode="auto">
          <a:xfrm>
            <a:off x="1317648" y="4328270"/>
            <a:ext cx="258115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cysM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 gene on 0.9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9" name="テキスト ボックス 59"/>
          <p:cNvSpPr txBox="1">
            <a:spLocks noChangeArrowheads="1"/>
          </p:cNvSpPr>
          <p:nvPr/>
        </p:nvSpPr>
        <p:spPr bwMode="auto">
          <a:xfrm>
            <a:off x="5980014" y="4328270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" name="テキスト ボックス 57"/>
          <p:cNvSpPr txBox="1">
            <a:spLocks noChangeArrowheads="1"/>
          </p:cNvSpPr>
          <p:nvPr/>
        </p:nvSpPr>
        <p:spPr bwMode="auto">
          <a:xfrm>
            <a:off x="535011" y="4515239"/>
            <a:ext cx="513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pGrx1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" name="テキスト ボックス 58"/>
          <p:cNvSpPr txBox="1">
            <a:spLocks noChangeArrowheads="1"/>
          </p:cNvSpPr>
          <p:nvPr/>
        </p:nvSpPr>
        <p:spPr bwMode="auto">
          <a:xfrm>
            <a:off x="1317648" y="4507301"/>
            <a:ext cx="262283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grxA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gene on 0.26 kb 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2" name="テキスト ボックス 59"/>
          <p:cNvSpPr txBox="1">
            <a:spLocks noChangeArrowheads="1"/>
          </p:cNvSpPr>
          <p:nvPr/>
        </p:nvSpPr>
        <p:spPr bwMode="auto">
          <a:xfrm>
            <a:off x="5980014" y="4510476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3" name="テキスト ボックス 57"/>
          <p:cNvSpPr txBox="1">
            <a:spLocks noChangeArrowheads="1"/>
          </p:cNvSpPr>
          <p:nvPr/>
        </p:nvSpPr>
        <p:spPr bwMode="auto">
          <a:xfrm>
            <a:off x="535011" y="4694270"/>
            <a:ext cx="513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pGrx2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4" name="テキスト ボックス 58"/>
          <p:cNvSpPr txBox="1">
            <a:spLocks noChangeArrowheads="1"/>
          </p:cNvSpPr>
          <p:nvPr/>
        </p:nvSpPr>
        <p:spPr bwMode="auto">
          <a:xfrm>
            <a:off x="1317648" y="4694270"/>
            <a:ext cx="262283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grxB 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gene on 0.62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5" name="テキスト ボックス 59"/>
          <p:cNvSpPr txBox="1">
            <a:spLocks noChangeArrowheads="1"/>
          </p:cNvSpPr>
          <p:nvPr/>
        </p:nvSpPr>
        <p:spPr bwMode="auto">
          <a:xfrm>
            <a:off x="5980014" y="4694270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6" name="テキスト ボックス 57"/>
          <p:cNvSpPr txBox="1">
            <a:spLocks noChangeArrowheads="1"/>
          </p:cNvSpPr>
          <p:nvPr/>
        </p:nvSpPr>
        <p:spPr bwMode="auto">
          <a:xfrm>
            <a:off x="535011" y="4873301"/>
            <a:ext cx="513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pGrx3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7" name="テキスト ボックス 58"/>
          <p:cNvSpPr txBox="1">
            <a:spLocks noChangeArrowheads="1"/>
          </p:cNvSpPr>
          <p:nvPr/>
        </p:nvSpPr>
        <p:spPr bwMode="auto">
          <a:xfrm>
            <a:off x="1317648" y="4873301"/>
            <a:ext cx="26292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grxC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 gene on 0.25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8" name="テキスト ボックス 59"/>
          <p:cNvSpPr txBox="1">
            <a:spLocks noChangeArrowheads="1"/>
          </p:cNvSpPr>
          <p:nvPr/>
        </p:nvSpPr>
        <p:spPr bwMode="auto">
          <a:xfrm>
            <a:off x="5980014" y="4873301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" name="テキスト ボックス 57"/>
          <p:cNvSpPr txBox="1">
            <a:spLocks noChangeArrowheads="1"/>
          </p:cNvSpPr>
          <p:nvPr/>
        </p:nvSpPr>
        <p:spPr bwMode="auto">
          <a:xfrm>
            <a:off x="535011" y="5052332"/>
            <a:ext cx="513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pGrx4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" name="テキスト ボックス 58"/>
          <p:cNvSpPr txBox="1">
            <a:spLocks noChangeArrowheads="1"/>
          </p:cNvSpPr>
          <p:nvPr/>
        </p:nvSpPr>
        <p:spPr bwMode="auto">
          <a:xfrm>
            <a:off x="1317648" y="5052332"/>
            <a:ext cx="26372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grxD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 gene on 0.35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" name="テキスト ボックス 59"/>
          <p:cNvSpPr txBox="1">
            <a:spLocks noChangeArrowheads="1"/>
          </p:cNvSpPr>
          <p:nvPr/>
        </p:nvSpPr>
        <p:spPr bwMode="auto">
          <a:xfrm>
            <a:off x="5980014" y="5052332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5" name="テキスト ボックス 57"/>
          <p:cNvSpPr txBox="1">
            <a:spLocks noChangeArrowheads="1"/>
          </p:cNvSpPr>
          <p:nvPr/>
        </p:nvSpPr>
        <p:spPr bwMode="auto">
          <a:xfrm>
            <a:off x="535011" y="5231363"/>
            <a:ext cx="49885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pTrx1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6" name="テキスト ボックス 58"/>
          <p:cNvSpPr txBox="1">
            <a:spLocks noChangeArrowheads="1"/>
          </p:cNvSpPr>
          <p:nvPr/>
        </p:nvSpPr>
        <p:spPr bwMode="auto">
          <a:xfrm>
            <a:off x="1317648" y="5231363"/>
            <a:ext cx="260840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trxA gene on 0.33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7" name="テキスト ボックス 59"/>
          <p:cNvSpPr txBox="1">
            <a:spLocks noChangeArrowheads="1"/>
          </p:cNvSpPr>
          <p:nvPr/>
        </p:nvSpPr>
        <p:spPr bwMode="auto">
          <a:xfrm>
            <a:off x="5980014" y="5231363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0" name="テキスト ボックス 57"/>
          <p:cNvSpPr txBox="1">
            <a:spLocks noChangeArrowheads="1"/>
          </p:cNvSpPr>
          <p:nvPr/>
        </p:nvSpPr>
        <p:spPr bwMode="auto">
          <a:xfrm>
            <a:off x="535011" y="5410394"/>
            <a:ext cx="49885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pTrx2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1" name="テキスト ボックス 58"/>
          <p:cNvSpPr txBox="1">
            <a:spLocks noChangeArrowheads="1"/>
          </p:cNvSpPr>
          <p:nvPr/>
        </p:nvSpPr>
        <p:spPr bwMode="auto">
          <a:xfrm>
            <a:off x="1317648" y="5410394"/>
            <a:ext cx="26003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>
                <a:latin typeface="Times New Roman" pitchFamily="18" charset="0"/>
                <a:cs typeface="Times New Roman" pitchFamily="18" charset="0"/>
              </a:rPr>
              <a:t>trxC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 gene on 0.42 kb 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5" name="テキスト ボックス 59"/>
          <p:cNvSpPr txBox="1">
            <a:spLocks noChangeArrowheads="1"/>
          </p:cNvSpPr>
          <p:nvPr/>
        </p:nvSpPr>
        <p:spPr bwMode="auto">
          <a:xfrm>
            <a:off x="5980014" y="5410394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2" name="テキスト ボックス 57"/>
          <p:cNvSpPr txBox="1">
            <a:spLocks noChangeArrowheads="1"/>
          </p:cNvSpPr>
          <p:nvPr/>
        </p:nvSpPr>
        <p:spPr bwMode="auto">
          <a:xfrm>
            <a:off x="535011" y="5589425"/>
            <a:ext cx="5421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pNrdH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3" name="テキスト ボックス 58"/>
          <p:cNvSpPr txBox="1">
            <a:spLocks noChangeArrowheads="1"/>
          </p:cNvSpPr>
          <p:nvPr/>
        </p:nvSpPr>
        <p:spPr bwMode="auto">
          <a:xfrm>
            <a:off x="1317648" y="5589425"/>
            <a:ext cx="26436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>
                <a:latin typeface="Times New Roman" pitchFamily="18" charset="0"/>
                <a:cs typeface="Times New Roman" pitchFamily="18" charset="0"/>
              </a:rPr>
              <a:t>nrdH</a:t>
            </a:r>
            <a:r>
              <a:rPr lang="en-US" altLang="ja-JP" sz="1000">
                <a:latin typeface="Times New Roman" pitchFamily="18" charset="0"/>
                <a:cs typeface="Times New Roman" pitchFamily="18" charset="0"/>
              </a:rPr>
              <a:t> gene on 0.25 kb DNA fragment</a:t>
            </a:r>
            <a:endParaRPr lang="en-US" altLang="ja-JP" sz="1000" baseline="30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6" name="テキスト ボックス 59"/>
          <p:cNvSpPr txBox="1">
            <a:spLocks noChangeArrowheads="1"/>
          </p:cNvSpPr>
          <p:nvPr/>
        </p:nvSpPr>
        <p:spPr bwMode="auto">
          <a:xfrm>
            <a:off x="5980014" y="5589425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2" name="直線コネクタ 191"/>
          <p:cNvCxnSpPr/>
          <p:nvPr/>
        </p:nvCxnSpPr>
        <p:spPr>
          <a:xfrm>
            <a:off x="362396" y="6593573"/>
            <a:ext cx="635793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テキスト ボックス 57"/>
          <p:cNvSpPr txBox="1">
            <a:spLocks noChangeArrowheads="1"/>
          </p:cNvSpPr>
          <p:nvPr/>
        </p:nvSpPr>
        <p:spPr bwMode="auto">
          <a:xfrm>
            <a:off x="534989" y="5768456"/>
            <a:ext cx="62709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pCysK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-I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テキスト ボックス 58"/>
          <p:cNvSpPr txBox="1">
            <a:spLocks noChangeArrowheads="1"/>
          </p:cNvSpPr>
          <p:nvPr/>
        </p:nvSpPr>
        <p:spPr bwMode="auto">
          <a:xfrm>
            <a:off x="1317626" y="5768456"/>
            <a:ext cx="28312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cysI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gene on 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2.6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kb 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テキスト ボックス 59"/>
          <p:cNvSpPr txBox="1">
            <a:spLocks noChangeArrowheads="1"/>
          </p:cNvSpPr>
          <p:nvPr/>
        </p:nvSpPr>
        <p:spPr bwMode="auto">
          <a:xfrm>
            <a:off x="5818912" y="5768456"/>
            <a:ext cx="7216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This study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テキスト ボックス 57"/>
          <p:cNvSpPr txBox="1">
            <a:spLocks noChangeArrowheads="1"/>
          </p:cNvSpPr>
          <p:nvPr/>
        </p:nvSpPr>
        <p:spPr bwMode="auto">
          <a:xfrm>
            <a:off x="534989" y="5947487"/>
            <a:ext cx="6335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pCysK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-J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テキスト ボックス 58"/>
          <p:cNvSpPr txBox="1">
            <a:spLocks noChangeArrowheads="1"/>
          </p:cNvSpPr>
          <p:nvPr/>
        </p:nvSpPr>
        <p:spPr bwMode="auto">
          <a:xfrm>
            <a:off x="1317626" y="5947487"/>
            <a:ext cx="28568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cysIJ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gene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2.7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kb 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テキスト ボックス 59"/>
          <p:cNvSpPr txBox="1">
            <a:spLocks noChangeArrowheads="1"/>
          </p:cNvSpPr>
          <p:nvPr/>
        </p:nvSpPr>
        <p:spPr bwMode="auto">
          <a:xfrm>
            <a:off x="5818912" y="5947487"/>
            <a:ext cx="7216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This study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テキスト ボックス 57"/>
          <p:cNvSpPr txBox="1">
            <a:spLocks noChangeArrowheads="1"/>
          </p:cNvSpPr>
          <p:nvPr/>
        </p:nvSpPr>
        <p:spPr bwMode="auto">
          <a:xfrm>
            <a:off x="534989" y="6126518"/>
            <a:ext cx="58381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pCysJ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-I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テキスト ボックス 58"/>
          <p:cNvSpPr txBox="1">
            <a:spLocks noChangeArrowheads="1"/>
          </p:cNvSpPr>
          <p:nvPr/>
        </p:nvSpPr>
        <p:spPr bwMode="auto">
          <a:xfrm>
            <a:off x="1317626" y="6126518"/>
            <a:ext cx="28039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cysJ</a:t>
            </a:r>
            <a:r>
              <a:rPr lang="en-US" altLang="ja-JP" sz="1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cysI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gene on 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3.5 kb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テキスト ボックス 59"/>
          <p:cNvSpPr txBox="1">
            <a:spLocks noChangeArrowheads="1"/>
          </p:cNvSpPr>
          <p:nvPr/>
        </p:nvSpPr>
        <p:spPr bwMode="auto">
          <a:xfrm>
            <a:off x="5818912" y="6126518"/>
            <a:ext cx="7216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This study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テキスト ボックス 57"/>
          <p:cNvSpPr txBox="1">
            <a:spLocks noChangeArrowheads="1"/>
          </p:cNvSpPr>
          <p:nvPr/>
        </p:nvSpPr>
        <p:spPr bwMode="auto">
          <a:xfrm>
            <a:off x="404664" y="6305541"/>
            <a:ext cx="9637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pCysK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-I-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NrdH</a:t>
            </a:r>
            <a:endParaRPr lang="en-US" altLang="ja-JP" sz="1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テキスト ボックス 58"/>
          <p:cNvSpPr txBox="1">
            <a:spLocks noChangeArrowheads="1"/>
          </p:cNvSpPr>
          <p:nvPr/>
        </p:nvSpPr>
        <p:spPr bwMode="auto">
          <a:xfrm>
            <a:off x="1317626" y="6305541"/>
            <a:ext cx="319831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pCA24N,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cysI</a:t>
            </a:r>
            <a:r>
              <a:rPr lang="en-US" altLang="ja-JP" sz="1000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nrdH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gene on 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3.0 kb </a:t>
            </a:r>
            <a:r>
              <a:rPr lang="en-US" altLang="ja-JP" sz="1000" dirty="0">
                <a:latin typeface="Times New Roman" pitchFamily="18" charset="0"/>
                <a:cs typeface="Times New Roman" pitchFamily="18" charset="0"/>
              </a:rPr>
              <a:t>DNA fragment</a:t>
            </a:r>
            <a:endParaRPr lang="en-US" altLang="ja-JP" sz="10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テキスト ボックス 59"/>
          <p:cNvSpPr txBox="1">
            <a:spLocks noChangeArrowheads="1"/>
          </p:cNvSpPr>
          <p:nvPr/>
        </p:nvSpPr>
        <p:spPr bwMode="auto">
          <a:xfrm>
            <a:off x="5818912" y="6305541"/>
            <a:ext cx="7216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This study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テキスト ボックス 3"/>
          <p:cNvSpPr txBox="1">
            <a:spLocks noChangeArrowheads="1"/>
          </p:cNvSpPr>
          <p:nvPr/>
        </p:nvSpPr>
        <p:spPr bwMode="auto">
          <a:xfrm>
            <a:off x="366564" y="2986237"/>
            <a:ext cx="7072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 smtClean="0">
                <a:latin typeface="Times New Roman" pitchFamily="18" charset="0"/>
                <a:cs typeface="Times New Roman" pitchFamily="18" charset="0"/>
              </a:rPr>
              <a:t>Plasmids </a:t>
            </a:r>
            <a:endParaRPr lang="en-US" altLang="ja-JP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8" name="テキスト ボックス 142"/>
          <p:cNvSpPr txBox="1">
            <a:spLocks noChangeArrowheads="1"/>
          </p:cNvSpPr>
          <p:nvPr/>
        </p:nvSpPr>
        <p:spPr bwMode="auto">
          <a:xfrm>
            <a:off x="1988840" y="179512"/>
            <a:ext cx="275107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50" b="1" dirty="0">
                <a:latin typeface="Times New Roman" pitchFamily="18" charset="0"/>
                <a:cs typeface="Times New Roman" pitchFamily="18" charset="0"/>
              </a:rPr>
              <a:t>Table 1   Bacterial strains and plasmids used</a:t>
            </a:r>
            <a:endParaRPr lang="ja-JP" alt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" name="テキスト ボックス 3"/>
          <p:cNvSpPr txBox="1">
            <a:spLocks noChangeArrowheads="1"/>
          </p:cNvSpPr>
          <p:nvPr/>
        </p:nvSpPr>
        <p:spPr bwMode="auto">
          <a:xfrm>
            <a:off x="357039" y="928167"/>
            <a:ext cx="6078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b="1" dirty="0" smtClean="0">
                <a:latin typeface="Times New Roman" pitchFamily="18" charset="0"/>
                <a:cs typeface="Times New Roman" pitchFamily="18" charset="0"/>
              </a:rPr>
              <a:t>Strains </a:t>
            </a:r>
            <a:endParaRPr lang="en-US" altLang="ja-JP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テキスト ボックス 134"/>
          <p:cNvSpPr txBox="1">
            <a:spLocks noChangeArrowheads="1"/>
          </p:cNvSpPr>
          <p:nvPr/>
        </p:nvSpPr>
        <p:spPr bwMode="auto">
          <a:xfrm>
            <a:off x="560411" y="2627784"/>
            <a:ext cx="43473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AG1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テキスト ボックス 135"/>
          <p:cNvSpPr txBox="1">
            <a:spLocks noChangeArrowheads="1"/>
          </p:cNvSpPr>
          <p:nvPr/>
        </p:nvSpPr>
        <p:spPr bwMode="auto">
          <a:xfrm>
            <a:off x="1535136" y="2627784"/>
            <a:ext cx="31518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recA1 endA1 gyrA96 thi-1 hsdR17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000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000" baseline="30000" dirty="0" err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000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supE44 relA1</a:t>
            </a:r>
            <a:endParaRPr lang="ja-JP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テキスト ボックス 118"/>
          <p:cNvSpPr txBox="1">
            <a:spLocks noChangeArrowheads="1"/>
          </p:cNvSpPr>
          <p:nvPr/>
        </p:nvSpPr>
        <p:spPr bwMode="auto">
          <a:xfrm>
            <a:off x="5980014" y="2627784"/>
            <a:ext cx="3994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en-US" altLang="ja-JP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8613</TotalTime>
  <Words>339</Words>
  <Application>Microsoft Office PowerPoint</Application>
  <PresentationFormat>画面に合わせる (4:3)</PresentationFormat>
  <Paragraphs>93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Takeshi Nakatani</dc:creator>
  <cp:lastModifiedBy>iohtsu</cp:lastModifiedBy>
  <cp:revision>594</cp:revision>
  <dcterms:created xsi:type="dcterms:W3CDTF">2011-12-04T09:51:19Z</dcterms:created>
  <dcterms:modified xsi:type="dcterms:W3CDTF">2012-05-05T06:27:32Z</dcterms:modified>
</cp:coreProperties>
</file>