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8" r:id="rId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00" d="100"/>
          <a:sy n="100" d="100"/>
        </p:scale>
        <p:origin x="-25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37146" cy="4614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655" y="1"/>
            <a:ext cx="3037146" cy="4614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16BDB6-CFE2-4F64-8911-EBE08B9D4B2F}" type="datetimeFigureOut">
              <a:rPr lang="en-US" smtClean="0"/>
              <a:pPr/>
              <a:t>1/25/2013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882" y="4386507"/>
            <a:ext cx="5608640" cy="415654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773013"/>
            <a:ext cx="3037146" cy="4614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655" y="8773013"/>
            <a:ext cx="3037146" cy="4614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37ABB-CF47-4F69-BB2E-F6C54FB79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3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4D1285-1751-4EDA-9625-914B6BB04D3B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09C23B-C650-418B-A7B8-2D91F25028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32FA43-D1E3-4E11-93A2-6D9EC76A714E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A94189-06EF-4AA8-A47F-24BED5BBEF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D7DE69-9CDD-4BFA-A385-5B5A4C94160E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CC0EE-4698-4051-AB4C-78C554ECB8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12F0D6-38F5-4C82-BA16-D3AEEA5B917E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A0AAF8-4225-4EB0-B338-CF6C89B87F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CC507-3AD7-44F4-9250-E21D503E02C5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F41522-70DF-4008-9C3A-F7230FB09AE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100358-E305-4696-8BDD-4076F2B807C0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B42179-C21C-4A29-B273-45ABFFEA2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09FB60-797C-4A2A-A956-09E18AD74565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E0408-7403-44B4-AAE7-7E6F14712F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81EAB6-DC8D-4A11-B108-62F43FBEC279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CEC7FA-98BF-4658-B20A-87444D4DCE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A75BA5-B14F-4794-9CB7-C470352863B0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8E99C5-B240-49AF-9851-05503ECBD2C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933E0D-A595-4F86-BF04-1C8B82525325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0F3B4-6703-40D7-99F5-6476B9E800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E9AA1F-9AB7-4482-B10C-36EAA2296E34}" type="datetime1">
              <a:rPr lang="en-US" smtClean="0"/>
              <a:pPr>
                <a:defRPr/>
              </a:pPr>
              <a:t>1/25/2013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8C4FB2-C80B-4D91-BB28-19EE3FE39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2D1EAE-EE98-44DD-8EFB-DB3D1B8B19DC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19A91E-9DC6-4BDB-BA54-1CC0233B878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72519" y="1052736"/>
            <a:ext cx="4093762" cy="1911233"/>
            <a:chOff x="762000" y="1600200"/>
            <a:chExt cx="4093762" cy="1911233"/>
          </a:xfrm>
        </p:grpSpPr>
        <p:grpSp>
          <p:nvGrpSpPr>
            <p:cNvPr id="13" name="Group 12"/>
            <p:cNvGrpSpPr/>
            <p:nvPr/>
          </p:nvGrpSpPr>
          <p:grpSpPr>
            <a:xfrm>
              <a:off x="762000" y="1600200"/>
              <a:ext cx="4093762" cy="1911233"/>
              <a:chOff x="628414" y="1790700"/>
              <a:chExt cx="7905986" cy="4076700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701605" y="1790700"/>
                <a:ext cx="4724400" cy="2667000"/>
              </a:xfrm>
              <a:prstGeom prst="ellipse">
                <a:avLst/>
              </a:prstGeom>
              <a:solidFill>
                <a:schemeClr val="accent2">
                  <a:alpha val="7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Oval 3"/>
              <p:cNvSpPr/>
              <p:nvPr/>
            </p:nvSpPr>
            <p:spPr>
              <a:xfrm>
                <a:off x="3734617" y="3200400"/>
                <a:ext cx="4724400" cy="2667000"/>
              </a:xfrm>
              <a:prstGeom prst="ellipse">
                <a:avLst/>
              </a:prstGeom>
              <a:solidFill>
                <a:schemeClr val="accent6">
                  <a:alpha val="7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3809999" y="1886816"/>
                <a:ext cx="4724401" cy="2666999"/>
              </a:xfrm>
              <a:prstGeom prst="ellipse">
                <a:avLst/>
              </a:prstGeom>
              <a:solidFill>
                <a:schemeClr val="accent4">
                  <a:alpha val="7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628414" y="3168691"/>
                <a:ext cx="4724400" cy="2667000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062588" y="1888232"/>
              <a:ext cx="16806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Inequity-Responsive Care</a:t>
              </a:r>
              <a:endParaRPr lang="en-US" sz="1400" b="1" dirty="0">
                <a:effectLst>
                  <a:glow rad="101600">
                    <a:schemeClr val="bg1">
                      <a:alpha val="75000"/>
                    </a:schemeClr>
                  </a:glow>
                </a:effectLst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914400" y="2667000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Contextually-Tailored Care </a:t>
              </a:r>
              <a:endParaRPr lang="en-US" sz="1400" b="1" dirty="0">
                <a:effectLst>
                  <a:glow rad="101600">
                    <a:schemeClr val="bg1">
                      <a:alpha val="75000"/>
                    </a:schemeClr>
                  </a:glow>
                </a:effectLst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743199" y="1888232"/>
              <a:ext cx="1962297" cy="523220"/>
            </a:xfrm>
            <a:prstGeom prst="rect">
              <a:avLst/>
            </a:prstGeom>
            <a:noFill/>
            <a:effectLst>
              <a:glow rad="101600">
                <a:schemeClr val="bg1">
                  <a:lumMod val="95000"/>
                  <a:alpha val="75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Trauma- </a:t>
              </a:r>
              <a:r>
                <a:rPr lang="en-US" sz="1400" b="1" dirty="0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and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Violence-Informed Care</a:t>
              </a:r>
              <a:endParaRPr lang="en-US" sz="1400" b="1" dirty="0">
                <a:effectLst>
                  <a:glow rad="101600">
                    <a:schemeClr val="bg1">
                      <a:alpha val="75000"/>
                    </a:schemeClr>
                  </a:glow>
                </a:effectLst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43200" y="2667000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b="1" dirty="0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Culturally-Competent </a:t>
              </a:r>
              <a:r>
                <a:rPr lang="en-US" sz="1400" b="1" dirty="0" smtClean="0">
                  <a:effectLst>
                    <a:glow rad="101600">
                      <a:schemeClr val="bg1">
                        <a:alpha val="75000"/>
                      </a:schemeClr>
                    </a:glow>
                  </a:effectLst>
                </a:rPr>
                <a:t>Care</a:t>
              </a:r>
              <a:endParaRPr lang="en-US" sz="1400" b="1" dirty="0">
                <a:effectLst>
                  <a:glow rad="101600">
                    <a:schemeClr val="bg1">
                      <a:alpha val="75000"/>
                    </a:schemeClr>
                  </a:glow>
                </a:effectLst>
              </a:endParaRPr>
            </a:p>
          </p:txBody>
        </p:sp>
      </p:grpSp>
      <p:sp>
        <p:nvSpPr>
          <p:cNvPr id="3" name="Left Brace 2"/>
          <p:cNvSpPr/>
          <p:nvPr/>
        </p:nvSpPr>
        <p:spPr>
          <a:xfrm rot="10800000">
            <a:off x="5334001" y="914400"/>
            <a:ext cx="614452" cy="5791200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3528" y="3429000"/>
            <a:ext cx="5127104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10 Strategies to Guide Organizations in Enhancing Capacity for Equity-Oriented Services </a:t>
            </a:r>
            <a:endParaRPr lang="en-US" dirty="0" smtClean="0"/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Make an explicit commitment to equity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Develop supportive structures, policies, and processes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/>
              <a:t>Revision use of time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Attend to power differentials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Tailor care, programs and services to context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Actively counter oppression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Promote community + patient participatory engagement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Tailor care, programs and services to histories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Enhance access to social determinants of health</a:t>
            </a:r>
          </a:p>
          <a:p>
            <a:pPr marL="263525" indent="-263525">
              <a:buFont typeface="Arial"/>
              <a:buChar char="•"/>
            </a:pPr>
            <a:r>
              <a:rPr lang="en-US" sz="1600" dirty="0" smtClean="0"/>
              <a:t>Optimize use of place and space</a:t>
            </a:r>
            <a:endParaRPr lang="en-US" sz="1600" b="1" dirty="0" smtClean="0"/>
          </a:p>
        </p:txBody>
      </p:sp>
      <p:sp>
        <p:nvSpPr>
          <p:cNvPr id="14" name="Left Brace 13"/>
          <p:cNvSpPr/>
          <p:nvPr/>
        </p:nvSpPr>
        <p:spPr>
          <a:xfrm rot="16200000">
            <a:off x="2652144" y="856879"/>
            <a:ext cx="457200" cy="4449316"/>
          </a:xfrm>
          <a:prstGeom prst="leftBrace">
            <a:avLst>
              <a:gd name="adj1" fmla="val 8333"/>
              <a:gd name="adj2" fmla="val 5037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9479" y="695354"/>
            <a:ext cx="500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4 Key Dimensions of Equity-Oriented PHC Services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732240" y="838200"/>
            <a:ext cx="13945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Outcomes 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12756" y="4379620"/>
            <a:ext cx="282644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Longer term: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i</a:t>
            </a:r>
            <a:r>
              <a:rPr lang="en-US" sz="1600" dirty="0" smtClean="0"/>
              <a:t>mproved health and quality of </a:t>
            </a:r>
            <a:r>
              <a:rPr lang="en-US" sz="1600" dirty="0"/>
              <a:t>l</a:t>
            </a:r>
            <a:r>
              <a:rPr lang="en-US" sz="1600" dirty="0" smtClean="0"/>
              <a:t>ife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reduced health inequities at population </a:t>
            </a:r>
            <a:r>
              <a:rPr lang="en-US" sz="1600" dirty="0"/>
              <a:t>l</a:t>
            </a:r>
            <a:r>
              <a:rPr lang="en-US" sz="1600" dirty="0" smtClean="0"/>
              <a:t>evel</a:t>
            </a:r>
          </a:p>
          <a:p>
            <a:pPr marL="285750" indent="-285750"/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012756" y="1295401"/>
            <a:ext cx="2826444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Shorter term: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increased </a:t>
            </a:r>
            <a:r>
              <a:rPr lang="en-US" sz="1600" dirty="0"/>
              <a:t>effectiveness of </a:t>
            </a:r>
            <a:r>
              <a:rPr lang="en-US" sz="1600" dirty="0" smtClean="0"/>
              <a:t>services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increased </a:t>
            </a:r>
            <a:r>
              <a:rPr lang="en-US" sz="1600" dirty="0"/>
              <a:t>‘fit’ between people’s needs and </a:t>
            </a:r>
            <a:r>
              <a:rPr lang="en-US" sz="1600" dirty="0" smtClean="0"/>
              <a:t>services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increased </a:t>
            </a:r>
            <a:r>
              <a:rPr lang="en-US" sz="1600" dirty="0"/>
              <a:t>access to </a:t>
            </a:r>
            <a:r>
              <a:rPr lang="en-US" sz="1600" dirty="0" smtClean="0"/>
              <a:t>health care </a:t>
            </a:r>
            <a:r>
              <a:rPr lang="en-US" sz="1600" dirty="0" smtClean="0"/>
              <a:t>and </a:t>
            </a:r>
            <a:r>
              <a:rPr lang="en-US" sz="1600" dirty="0" smtClean="0"/>
              <a:t>social resources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increased patient capacity </a:t>
            </a:r>
            <a:r>
              <a:rPr lang="en-US" sz="1600" dirty="0"/>
              <a:t>to manage </a:t>
            </a:r>
            <a:r>
              <a:rPr lang="en-US" sz="1600" dirty="0" smtClean="0"/>
              <a:t>health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7494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3286</TotalTime>
  <Words>134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Colleen</dc:creator>
  <cp:lastModifiedBy>Annette Browne</cp:lastModifiedBy>
  <cp:revision>111</cp:revision>
  <cp:lastPrinted>2012-07-06T03:13:12Z</cp:lastPrinted>
  <dcterms:created xsi:type="dcterms:W3CDTF">2011-10-30T15:11:12Z</dcterms:created>
  <dcterms:modified xsi:type="dcterms:W3CDTF">2013-01-26T05:34:10Z</dcterms:modified>
</cp:coreProperties>
</file>