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64" autoAdjust="0"/>
  </p:normalViewPr>
  <p:slideViewPr>
    <p:cSldViewPr>
      <p:cViewPr>
        <p:scale>
          <a:sx n="120" d="100"/>
          <a:sy n="120" d="100"/>
        </p:scale>
        <p:origin x="-174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borancourt.MEDECINE\Desktop\RT-PCR%2520for%2520Mcl-1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CA"/>
  <c:chart>
    <c:autoTitleDeleted val="1"/>
    <c:plotArea>
      <c:layout/>
      <c:barChart>
        <c:barDir val="col"/>
        <c:grouping val="clustered"/>
        <c:ser>
          <c:idx val="0"/>
          <c:order val="0"/>
          <c:errBars>
            <c:errBarType val="plus"/>
            <c:errValType val="cust"/>
            <c:plus>
              <c:numRef>
                <c:f>Feuil2!$C$2:$C$7</c:f>
                <c:numCache>
                  <c:formatCode>General</c:formatCode>
                  <c:ptCount val="6"/>
                  <c:pt idx="0">
                    <c:v>6.000000000000006E-2</c:v>
                  </c:pt>
                  <c:pt idx="1">
                    <c:v>8.0000000000000085E-2</c:v>
                  </c:pt>
                  <c:pt idx="2">
                    <c:v>3.0000000000000013E-2</c:v>
                  </c:pt>
                  <c:pt idx="3">
                    <c:v>4.0000000000000042E-2</c:v>
                  </c:pt>
                  <c:pt idx="4">
                    <c:v>0.5</c:v>
                  </c:pt>
                  <c:pt idx="5">
                    <c:v>2.0000000000000021E-2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Feuil2!$A$2:$A$7</c:f>
              <c:strCache>
                <c:ptCount val="6"/>
                <c:pt idx="0">
                  <c:v>control</c:v>
                </c:pt>
                <c:pt idx="1">
                  <c:v>OVC509</c:v>
                </c:pt>
                <c:pt idx="2">
                  <c:v>Act</c:v>
                </c:pt>
                <c:pt idx="3">
                  <c:v>OVC509+Act</c:v>
                </c:pt>
                <c:pt idx="4">
                  <c:v>OVC415</c:v>
                </c:pt>
                <c:pt idx="5">
                  <c:v>OVC415+Act</c:v>
                </c:pt>
              </c:strCache>
            </c:strRef>
          </c:cat>
          <c:val>
            <c:numRef>
              <c:f>Feuil2!$B$2:$B$7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0.1</c:v>
                </c:pt>
                <c:pt idx="3">
                  <c:v>0.1</c:v>
                </c:pt>
                <c:pt idx="4">
                  <c:v>2</c:v>
                </c:pt>
                <c:pt idx="5">
                  <c:v>0.2</c:v>
                </c:pt>
              </c:numCache>
            </c:numRef>
          </c:val>
        </c:ser>
        <c:axId val="104696064"/>
        <c:axId val="104942208"/>
      </c:barChart>
      <c:catAx>
        <c:axId val="104696064"/>
        <c:scaling>
          <c:orientation val="minMax"/>
        </c:scaling>
        <c:axPos val="b"/>
        <c:majorTickMark val="none"/>
        <c:tickLblPos val="none"/>
        <c:crossAx val="104942208"/>
        <c:crosses val="autoZero"/>
        <c:auto val="1"/>
        <c:lblAlgn val="ctr"/>
        <c:lblOffset val="100"/>
      </c:catAx>
      <c:valAx>
        <c:axId val="1049422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800" b="0"/>
                </a:pPr>
                <a:r>
                  <a:rPr lang="fr-CA" sz="800" b="0" dirty="0"/>
                  <a:t>Relative</a:t>
                </a:r>
                <a:r>
                  <a:rPr lang="fr-CA" sz="800" b="0" baseline="0" dirty="0"/>
                  <a:t> </a:t>
                </a:r>
                <a:r>
                  <a:rPr lang="fr-CA" sz="800" b="0" baseline="0" dirty="0" smtClean="0"/>
                  <a:t>Mcl-1 </a:t>
                </a:r>
                <a:r>
                  <a:rPr lang="fr-CA" sz="800" b="0" baseline="0" dirty="0" err="1" smtClean="0"/>
                  <a:t>mRNA</a:t>
                </a:r>
                <a:r>
                  <a:rPr lang="fr-CA" sz="800" b="0" baseline="0" dirty="0" smtClean="0"/>
                  <a:t> expression</a:t>
                </a:r>
                <a:endParaRPr lang="fr-CA" sz="800" b="0" baseline="0" dirty="0"/>
              </a:p>
              <a:p>
                <a:pPr>
                  <a:defRPr sz="800" b="0"/>
                </a:pPr>
                <a:r>
                  <a:rPr lang="fr-CA" sz="800" b="0" baseline="0" dirty="0"/>
                  <a:t>(</a:t>
                </a:r>
                <a:r>
                  <a:rPr lang="fr-CA" sz="800" b="0" baseline="0" dirty="0" err="1"/>
                  <a:t>normalized</a:t>
                </a:r>
                <a:r>
                  <a:rPr lang="fr-CA" sz="800" b="0" baseline="0" dirty="0"/>
                  <a:t> to RPLPO)</a:t>
                </a:r>
                <a:endParaRPr lang="fr-CA" sz="800" b="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fr-FR"/>
          </a:p>
        </c:txPr>
        <c:crossAx val="104696064"/>
        <c:crosses val="autoZero"/>
        <c:crossBetween val="between"/>
      </c:valAx>
    </c:plotArea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29349-2DD9-48A7-B1C9-B084EC9C22BB}" type="datetimeFigureOut">
              <a:rPr lang="fr-CA" smtClean="0"/>
              <a:pPr/>
              <a:t>2012-10-16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AAB9F-B8F4-4C2D-9D42-3244748017F9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55185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2A531-1343-4051-905E-F6F11FD22B8A}" type="datetimeFigureOut">
              <a:rPr lang="fr-FR" smtClean="0"/>
              <a:pPr/>
              <a:t>16/10/2012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1C521-97F6-40F4-A98A-1BDE774B9B38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/>
          <p:cNvGrpSpPr/>
          <p:nvPr/>
        </p:nvGrpSpPr>
        <p:grpSpPr>
          <a:xfrm>
            <a:off x="699257" y="902037"/>
            <a:ext cx="1560515" cy="288000"/>
            <a:chOff x="3724277" y="1928794"/>
            <a:chExt cx="1560515" cy="506412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lum bright="20000"/>
            </a:blip>
            <a:srcRect/>
            <a:stretch>
              <a:fillRect/>
            </a:stretch>
          </p:blipFill>
          <p:spPr bwMode="auto">
            <a:xfrm>
              <a:off x="3724277" y="1928794"/>
              <a:ext cx="354012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  <a:lum bright="20000"/>
            </a:blip>
            <a:srcRect/>
            <a:stretch>
              <a:fillRect/>
            </a:stretch>
          </p:blipFill>
          <p:spPr bwMode="auto">
            <a:xfrm>
              <a:off x="4071942" y="1928794"/>
              <a:ext cx="1212850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31" name="Picture 7"/>
          <p:cNvPicPr preferRelativeResize="0">
            <a:picLocks noChangeArrowheads="1"/>
          </p:cNvPicPr>
          <p:nvPr/>
        </p:nvPicPr>
        <p:blipFill>
          <a:blip r:embed="rId4" cstate="print">
            <a:grayscl/>
            <a:lum bright="20000"/>
          </a:blip>
          <a:srcRect/>
          <a:stretch>
            <a:fillRect/>
          </a:stretch>
        </p:blipFill>
        <p:spPr bwMode="auto">
          <a:xfrm>
            <a:off x="707185" y="1206839"/>
            <a:ext cx="15624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ZoneTexte 85"/>
          <p:cNvSpPr txBox="1">
            <a:spLocks noChangeArrowheads="1"/>
          </p:cNvSpPr>
          <p:nvPr/>
        </p:nvSpPr>
        <p:spPr bwMode="auto">
          <a:xfrm>
            <a:off x="170611" y="949662"/>
            <a:ext cx="43338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/>
              <a:t>Mcl-1</a:t>
            </a:r>
            <a:endParaRPr lang="fr-CA" sz="800"/>
          </a:p>
        </p:txBody>
      </p:sp>
      <p:cxnSp>
        <p:nvCxnSpPr>
          <p:cNvPr id="33" name="Connecteur droit avec flèche 32"/>
          <p:cNvCxnSpPr/>
          <p:nvPr/>
        </p:nvCxnSpPr>
        <p:spPr>
          <a:xfrm>
            <a:off x="545261" y="1043325"/>
            <a:ext cx="14287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551607" y="1348127"/>
            <a:ext cx="1428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85"/>
          <p:cNvSpPr txBox="1">
            <a:spLocks noChangeArrowheads="1"/>
          </p:cNvSpPr>
          <p:nvPr/>
        </p:nvSpPr>
        <p:spPr bwMode="auto">
          <a:xfrm>
            <a:off x="116632" y="1230652"/>
            <a:ext cx="5238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/>
              <a:t>Tubulin</a:t>
            </a:r>
            <a:endParaRPr lang="fr-CA" sz="800"/>
          </a:p>
        </p:txBody>
      </p:sp>
      <p:sp>
        <p:nvSpPr>
          <p:cNvPr id="36" name="ZoneTexte 35"/>
          <p:cNvSpPr txBox="1"/>
          <p:nvPr/>
        </p:nvSpPr>
        <p:spPr>
          <a:xfrm>
            <a:off x="765976" y="69724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0</a:t>
            </a:r>
            <a:endParaRPr lang="fr-CA" sz="800" dirty="0"/>
          </a:p>
        </p:txBody>
      </p:sp>
      <p:sp>
        <p:nvSpPr>
          <p:cNvPr id="37" name="ZoneTexte 36"/>
          <p:cNvSpPr txBox="1"/>
          <p:nvPr/>
        </p:nvSpPr>
        <p:spPr>
          <a:xfrm>
            <a:off x="1095116" y="69724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2</a:t>
            </a:r>
            <a:endParaRPr lang="fr-CA" sz="800" dirty="0"/>
          </a:p>
        </p:txBody>
      </p:sp>
      <p:sp>
        <p:nvSpPr>
          <p:cNvPr id="38" name="ZoneTexte 37"/>
          <p:cNvSpPr txBox="1"/>
          <p:nvPr/>
        </p:nvSpPr>
        <p:spPr>
          <a:xfrm>
            <a:off x="1380868" y="69724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4</a:t>
            </a:r>
            <a:endParaRPr lang="fr-CA" sz="800" dirty="0"/>
          </a:p>
        </p:txBody>
      </p:sp>
      <p:sp>
        <p:nvSpPr>
          <p:cNvPr id="39" name="ZoneTexte 38"/>
          <p:cNvSpPr txBox="1"/>
          <p:nvPr/>
        </p:nvSpPr>
        <p:spPr>
          <a:xfrm>
            <a:off x="1693178" y="69724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2</a:t>
            </a:r>
            <a:endParaRPr lang="fr-CA" sz="800" dirty="0"/>
          </a:p>
        </p:txBody>
      </p:sp>
      <p:sp>
        <p:nvSpPr>
          <p:cNvPr id="40" name="ZoneTexte 39"/>
          <p:cNvSpPr txBox="1"/>
          <p:nvPr/>
        </p:nvSpPr>
        <p:spPr>
          <a:xfrm>
            <a:off x="1978930" y="69724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4</a:t>
            </a:r>
            <a:endParaRPr lang="fr-CA" sz="800" dirty="0"/>
          </a:p>
        </p:txBody>
      </p:sp>
      <p:sp>
        <p:nvSpPr>
          <p:cNvPr id="41" name="ZoneTexte 40"/>
          <p:cNvSpPr txBox="1"/>
          <p:nvPr/>
        </p:nvSpPr>
        <p:spPr>
          <a:xfrm>
            <a:off x="259508" y="697248"/>
            <a:ext cx="5293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Time (h)</a:t>
            </a:r>
            <a:endParaRPr lang="fr-CA" sz="800" dirty="0"/>
          </a:p>
        </p:txBody>
      </p:sp>
      <p:sp>
        <p:nvSpPr>
          <p:cNvPr id="42" name="ZoneTexte 76"/>
          <p:cNvSpPr txBox="1">
            <a:spLocks noChangeArrowheads="1"/>
          </p:cNvSpPr>
          <p:nvPr/>
        </p:nvSpPr>
        <p:spPr bwMode="auto">
          <a:xfrm>
            <a:off x="1045326" y="482934"/>
            <a:ext cx="5405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/>
              <a:t>OVC </a:t>
            </a:r>
            <a:r>
              <a:rPr lang="fr-CA" sz="800" dirty="0" smtClean="0"/>
              <a:t>509</a:t>
            </a:r>
            <a:endParaRPr lang="fr-CA" sz="800" dirty="0"/>
          </a:p>
        </p:txBody>
      </p:sp>
      <p:cxnSp>
        <p:nvCxnSpPr>
          <p:cNvPr id="44" name="Connecteur droit 43"/>
          <p:cNvCxnSpPr/>
          <p:nvPr/>
        </p:nvCxnSpPr>
        <p:spPr>
          <a:xfrm>
            <a:off x="1073376" y="697248"/>
            <a:ext cx="5000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1688268" y="697248"/>
            <a:ext cx="5000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78"/>
          <p:cNvSpPr txBox="1">
            <a:spLocks noChangeArrowheads="1"/>
          </p:cNvSpPr>
          <p:nvPr/>
        </p:nvSpPr>
        <p:spPr bwMode="auto">
          <a:xfrm>
            <a:off x="1650172" y="481348"/>
            <a:ext cx="609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/>
              <a:t>OVC 551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6253371" y="-32"/>
            <a:ext cx="663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Figure S1</a:t>
            </a:r>
            <a:endParaRPr lang="fr-CA" sz="1000" dirty="0"/>
          </a:p>
        </p:txBody>
      </p:sp>
      <p:sp>
        <p:nvSpPr>
          <p:cNvPr id="97" name="ZoneTexte 96"/>
          <p:cNvSpPr txBox="1"/>
          <p:nvPr/>
        </p:nvSpPr>
        <p:spPr>
          <a:xfrm>
            <a:off x="283650" y="395536"/>
            <a:ext cx="27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/>
              <a:t>A</a:t>
            </a:r>
          </a:p>
        </p:txBody>
      </p:sp>
      <p:sp>
        <p:nvSpPr>
          <p:cNvPr id="107" name="ZoneTexte 106"/>
          <p:cNvSpPr txBox="1"/>
          <p:nvPr/>
        </p:nvSpPr>
        <p:spPr>
          <a:xfrm>
            <a:off x="1196752" y="1455184"/>
            <a:ext cx="7374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OVCAR3 </a:t>
            </a:r>
            <a:r>
              <a:rPr lang="fr-CA" sz="800" dirty="0" err="1" smtClean="0"/>
              <a:t>cells</a:t>
            </a:r>
            <a:endParaRPr lang="fr-CA" sz="800" dirty="0"/>
          </a:p>
        </p:txBody>
      </p:sp>
      <p:sp>
        <p:nvSpPr>
          <p:cNvPr id="3" name="ZoneTexte 2"/>
          <p:cNvSpPr txBox="1"/>
          <p:nvPr/>
        </p:nvSpPr>
        <p:spPr>
          <a:xfrm>
            <a:off x="4437112" y="611560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CaOV3</a:t>
            </a:r>
            <a:endParaRPr lang="fr-FR" sz="1200" dirty="0"/>
          </a:p>
        </p:txBody>
      </p:sp>
      <p:graphicFrame>
        <p:nvGraphicFramePr>
          <p:cNvPr id="139" name="Graphique 138"/>
          <p:cNvGraphicFramePr/>
          <p:nvPr>
            <p:extLst>
              <p:ext uri="{D42A27DB-BD31-4B8C-83A1-F6EECF244321}">
                <p14:modId xmlns:p14="http://schemas.microsoft.com/office/powerpoint/2010/main" xmlns="" val="2440058760"/>
              </p:ext>
            </p:extLst>
          </p:nvPr>
        </p:nvGraphicFramePr>
        <p:xfrm>
          <a:off x="2924944" y="395536"/>
          <a:ext cx="309634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0" name="ZoneTexte 139"/>
          <p:cNvSpPr txBox="1"/>
          <p:nvPr/>
        </p:nvSpPr>
        <p:spPr>
          <a:xfrm>
            <a:off x="3154344" y="2719668"/>
            <a:ext cx="6346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OVC 509</a:t>
            </a:r>
            <a:endParaRPr lang="fr-CA" sz="1000" dirty="0"/>
          </a:p>
        </p:txBody>
      </p:sp>
      <p:sp>
        <p:nvSpPr>
          <p:cNvPr id="141" name="ZoneTexte 140"/>
          <p:cNvSpPr txBox="1"/>
          <p:nvPr/>
        </p:nvSpPr>
        <p:spPr>
          <a:xfrm>
            <a:off x="3154344" y="2862452"/>
            <a:ext cx="6346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OVC 415</a:t>
            </a:r>
            <a:endParaRPr lang="fr-CA" sz="1000" dirty="0"/>
          </a:p>
        </p:txBody>
      </p:sp>
      <p:sp>
        <p:nvSpPr>
          <p:cNvPr id="142" name="ZoneTexte 141"/>
          <p:cNvSpPr txBox="1"/>
          <p:nvPr/>
        </p:nvSpPr>
        <p:spPr>
          <a:xfrm>
            <a:off x="2847757" y="3050352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err="1" smtClean="0"/>
              <a:t>Actinomycin</a:t>
            </a:r>
            <a:r>
              <a:rPr lang="fr-CA" sz="1000" dirty="0" smtClean="0"/>
              <a:t> D</a:t>
            </a:r>
            <a:endParaRPr lang="fr-CA" sz="1000" dirty="0"/>
          </a:p>
        </p:txBody>
      </p:sp>
      <p:sp>
        <p:nvSpPr>
          <p:cNvPr id="143" name="ZoneTexte 142"/>
          <p:cNvSpPr txBox="1"/>
          <p:nvPr/>
        </p:nvSpPr>
        <p:spPr>
          <a:xfrm>
            <a:off x="3679931" y="2627335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44" name="ZoneTexte 143"/>
          <p:cNvSpPr txBox="1"/>
          <p:nvPr/>
        </p:nvSpPr>
        <p:spPr>
          <a:xfrm>
            <a:off x="3679931" y="277778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45" name="ZoneTexte 144"/>
          <p:cNvSpPr txBox="1"/>
          <p:nvPr/>
        </p:nvSpPr>
        <p:spPr>
          <a:xfrm>
            <a:off x="3679931" y="2970573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46" name="ZoneTexte 145"/>
          <p:cNvSpPr txBox="1"/>
          <p:nvPr/>
        </p:nvSpPr>
        <p:spPr>
          <a:xfrm>
            <a:off x="4036813" y="2658113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147" name="ZoneTexte 146"/>
          <p:cNvSpPr txBox="1"/>
          <p:nvPr/>
        </p:nvSpPr>
        <p:spPr>
          <a:xfrm>
            <a:off x="4059908" y="277778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48" name="ZoneTexte 147"/>
          <p:cNvSpPr txBox="1"/>
          <p:nvPr/>
        </p:nvSpPr>
        <p:spPr>
          <a:xfrm>
            <a:off x="4059908" y="2970573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49" name="ZoneTexte 148"/>
          <p:cNvSpPr txBox="1"/>
          <p:nvPr/>
        </p:nvSpPr>
        <p:spPr>
          <a:xfrm>
            <a:off x="4784496" y="2658113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150" name="ZoneTexte 149"/>
          <p:cNvSpPr txBox="1"/>
          <p:nvPr/>
        </p:nvSpPr>
        <p:spPr>
          <a:xfrm>
            <a:off x="4807591" y="277778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51" name="ZoneTexte 150"/>
          <p:cNvSpPr txBox="1"/>
          <p:nvPr/>
        </p:nvSpPr>
        <p:spPr>
          <a:xfrm>
            <a:off x="4784496" y="300135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152" name="ZoneTexte 151"/>
          <p:cNvSpPr txBox="1"/>
          <p:nvPr/>
        </p:nvSpPr>
        <p:spPr>
          <a:xfrm>
            <a:off x="4438090" y="2658113"/>
            <a:ext cx="247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-</a:t>
            </a:r>
          </a:p>
        </p:txBody>
      </p:sp>
      <p:sp>
        <p:nvSpPr>
          <p:cNvPr id="153" name="ZoneTexte 152"/>
          <p:cNvSpPr txBox="1"/>
          <p:nvPr/>
        </p:nvSpPr>
        <p:spPr>
          <a:xfrm>
            <a:off x="4430076" y="277778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54" name="ZoneTexte 153"/>
          <p:cNvSpPr txBox="1"/>
          <p:nvPr/>
        </p:nvSpPr>
        <p:spPr>
          <a:xfrm>
            <a:off x="4415946" y="300135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155" name="ZoneTexte 154"/>
          <p:cNvSpPr txBox="1"/>
          <p:nvPr/>
        </p:nvSpPr>
        <p:spPr>
          <a:xfrm>
            <a:off x="5178214" y="2627335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56" name="ZoneTexte 155"/>
          <p:cNvSpPr txBox="1"/>
          <p:nvPr/>
        </p:nvSpPr>
        <p:spPr>
          <a:xfrm>
            <a:off x="5178214" y="2970573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57" name="ZoneTexte 156"/>
          <p:cNvSpPr txBox="1"/>
          <p:nvPr/>
        </p:nvSpPr>
        <p:spPr>
          <a:xfrm>
            <a:off x="5155119" y="2808566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158" name="ZoneTexte 157"/>
          <p:cNvSpPr txBox="1"/>
          <p:nvPr/>
        </p:nvSpPr>
        <p:spPr>
          <a:xfrm>
            <a:off x="5534252" y="2808566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159" name="ZoneTexte 158"/>
          <p:cNvSpPr txBox="1"/>
          <p:nvPr/>
        </p:nvSpPr>
        <p:spPr>
          <a:xfrm>
            <a:off x="5548382" y="2627335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-</a:t>
            </a:r>
            <a:endParaRPr lang="fr-CA" dirty="0"/>
          </a:p>
        </p:txBody>
      </p:sp>
      <p:sp>
        <p:nvSpPr>
          <p:cNvPr id="160" name="ZoneTexte 159"/>
          <p:cNvSpPr txBox="1"/>
          <p:nvPr/>
        </p:nvSpPr>
        <p:spPr>
          <a:xfrm>
            <a:off x="5534252" y="300135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/>
              <a:t>+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2937778" y="395536"/>
            <a:ext cx="256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/>
              <a:t>B</a:t>
            </a:r>
          </a:p>
        </p:txBody>
      </p:sp>
      <p:pic>
        <p:nvPicPr>
          <p:cNvPr id="1026" name="Picture 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6609" y="2484348"/>
            <a:ext cx="136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" name="ZoneTexte 48"/>
          <p:cNvSpPr txBox="1"/>
          <p:nvPr/>
        </p:nvSpPr>
        <p:spPr>
          <a:xfrm>
            <a:off x="1239328" y="3060412"/>
            <a:ext cx="7374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OVCAR3 </a:t>
            </a:r>
            <a:r>
              <a:rPr lang="fr-CA" sz="800" dirty="0" err="1" smtClean="0"/>
              <a:t>cells</a:t>
            </a:r>
            <a:endParaRPr lang="fr-CA" sz="800" dirty="0"/>
          </a:p>
        </p:txBody>
      </p:sp>
      <p:pic>
        <p:nvPicPr>
          <p:cNvPr id="1027" name="Picture 3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8658" y="2796682"/>
            <a:ext cx="136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ZoneTexte 85"/>
          <p:cNvSpPr txBox="1">
            <a:spLocks noChangeArrowheads="1"/>
          </p:cNvSpPr>
          <p:nvPr/>
        </p:nvSpPr>
        <p:spPr bwMode="auto">
          <a:xfrm>
            <a:off x="374524" y="2523767"/>
            <a:ext cx="43338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/>
              <a:t>Mcl-1</a:t>
            </a:r>
            <a:endParaRPr lang="fr-CA" sz="800"/>
          </a:p>
        </p:txBody>
      </p:sp>
      <p:cxnSp>
        <p:nvCxnSpPr>
          <p:cNvPr id="51" name="Connecteur droit avec flèche 50"/>
          <p:cNvCxnSpPr/>
          <p:nvPr/>
        </p:nvCxnSpPr>
        <p:spPr>
          <a:xfrm>
            <a:off x="749174" y="2617430"/>
            <a:ext cx="14287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755520" y="2993791"/>
            <a:ext cx="1428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85"/>
          <p:cNvSpPr txBox="1">
            <a:spLocks noChangeArrowheads="1"/>
          </p:cNvSpPr>
          <p:nvPr/>
        </p:nvSpPr>
        <p:spPr bwMode="auto">
          <a:xfrm>
            <a:off x="320545" y="2876316"/>
            <a:ext cx="5238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/>
              <a:t>Tubulin</a:t>
            </a:r>
            <a:endParaRPr lang="fr-CA" sz="800"/>
          </a:p>
        </p:txBody>
      </p:sp>
      <p:sp>
        <p:nvSpPr>
          <p:cNvPr id="54" name="ZoneTexte 76"/>
          <p:cNvSpPr txBox="1">
            <a:spLocks noChangeArrowheads="1"/>
          </p:cNvSpPr>
          <p:nvPr/>
        </p:nvSpPr>
        <p:spPr bwMode="auto">
          <a:xfrm>
            <a:off x="1541867" y="2036529"/>
            <a:ext cx="50687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 smtClean="0"/>
              <a:t>CHX 3 h</a:t>
            </a:r>
            <a:endParaRPr lang="fr-CA" sz="800" dirty="0"/>
          </a:p>
        </p:txBody>
      </p:sp>
      <p:cxnSp>
        <p:nvCxnSpPr>
          <p:cNvPr id="55" name="Connecteur droit 54"/>
          <p:cNvCxnSpPr/>
          <p:nvPr/>
        </p:nvCxnSpPr>
        <p:spPr>
          <a:xfrm>
            <a:off x="1384736" y="2250263"/>
            <a:ext cx="800515" cy="1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76"/>
          <p:cNvSpPr txBox="1">
            <a:spLocks noChangeArrowheads="1"/>
          </p:cNvSpPr>
          <p:nvPr/>
        </p:nvSpPr>
        <p:spPr bwMode="auto">
          <a:xfrm>
            <a:off x="868082" y="2268324"/>
            <a:ext cx="4844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 smtClean="0"/>
              <a:t>control</a:t>
            </a:r>
            <a:endParaRPr lang="fr-CA" sz="800" dirty="0"/>
          </a:p>
        </p:txBody>
      </p:sp>
      <p:sp>
        <p:nvSpPr>
          <p:cNvPr id="58" name="ZoneTexte 76"/>
          <p:cNvSpPr txBox="1">
            <a:spLocks noChangeArrowheads="1"/>
          </p:cNvSpPr>
          <p:nvPr/>
        </p:nvSpPr>
        <p:spPr bwMode="auto">
          <a:xfrm>
            <a:off x="1800460" y="2268324"/>
            <a:ext cx="4764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 smtClean="0"/>
              <a:t>Ascites</a:t>
            </a:r>
            <a:endParaRPr lang="fr-CA" sz="800" dirty="0"/>
          </a:p>
        </p:txBody>
      </p:sp>
      <p:sp>
        <p:nvSpPr>
          <p:cNvPr id="59" name="ZoneTexte 76"/>
          <p:cNvSpPr txBox="1">
            <a:spLocks noChangeArrowheads="1"/>
          </p:cNvSpPr>
          <p:nvPr/>
        </p:nvSpPr>
        <p:spPr bwMode="auto">
          <a:xfrm>
            <a:off x="1245437" y="2268324"/>
            <a:ext cx="61908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 smtClean="0"/>
              <a:t>No Ascites</a:t>
            </a:r>
            <a:endParaRPr lang="fr-CA" sz="800" dirty="0"/>
          </a:p>
        </p:txBody>
      </p:sp>
      <p:sp>
        <p:nvSpPr>
          <p:cNvPr id="60" name="ZoneTexte 59"/>
          <p:cNvSpPr txBox="1"/>
          <p:nvPr/>
        </p:nvSpPr>
        <p:spPr>
          <a:xfrm>
            <a:off x="548680" y="2021523"/>
            <a:ext cx="2519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/>
              <a:t>C</a:t>
            </a:r>
            <a:endParaRPr lang="fr-CA" sz="1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10000" contrast="-10000"/>
          </a:blip>
          <a:srcRect/>
          <a:stretch>
            <a:fillRect/>
          </a:stretch>
        </p:blipFill>
        <p:spPr bwMode="auto">
          <a:xfrm>
            <a:off x="3358160" y="899592"/>
            <a:ext cx="10922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3183567" y="597829"/>
            <a:ext cx="7633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Control </a:t>
            </a:r>
            <a:r>
              <a:rPr lang="fr-CA" sz="800" dirty="0" err="1" smtClean="0"/>
              <a:t>siRNA</a:t>
            </a:r>
            <a:endParaRPr lang="fr-CA" sz="800" dirty="0"/>
          </a:p>
        </p:txBody>
      </p:sp>
      <p:sp>
        <p:nvSpPr>
          <p:cNvPr id="16" name="ZoneTexte 15"/>
          <p:cNvSpPr txBox="1"/>
          <p:nvPr/>
        </p:nvSpPr>
        <p:spPr>
          <a:xfrm>
            <a:off x="3817905" y="599245"/>
            <a:ext cx="6912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 smtClean="0"/>
              <a:t>Mcl</a:t>
            </a:r>
            <a:r>
              <a:rPr lang="fr-CA" sz="800" dirty="0" smtClean="0"/>
              <a:t>-1 </a:t>
            </a:r>
            <a:r>
              <a:rPr lang="fr-CA" sz="800" dirty="0" err="1" smtClean="0"/>
              <a:t>siRNA</a:t>
            </a:r>
            <a:endParaRPr lang="fr-CA" sz="8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206436" y="735979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+</a:t>
            </a:r>
            <a:endParaRPr lang="fr-CA" sz="800" dirty="0"/>
          </a:p>
        </p:txBody>
      </p:sp>
      <p:sp>
        <p:nvSpPr>
          <p:cNvPr id="18" name="ZoneTexte 17"/>
          <p:cNvSpPr txBox="1"/>
          <p:nvPr/>
        </p:nvSpPr>
        <p:spPr>
          <a:xfrm>
            <a:off x="3930691" y="725407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3690566" y="735979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+</a:t>
            </a:r>
            <a:endParaRPr lang="fr-CA" sz="800" dirty="0"/>
          </a:p>
        </p:txBody>
      </p:sp>
      <p:sp>
        <p:nvSpPr>
          <p:cNvPr id="20" name="ZoneTexte 19"/>
          <p:cNvSpPr txBox="1"/>
          <p:nvPr/>
        </p:nvSpPr>
        <p:spPr>
          <a:xfrm>
            <a:off x="3383017" y="725407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21" name="ZoneTexte 20"/>
          <p:cNvSpPr txBox="1"/>
          <p:nvPr/>
        </p:nvSpPr>
        <p:spPr>
          <a:xfrm>
            <a:off x="2913334" y="749841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 ascites</a:t>
            </a:r>
            <a:endParaRPr lang="fr-CA" sz="800" dirty="0"/>
          </a:p>
        </p:txBody>
      </p:sp>
      <p:cxnSp>
        <p:nvCxnSpPr>
          <p:cNvPr id="22" name="Connecteur droit 21"/>
          <p:cNvCxnSpPr/>
          <p:nvPr/>
        </p:nvCxnSpPr>
        <p:spPr>
          <a:xfrm>
            <a:off x="3911912" y="786843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3304132" y="786843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3569254" y="467095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CaOV3 </a:t>
            </a:r>
            <a:r>
              <a:rPr lang="fr-CA" sz="800" dirty="0" err="1" smtClean="0"/>
              <a:t>cells</a:t>
            </a:r>
            <a:endParaRPr lang="fr-CA" sz="800" dirty="0"/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3184304" y="1049333"/>
            <a:ext cx="1428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85"/>
          <p:cNvSpPr txBox="1">
            <a:spLocks noChangeArrowheads="1"/>
          </p:cNvSpPr>
          <p:nvPr/>
        </p:nvSpPr>
        <p:spPr bwMode="auto">
          <a:xfrm>
            <a:off x="2854104" y="939796"/>
            <a:ext cx="4191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/>
              <a:t>Bcl-2</a:t>
            </a:r>
            <a:endParaRPr lang="fr-CA" sz="8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10000" contrast="-10000"/>
          </a:blip>
          <a:srcRect/>
          <a:stretch>
            <a:fillRect/>
          </a:stretch>
        </p:blipFill>
        <p:spPr bwMode="auto">
          <a:xfrm>
            <a:off x="3358780" y="1209010"/>
            <a:ext cx="10795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ZoneTexte 85"/>
          <p:cNvSpPr txBox="1">
            <a:spLocks noChangeArrowheads="1"/>
          </p:cNvSpPr>
          <p:nvPr/>
        </p:nvSpPr>
        <p:spPr bwMode="auto">
          <a:xfrm>
            <a:off x="2854104" y="1259632"/>
            <a:ext cx="4363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 dirty="0" err="1" smtClean="0"/>
              <a:t>Bcl</a:t>
            </a:r>
            <a:r>
              <a:rPr lang="en-CA" sz="800" dirty="0" smtClean="0"/>
              <a:t>-XL</a:t>
            </a:r>
            <a:endParaRPr lang="fr-CA" sz="800" dirty="0"/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3209484" y="1362820"/>
            <a:ext cx="1428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10000" contrast="-10000"/>
          </a:blip>
          <a:srcRect/>
          <a:stretch>
            <a:fillRect/>
          </a:stretch>
        </p:blipFill>
        <p:spPr bwMode="auto">
          <a:xfrm>
            <a:off x="3357711" y="1515860"/>
            <a:ext cx="109220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2" name="Connecteur droit avec flèche 31"/>
          <p:cNvCxnSpPr/>
          <p:nvPr/>
        </p:nvCxnSpPr>
        <p:spPr>
          <a:xfrm>
            <a:off x="3199257" y="1644813"/>
            <a:ext cx="1428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85"/>
          <p:cNvSpPr txBox="1">
            <a:spLocks noChangeArrowheads="1"/>
          </p:cNvSpPr>
          <p:nvPr/>
        </p:nvSpPr>
        <p:spPr bwMode="auto">
          <a:xfrm>
            <a:off x="2782096" y="1523811"/>
            <a:ext cx="5238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 dirty="0" err="1"/>
              <a:t>Tubulin</a:t>
            </a:r>
            <a:endParaRPr lang="fr-CA" sz="800" dirty="0"/>
          </a:p>
        </p:txBody>
      </p:sp>
      <p:sp>
        <p:nvSpPr>
          <p:cNvPr id="34" name="ZoneTexte 33"/>
          <p:cNvSpPr txBox="1"/>
          <p:nvPr/>
        </p:nvSpPr>
        <p:spPr>
          <a:xfrm>
            <a:off x="6253371" y="-32"/>
            <a:ext cx="663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Figure S2</a:t>
            </a:r>
            <a:endParaRPr lang="fr-CA" sz="1000" dirty="0"/>
          </a:p>
        </p:txBody>
      </p:sp>
      <p:pic>
        <p:nvPicPr>
          <p:cNvPr id="25" name="Picture 2"/>
          <p:cNvPicPr preferRelativeResize="0">
            <a:picLocks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857696" y="1235230"/>
            <a:ext cx="12168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10"/>
          <p:cNvPicPr preferRelativeResize="0">
            <a:picLocks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857696" y="1547696"/>
            <a:ext cx="12168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ZoneTexte 30"/>
          <p:cNvSpPr txBox="1"/>
          <p:nvPr/>
        </p:nvSpPr>
        <p:spPr>
          <a:xfrm>
            <a:off x="240494" y="1042712"/>
            <a:ext cx="6912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 smtClean="0"/>
              <a:t>Mcl</a:t>
            </a:r>
            <a:r>
              <a:rPr lang="fr-CA" sz="800" dirty="0" smtClean="0"/>
              <a:t>-1 </a:t>
            </a:r>
            <a:r>
              <a:rPr lang="fr-CA" sz="800" dirty="0" err="1" smtClean="0"/>
              <a:t>siRNA</a:t>
            </a:r>
            <a:endParaRPr lang="fr-CA" sz="800" dirty="0"/>
          </a:p>
        </p:txBody>
      </p:sp>
      <p:sp>
        <p:nvSpPr>
          <p:cNvPr id="35" name="ZoneTexte 34"/>
          <p:cNvSpPr txBox="1"/>
          <p:nvPr/>
        </p:nvSpPr>
        <p:spPr>
          <a:xfrm>
            <a:off x="425670" y="796967"/>
            <a:ext cx="4796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err="1" smtClean="0"/>
              <a:t>vehicle</a:t>
            </a:r>
            <a:endParaRPr lang="fr-CA" sz="8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498966" y="104633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+</a:t>
            </a:r>
            <a:endParaRPr lang="fr-CA" sz="800" dirty="0"/>
          </a:p>
        </p:txBody>
      </p:sp>
      <p:sp>
        <p:nvSpPr>
          <p:cNvPr id="37" name="ZoneTexte 36"/>
          <p:cNvSpPr txBox="1"/>
          <p:nvPr/>
        </p:nvSpPr>
        <p:spPr>
          <a:xfrm>
            <a:off x="1210934" y="921931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+</a:t>
            </a:r>
            <a:endParaRPr lang="fr-CA" sz="800" dirty="0"/>
          </a:p>
        </p:txBody>
      </p:sp>
      <p:sp>
        <p:nvSpPr>
          <p:cNvPr id="38" name="ZoneTexte 37"/>
          <p:cNvSpPr txBox="1"/>
          <p:nvPr/>
        </p:nvSpPr>
        <p:spPr>
          <a:xfrm>
            <a:off x="902430" y="796967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+</a:t>
            </a:r>
            <a:endParaRPr lang="fr-CA" sz="800" dirty="0"/>
          </a:p>
        </p:txBody>
      </p:sp>
      <p:sp>
        <p:nvSpPr>
          <p:cNvPr id="39" name="ZoneTexte 38"/>
          <p:cNvSpPr txBox="1"/>
          <p:nvPr/>
        </p:nvSpPr>
        <p:spPr>
          <a:xfrm>
            <a:off x="1211820" y="1027280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0" name="ZoneTexte 39"/>
          <p:cNvSpPr txBox="1"/>
          <p:nvPr/>
        </p:nvSpPr>
        <p:spPr>
          <a:xfrm>
            <a:off x="903316" y="1027280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1" name="ZoneTexte 40"/>
          <p:cNvSpPr txBox="1"/>
          <p:nvPr/>
        </p:nvSpPr>
        <p:spPr>
          <a:xfrm>
            <a:off x="1509055" y="902316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2" name="ZoneTexte 41"/>
          <p:cNvSpPr txBox="1"/>
          <p:nvPr/>
        </p:nvSpPr>
        <p:spPr>
          <a:xfrm>
            <a:off x="902753" y="907642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3" name="ZoneTexte 42"/>
          <p:cNvSpPr txBox="1"/>
          <p:nvPr/>
        </p:nvSpPr>
        <p:spPr>
          <a:xfrm>
            <a:off x="1508492" y="782678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4" name="ZoneTexte 43"/>
          <p:cNvSpPr txBox="1"/>
          <p:nvPr/>
        </p:nvSpPr>
        <p:spPr>
          <a:xfrm>
            <a:off x="1216020" y="782678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5" name="ZoneTexte 44"/>
          <p:cNvSpPr txBox="1"/>
          <p:nvPr/>
        </p:nvSpPr>
        <p:spPr>
          <a:xfrm>
            <a:off x="1813760" y="1042564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+</a:t>
            </a:r>
            <a:endParaRPr lang="fr-CA" sz="800" dirty="0"/>
          </a:p>
        </p:txBody>
      </p:sp>
      <p:sp>
        <p:nvSpPr>
          <p:cNvPr id="46" name="ZoneTexte 45"/>
          <p:cNvSpPr txBox="1"/>
          <p:nvPr/>
        </p:nvSpPr>
        <p:spPr>
          <a:xfrm>
            <a:off x="1823849" y="898548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sp>
        <p:nvSpPr>
          <p:cNvPr id="47" name="ZoneTexte 46"/>
          <p:cNvSpPr txBox="1"/>
          <p:nvPr/>
        </p:nvSpPr>
        <p:spPr>
          <a:xfrm>
            <a:off x="1823286" y="778910"/>
            <a:ext cx="2231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-</a:t>
            </a:r>
            <a:endParaRPr lang="fr-CA" sz="1000" dirty="0"/>
          </a:p>
        </p:txBody>
      </p:sp>
      <p:cxnSp>
        <p:nvCxnSpPr>
          <p:cNvPr id="48" name="Connecteur droit avec flèche 47"/>
          <p:cNvCxnSpPr/>
          <p:nvPr/>
        </p:nvCxnSpPr>
        <p:spPr>
          <a:xfrm>
            <a:off x="707485" y="1385853"/>
            <a:ext cx="14287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85"/>
          <p:cNvSpPr txBox="1">
            <a:spLocks noChangeArrowheads="1"/>
          </p:cNvSpPr>
          <p:nvPr/>
        </p:nvSpPr>
        <p:spPr bwMode="auto">
          <a:xfrm>
            <a:off x="369390" y="1287314"/>
            <a:ext cx="42351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 dirty="0" smtClean="0"/>
              <a:t>Mcl-1</a:t>
            </a:r>
            <a:endParaRPr lang="fr-CA" sz="800" dirty="0"/>
          </a:p>
        </p:txBody>
      </p:sp>
      <p:cxnSp>
        <p:nvCxnSpPr>
          <p:cNvPr id="50" name="Connecteur droit avec flèche 49"/>
          <p:cNvCxnSpPr/>
          <p:nvPr/>
        </p:nvCxnSpPr>
        <p:spPr>
          <a:xfrm>
            <a:off x="707485" y="1671260"/>
            <a:ext cx="14287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117"/>
          <p:cNvSpPr txBox="1">
            <a:spLocks noChangeArrowheads="1"/>
          </p:cNvSpPr>
          <p:nvPr/>
        </p:nvSpPr>
        <p:spPr bwMode="auto">
          <a:xfrm>
            <a:off x="303410" y="1561312"/>
            <a:ext cx="539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/>
              <a:t>ERK1/2</a:t>
            </a:r>
          </a:p>
        </p:txBody>
      </p:sp>
      <p:cxnSp>
        <p:nvCxnSpPr>
          <p:cNvPr id="52" name="Connecteur droit 51"/>
          <p:cNvCxnSpPr/>
          <p:nvPr/>
        </p:nvCxnSpPr>
        <p:spPr>
          <a:xfrm>
            <a:off x="1559848" y="847150"/>
            <a:ext cx="432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/>
          <p:cNvSpPr txBox="1"/>
          <p:nvPr/>
        </p:nvSpPr>
        <p:spPr>
          <a:xfrm>
            <a:off x="1450664" y="652890"/>
            <a:ext cx="3642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24 h</a:t>
            </a:r>
            <a:endParaRPr lang="fr-CA" sz="800" dirty="0"/>
          </a:p>
        </p:txBody>
      </p:sp>
      <p:sp>
        <p:nvSpPr>
          <p:cNvPr id="54" name="ZoneTexte 53"/>
          <p:cNvSpPr txBox="1"/>
          <p:nvPr/>
        </p:nvSpPr>
        <p:spPr>
          <a:xfrm>
            <a:off x="1768654" y="652890"/>
            <a:ext cx="3642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48 h</a:t>
            </a:r>
            <a:endParaRPr lang="fr-CA" sz="800" dirty="0"/>
          </a:p>
        </p:txBody>
      </p:sp>
      <p:sp>
        <p:nvSpPr>
          <p:cNvPr id="55" name="ZoneTexte 54"/>
          <p:cNvSpPr txBox="1"/>
          <p:nvPr/>
        </p:nvSpPr>
        <p:spPr>
          <a:xfrm>
            <a:off x="237849" y="580882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 smtClean="0"/>
              <a:t>A</a:t>
            </a:r>
            <a:endParaRPr lang="fr-CA" sz="1000" b="1" dirty="0"/>
          </a:p>
        </p:txBody>
      </p:sp>
      <p:sp>
        <p:nvSpPr>
          <p:cNvPr id="56" name="ZoneTexte 55"/>
          <p:cNvSpPr txBox="1"/>
          <p:nvPr/>
        </p:nvSpPr>
        <p:spPr>
          <a:xfrm>
            <a:off x="2735342" y="581363"/>
            <a:ext cx="256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 smtClean="0"/>
              <a:t>B</a:t>
            </a:r>
            <a:endParaRPr lang="fr-CA" sz="1000" b="1" dirty="0"/>
          </a:p>
        </p:txBody>
      </p:sp>
      <p:sp>
        <p:nvSpPr>
          <p:cNvPr id="57" name="ZoneTexte 56"/>
          <p:cNvSpPr txBox="1"/>
          <p:nvPr/>
        </p:nvSpPr>
        <p:spPr>
          <a:xfrm>
            <a:off x="169222" y="915494"/>
            <a:ext cx="7633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Control </a:t>
            </a:r>
            <a:r>
              <a:rPr lang="fr-CA" sz="800" dirty="0" err="1" smtClean="0"/>
              <a:t>siRNA</a:t>
            </a:r>
            <a:endParaRPr lang="fr-CA" sz="800" dirty="0"/>
          </a:p>
        </p:txBody>
      </p:sp>
    </p:spTree>
    <p:extLst>
      <p:ext uri="{BB962C8B-B14F-4D97-AF65-F5344CB8AC3E}">
        <p14:creationId xmlns:p14="http://schemas.microsoft.com/office/powerpoint/2010/main" xmlns="" val="3169211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6"/>
          <p:cNvSpPr txBox="1">
            <a:spLocks noChangeArrowheads="1"/>
          </p:cNvSpPr>
          <p:nvPr/>
        </p:nvSpPr>
        <p:spPr bwMode="auto">
          <a:xfrm rot="16200000">
            <a:off x="994228" y="655093"/>
            <a:ext cx="6096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/>
              <a:t>OVC 508</a:t>
            </a:r>
          </a:p>
        </p:txBody>
      </p:sp>
      <p:sp>
        <p:nvSpPr>
          <p:cNvPr id="3" name="ZoneTexte 77"/>
          <p:cNvSpPr txBox="1">
            <a:spLocks noChangeArrowheads="1"/>
          </p:cNvSpPr>
          <p:nvPr/>
        </p:nvSpPr>
        <p:spPr bwMode="auto">
          <a:xfrm rot="16200000">
            <a:off x="1256166" y="655092"/>
            <a:ext cx="6096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/>
              <a:t>OVC 509</a:t>
            </a:r>
          </a:p>
        </p:txBody>
      </p:sp>
      <p:sp>
        <p:nvSpPr>
          <p:cNvPr id="4" name="ZoneTexte 78"/>
          <p:cNvSpPr txBox="1">
            <a:spLocks noChangeArrowheads="1"/>
          </p:cNvSpPr>
          <p:nvPr/>
        </p:nvSpPr>
        <p:spPr bwMode="auto">
          <a:xfrm rot="16200000">
            <a:off x="1506197" y="654299"/>
            <a:ext cx="609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/>
              <a:t>OVC 551</a:t>
            </a:r>
          </a:p>
        </p:txBody>
      </p:sp>
      <p:sp>
        <p:nvSpPr>
          <p:cNvPr id="5" name="ZoneTexte 79"/>
          <p:cNvSpPr txBox="1">
            <a:spLocks noChangeArrowheads="1"/>
          </p:cNvSpPr>
          <p:nvPr/>
        </p:nvSpPr>
        <p:spPr bwMode="auto">
          <a:xfrm rot="16200000">
            <a:off x="1773691" y="655092"/>
            <a:ext cx="6096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sz="800" dirty="0"/>
              <a:t>OVC 415</a:t>
            </a:r>
          </a:p>
        </p:txBody>
      </p:sp>
      <p:sp>
        <p:nvSpPr>
          <p:cNvPr id="6" name="ZoneTexte 80"/>
          <p:cNvSpPr txBox="1">
            <a:spLocks noChangeArrowheads="1"/>
          </p:cNvSpPr>
          <p:nvPr/>
        </p:nvSpPr>
        <p:spPr bwMode="auto">
          <a:xfrm rot="16200000">
            <a:off x="698953" y="621756"/>
            <a:ext cx="6667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 dirty="0"/>
              <a:t>No </a:t>
            </a:r>
            <a:r>
              <a:rPr lang="en-CA" sz="800" dirty="0" err="1"/>
              <a:t>ascites</a:t>
            </a:r>
            <a:endParaRPr lang="fr-CA" sz="800" dirty="0"/>
          </a:p>
        </p:txBody>
      </p:sp>
      <p:pic>
        <p:nvPicPr>
          <p:cNvPr id="7" name="Picture 7"/>
          <p:cNvPicPr preferRelativeResize="0">
            <a:picLocks noChangeArrowheads="1"/>
          </p:cNvPicPr>
          <p:nvPr/>
        </p:nvPicPr>
        <p:blipFill>
          <a:blip r:embed="rId2" cstate="print">
            <a:grayscl/>
            <a:lum bright="20000"/>
          </a:blip>
          <a:srcRect/>
          <a:stretch>
            <a:fillRect/>
          </a:stretch>
        </p:blipFill>
        <p:spPr bwMode="auto">
          <a:xfrm>
            <a:off x="844196" y="998378"/>
            <a:ext cx="1331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/>
          <p:cNvPicPr preferRelativeResize="0">
            <a:picLocks noChangeArrowheads="1"/>
          </p:cNvPicPr>
          <p:nvPr/>
        </p:nvPicPr>
        <p:blipFill>
          <a:blip r:embed="rId3" cstate="print">
            <a:grayscl/>
            <a:lum bright="20000"/>
          </a:blip>
          <a:srcRect/>
          <a:stretch>
            <a:fillRect/>
          </a:stretch>
        </p:blipFill>
        <p:spPr bwMode="auto">
          <a:xfrm>
            <a:off x="844196" y="1290478"/>
            <a:ext cx="133191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avec flèche 8"/>
          <p:cNvCxnSpPr/>
          <p:nvPr/>
        </p:nvCxnSpPr>
        <p:spPr>
          <a:xfrm>
            <a:off x="697518" y="1444667"/>
            <a:ext cx="14287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701636" y="1170135"/>
            <a:ext cx="14287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85"/>
          <p:cNvSpPr txBox="1">
            <a:spLocks noChangeArrowheads="1"/>
          </p:cNvSpPr>
          <p:nvPr/>
        </p:nvSpPr>
        <p:spPr bwMode="auto">
          <a:xfrm>
            <a:off x="449263" y="1335451"/>
            <a:ext cx="3241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 dirty="0" err="1" smtClean="0"/>
              <a:t>Akt</a:t>
            </a:r>
            <a:endParaRPr lang="fr-CA" sz="800" dirty="0"/>
          </a:p>
        </p:txBody>
      </p:sp>
      <p:sp>
        <p:nvSpPr>
          <p:cNvPr id="12" name="ZoneTexte 85"/>
          <p:cNvSpPr txBox="1">
            <a:spLocks noChangeArrowheads="1"/>
          </p:cNvSpPr>
          <p:nvPr/>
        </p:nvSpPr>
        <p:spPr bwMode="auto">
          <a:xfrm>
            <a:off x="404664" y="1055309"/>
            <a:ext cx="3786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800" dirty="0" err="1" smtClean="0"/>
              <a:t>pAkt</a:t>
            </a:r>
            <a:endParaRPr lang="fr-CA" sz="800" dirty="0"/>
          </a:p>
        </p:txBody>
      </p:sp>
      <p:sp>
        <p:nvSpPr>
          <p:cNvPr id="14" name="ZoneTexte 13"/>
          <p:cNvSpPr txBox="1"/>
          <p:nvPr/>
        </p:nvSpPr>
        <p:spPr>
          <a:xfrm>
            <a:off x="6253371" y="-32"/>
            <a:ext cx="663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dirty="0" smtClean="0"/>
              <a:t>Figure S3</a:t>
            </a:r>
            <a:endParaRPr lang="fr-CA" sz="1000" dirty="0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20000"/>
          </a:blip>
          <a:srcRect/>
          <a:stretch>
            <a:fillRect/>
          </a:stretch>
        </p:blipFill>
        <p:spPr bwMode="auto">
          <a:xfrm>
            <a:off x="3598912" y="944417"/>
            <a:ext cx="8382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20000"/>
          </a:blip>
          <a:srcRect/>
          <a:stretch>
            <a:fillRect/>
          </a:stretch>
        </p:blipFill>
        <p:spPr bwMode="auto">
          <a:xfrm>
            <a:off x="3590946" y="1304457"/>
            <a:ext cx="8667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6" cstate="print">
            <a:grayscl/>
            <a:lum bright="20000"/>
          </a:blip>
          <a:srcRect/>
          <a:stretch>
            <a:fillRect/>
          </a:stretch>
        </p:blipFill>
        <p:spPr bwMode="auto">
          <a:xfrm>
            <a:off x="3590946" y="1763688"/>
            <a:ext cx="8509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ZoneTexte 47"/>
          <p:cNvSpPr txBox="1"/>
          <p:nvPr/>
        </p:nvSpPr>
        <p:spPr>
          <a:xfrm>
            <a:off x="2955548" y="917522"/>
            <a:ext cx="475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err="1" smtClean="0"/>
              <a:t>pAkt</a:t>
            </a:r>
            <a:endParaRPr lang="fr-CA" sz="1200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3365669" y="1066847"/>
            <a:ext cx="144016" cy="15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3365669" y="1491998"/>
            <a:ext cx="144016" cy="15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56"/>
          <p:cNvSpPr txBox="1"/>
          <p:nvPr/>
        </p:nvSpPr>
        <p:spPr>
          <a:xfrm>
            <a:off x="3035698" y="1360315"/>
            <a:ext cx="395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err="1" smtClean="0"/>
              <a:t>Akt</a:t>
            </a:r>
            <a:endParaRPr lang="fr-CA" sz="1200" dirty="0"/>
          </a:p>
        </p:txBody>
      </p:sp>
      <p:sp>
        <p:nvSpPr>
          <p:cNvPr id="22" name="ZoneTexte 57"/>
          <p:cNvSpPr txBox="1"/>
          <p:nvPr/>
        </p:nvSpPr>
        <p:spPr>
          <a:xfrm>
            <a:off x="3535902" y="656385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smtClean="0"/>
              <a:t>0h</a:t>
            </a:r>
            <a:endParaRPr lang="fr-CA" sz="1200" dirty="0"/>
          </a:p>
        </p:txBody>
      </p:sp>
      <p:sp>
        <p:nvSpPr>
          <p:cNvPr id="23" name="ZoneTexte 58"/>
          <p:cNvSpPr txBox="1"/>
          <p:nvPr/>
        </p:nvSpPr>
        <p:spPr>
          <a:xfrm>
            <a:off x="3878978" y="656385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smtClean="0"/>
              <a:t>2h</a:t>
            </a:r>
            <a:endParaRPr lang="fr-CA" sz="1200" dirty="0"/>
          </a:p>
        </p:txBody>
      </p:sp>
      <p:sp>
        <p:nvSpPr>
          <p:cNvPr id="24" name="ZoneTexte 59"/>
          <p:cNvSpPr txBox="1"/>
          <p:nvPr/>
        </p:nvSpPr>
        <p:spPr>
          <a:xfrm>
            <a:off x="4165756" y="656385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/>
              <a:t>4</a:t>
            </a:r>
            <a:r>
              <a:rPr lang="fr-CA" sz="1200" dirty="0" smtClean="0"/>
              <a:t>h</a:t>
            </a:r>
            <a:endParaRPr lang="fr-CA" sz="1200" dirty="0"/>
          </a:p>
        </p:txBody>
      </p:sp>
      <p:sp>
        <p:nvSpPr>
          <p:cNvPr id="25" name="ZoneTexte 60"/>
          <p:cNvSpPr txBox="1"/>
          <p:nvPr/>
        </p:nvSpPr>
        <p:spPr>
          <a:xfrm>
            <a:off x="2852936" y="656385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smtClean="0"/>
              <a:t>OVC439</a:t>
            </a:r>
            <a:endParaRPr lang="fr-CA" sz="1200" dirty="0"/>
          </a:p>
        </p:txBody>
      </p:sp>
      <p:cxnSp>
        <p:nvCxnSpPr>
          <p:cNvPr id="26" name="Connecteur droit 25"/>
          <p:cNvCxnSpPr/>
          <p:nvPr/>
        </p:nvCxnSpPr>
        <p:spPr>
          <a:xfrm>
            <a:off x="3573016" y="656385"/>
            <a:ext cx="936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61"/>
          <p:cNvSpPr txBox="1"/>
          <p:nvPr/>
        </p:nvSpPr>
        <p:spPr>
          <a:xfrm>
            <a:off x="3725709" y="334561"/>
            <a:ext cx="606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smtClean="0"/>
              <a:t>CaOV3</a:t>
            </a:r>
            <a:endParaRPr lang="fr-CA" sz="1200" dirty="0"/>
          </a:p>
        </p:txBody>
      </p:sp>
      <p:sp>
        <p:nvSpPr>
          <p:cNvPr id="28" name="ZoneTexte 27"/>
          <p:cNvSpPr txBox="1"/>
          <p:nvPr/>
        </p:nvSpPr>
        <p:spPr>
          <a:xfrm>
            <a:off x="836712" y="323528"/>
            <a:ext cx="14638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 smtClean="0"/>
              <a:t>2 h </a:t>
            </a:r>
            <a:r>
              <a:rPr lang="fr-CA" sz="800" dirty="0" err="1" smtClean="0"/>
              <a:t>exposure</a:t>
            </a:r>
            <a:r>
              <a:rPr lang="fr-CA" sz="800" dirty="0" smtClean="0"/>
              <a:t> to </a:t>
            </a:r>
            <a:r>
              <a:rPr lang="fr-CA" sz="800" dirty="0" err="1" smtClean="0"/>
              <a:t>various</a:t>
            </a:r>
            <a:r>
              <a:rPr lang="fr-CA" sz="800" dirty="0" smtClean="0"/>
              <a:t> ascites</a:t>
            </a:r>
            <a:endParaRPr lang="fr-CA" sz="800" dirty="0"/>
          </a:p>
        </p:txBody>
      </p:sp>
      <p:sp>
        <p:nvSpPr>
          <p:cNvPr id="29" name="ZoneTexte 61"/>
          <p:cNvSpPr txBox="1"/>
          <p:nvPr/>
        </p:nvSpPr>
        <p:spPr>
          <a:xfrm>
            <a:off x="1268760" y="1558697"/>
            <a:ext cx="606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200" dirty="0" smtClean="0"/>
              <a:t>CaOV3</a:t>
            </a:r>
            <a:endParaRPr lang="fr-CA" sz="1200" dirty="0"/>
          </a:p>
        </p:txBody>
      </p:sp>
      <p:sp>
        <p:nvSpPr>
          <p:cNvPr id="30" name="ZoneTexte 29"/>
          <p:cNvSpPr txBox="1"/>
          <p:nvPr/>
        </p:nvSpPr>
        <p:spPr>
          <a:xfrm>
            <a:off x="503094" y="251520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 smtClean="0"/>
              <a:t>A</a:t>
            </a:r>
            <a:endParaRPr lang="fr-CA" sz="100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2879358" y="251520"/>
            <a:ext cx="256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000" b="1" dirty="0" smtClean="0"/>
              <a:t>B</a:t>
            </a:r>
            <a:endParaRPr lang="fr-CA" sz="1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3532</TotalTime>
  <Words>139</Words>
  <Application>Microsoft Office PowerPoint</Application>
  <PresentationFormat>Affichage à l'écran (4:3)</PresentationFormat>
  <Paragraphs>98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Diapositive 1</vt:lpstr>
      <vt:lpstr>Diapositive 2</vt:lpstr>
      <vt:lpstr>Diapositive 3</vt:lpstr>
    </vt:vector>
  </TitlesOfParts>
  <Company>FMSS Université de Sherbrooke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pica1902</dc:creator>
  <cp:lastModifiedBy>pica1902</cp:lastModifiedBy>
  <cp:revision>261</cp:revision>
  <dcterms:created xsi:type="dcterms:W3CDTF">2008-09-09T18:23:57Z</dcterms:created>
  <dcterms:modified xsi:type="dcterms:W3CDTF">2012-10-16T20:54:17Z</dcterms:modified>
</cp:coreProperties>
</file>