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632" y="-25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airam\Desktop\Karthik%20RNA_Analysis_08-01-2012\RNA_Analysis_PLSCR1_08-01-2012_result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errBars>
            <c:errBarType val="both"/>
            <c:errValType val="cust"/>
            <c:plus>
              <c:numRef>
                <c:f>Results!$N$171:$N$173</c:f>
                <c:numCache>
                  <c:formatCode>General</c:formatCode>
                  <c:ptCount val="3"/>
                  <c:pt idx="0">
                    <c:v>3.5454211380369256E-2</c:v>
                  </c:pt>
                  <c:pt idx="1">
                    <c:v>0.21756009301211954</c:v>
                  </c:pt>
                  <c:pt idx="2">
                    <c:v>0.27688722750976552</c:v>
                  </c:pt>
                </c:numCache>
              </c:numRef>
            </c:plus>
            <c:minus>
              <c:numRef>
                <c:f>Results!$N$171:$N$173</c:f>
                <c:numCache>
                  <c:formatCode>General</c:formatCode>
                  <c:ptCount val="3"/>
                  <c:pt idx="0">
                    <c:v>3.5454211380369256E-2</c:v>
                  </c:pt>
                  <c:pt idx="1">
                    <c:v>0.21756009301211954</c:v>
                  </c:pt>
                  <c:pt idx="2">
                    <c:v>0.27688722750976552</c:v>
                  </c:pt>
                </c:numCache>
              </c:numRef>
            </c:minus>
          </c:errBars>
          <c:cat>
            <c:strRef>
              <c:f>Results!$L$171:$L$173</c:f>
              <c:strCache>
                <c:ptCount val="3"/>
                <c:pt idx="0">
                  <c:v>Hey None</c:v>
                </c:pt>
                <c:pt idx="1">
                  <c:v>Hey 1h IFN</c:v>
                </c:pt>
                <c:pt idx="2">
                  <c:v>Hey 3h IFN</c:v>
                </c:pt>
              </c:strCache>
            </c:strRef>
          </c:cat>
          <c:val>
            <c:numRef>
              <c:f>Results!$M$171:$M$173</c:f>
              <c:numCache>
                <c:formatCode>General</c:formatCode>
                <c:ptCount val="3"/>
                <c:pt idx="0">
                  <c:v>1.02506991328868</c:v>
                </c:pt>
                <c:pt idx="1">
                  <c:v>0.92766936913212616</c:v>
                </c:pt>
                <c:pt idx="2">
                  <c:v>1.1812313980461553</c:v>
                </c:pt>
              </c:numCache>
            </c:numRef>
          </c:val>
        </c:ser>
        <c:axId val="127247104"/>
        <c:axId val="127248640"/>
      </c:barChart>
      <c:catAx>
        <c:axId val="1272471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27248640"/>
        <c:crosses val="autoZero"/>
        <c:auto val="1"/>
        <c:lblAlgn val="ctr"/>
        <c:lblOffset val="100"/>
      </c:catAx>
      <c:valAx>
        <c:axId val="12724864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27247104"/>
        <c:crosses val="autoZero"/>
        <c:crossBetween val="between"/>
      </c:valAx>
    </c:plotArea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070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2513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408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9994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347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990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111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672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508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6101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130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083BE-510C-454D-8D25-02223A9C51EB}" type="datetimeFigureOut">
              <a:rPr lang="en-US" smtClean="0"/>
              <a:pPr/>
              <a:t>4/10/2013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46577-95D5-40A6-9CBB-ED9680B7B2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904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3093"/>
          <a:stretch>
            <a:fillRect/>
          </a:stretch>
        </p:blipFill>
        <p:spPr bwMode="auto">
          <a:xfrm>
            <a:off x="4516438" y="5784849"/>
            <a:ext cx="1177925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3093"/>
          <a:stretch>
            <a:fillRect/>
          </a:stretch>
        </p:blipFill>
        <p:spPr bwMode="auto">
          <a:xfrm>
            <a:off x="4516438" y="6305549"/>
            <a:ext cx="11779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3093"/>
          <a:stretch>
            <a:fillRect/>
          </a:stretch>
        </p:blipFill>
        <p:spPr bwMode="auto">
          <a:xfrm>
            <a:off x="4516438" y="6831012"/>
            <a:ext cx="1177925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45"/>
          <p:cNvSpPr txBox="1">
            <a:spLocks noChangeArrowheads="1"/>
          </p:cNvSpPr>
          <p:nvPr/>
        </p:nvSpPr>
        <p:spPr bwMode="auto">
          <a:xfrm>
            <a:off x="5870575" y="5953124"/>
            <a:ext cx="8223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00" b="1">
                <a:latin typeface="Arial" charset="0"/>
              </a:rPr>
              <a:t>PLSCR1</a:t>
            </a:r>
          </a:p>
        </p:txBody>
      </p:sp>
      <p:sp>
        <p:nvSpPr>
          <p:cNvPr id="8" name="TextBox 46"/>
          <p:cNvSpPr txBox="1">
            <a:spLocks noChangeArrowheads="1"/>
          </p:cNvSpPr>
          <p:nvPr/>
        </p:nvSpPr>
        <p:spPr bwMode="auto">
          <a:xfrm>
            <a:off x="5870575" y="6407149"/>
            <a:ext cx="8223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00" b="1">
                <a:latin typeface="Arial" charset="0"/>
              </a:rPr>
              <a:t>SnoN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749925" y="6054724"/>
            <a:ext cx="1444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749925" y="6511924"/>
            <a:ext cx="1444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9"/>
          <p:cNvSpPr txBox="1">
            <a:spLocks noChangeArrowheads="1"/>
          </p:cNvSpPr>
          <p:nvPr/>
        </p:nvSpPr>
        <p:spPr bwMode="auto">
          <a:xfrm>
            <a:off x="5870575" y="7031037"/>
            <a:ext cx="8239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00" b="1">
                <a:latin typeface="Arial" charset="0"/>
              </a:rPr>
              <a:t>Pan-Actin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749925" y="7127874"/>
            <a:ext cx="1444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58"/>
          <p:cNvSpPr txBox="1">
            <a:spLocks noChangeArrowheads="1"/>
          </p:cNvSpPr>
          <p:nvPr/>
        </p:nvSpPr>
        <p:spPr bwMode="auto">
          <a:xfrm>
            <a:off x="4515997" y="4836119"/>
            <a:ext cx="10629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1200" b="1" dirty="0" smtClean="0">
                <a:latin typeface="Arial" charset="0"/>
              </a:rPr>
              <a:t>HEY: IFN-2</a:t>
            </a:r>
            <a:r>
              <a:rPr lang="el-GR" sz="1200" b="1" dirty="0">
                <a:latin typeface="Arial" charset="0"/>
              </a:rPr>
              <a:t>α</a:t>
            </a:r>
            <a:endParaRPr lang="en-US" sz="1200" b="1" dirty="0">
              <a:latin typeface="Arial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532313" y="5091706"/>
            <a:ext cx="1187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52"/>
          <p:cNvSpPr txBox="1">
            <a:spLocks noChangeArrowheads="1"/>
          </p:cNvSpPr>
          <p:nvPr/>
        </p:nvSpPr>
        <p:spPr bwMode="auto">
          <a:xfrm rot="16200000">
            <a:off x="4608513" y="5291137"/>
            <a:ext cx="7540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00" b="1">
                <a:latin typeface="Arial" charset="0"/>
              </a:rPr>
              <a:t>6h </a:t>
            </a:r>
          </a:p>
        </p:txBody>
      </p:sp>
      <p:sp>
        <p:nvSpPr>
          <p:cNvPr id="16" name="TextBox 56"/>
          <p:cNvSpPr txBox="1">
            <a:spLocks noChangeArrowheads="1"/>
          </p:cNvSpPr>
          <p:nvPr/>
        </p:nvSpPr>
        <p:spPr bwMode="auto">
          <a:xfrm rot="16200000">
            <a:off x="4410869" y="5364956"/>
            <a:ext cx="604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00" b="1">
                <a:latin typeface="Arial" charset="0"/>
              </a:rPr>
              <a:t>0h</a:t>
            </a:r>
          </a:p>
        </p:txBody>
      </p:sp>
      <p:sp>
        <p:nvSpPr>
          <p:cNvPr id="17" name="TextBox 52"/>
          <p:cNvSpPr txBox="1">
            <a:spLocks noChangeArrowheads="1"/>
          </p:cNvSpPr>
          <p:nvPr/>
        </p:nvSpPr>
        <p:spPr bwMode="auto">
          <a:xfrm rot="16200000">
            <a:off x="5137944" y="5290343"/>
            <a:ext cx="7540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00" b="1">
                <a:latin typeface="Arial" charset="0"/>
              </a:rPr>
              <a:t>6h</a:t>
            </a:r>
          </a:p>
        </p:txBody>
      </p:sp>
      <p:sp>
        <p:nvSpPr>
          <p:cNvPr id="18" name="TextBox 56"/>
          <p:cNvSpPr txBox="1">
            <a:spLocks noChangeArrowheads="1"/>
          </p:cNvSpPr>
          <p:nvPr/>
        </p:nvSpPr>
        <p:spPr bwMode="auto">
          <a:xfrm rot="16200000">
            <a:off x="4948238" y="5362574"/>
            <a:ext cx="6111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00" b="1" dirty="0">
                <a:latin typeface="Arial" charset="0"/>
              </a:rPr>
              <a:t>0h</a:t>
            </a:r>
          </a:p>
        </p:txBody>
      </p:sp>
      <p:sp>
        <p:nvSpPr>
          <p:cNvPr id="19" name="TextBox 58"/>
          <p:cNvSpPr txBox="1">
            <a:spLocks noChangeArrowheads="1"/>
          </p:cNvSpPr>
          <p:nvPr/>
        </p:nvSpPr>
        <p:spPr bwMode="auto">
          <a:xfrm>
            <a:off x="4565650" y="5167906"/>
            <a:ext cx="549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800" b="1">
                <a:latin typeface="Arial" charset="0"/>
              </a:rPr>
              <a:t>Control</a:t>
            </a:r>
          </a:p>
          <a:p>
            <a:pPr algn="ctr" eaLnBrk="1" hangingPunct="1"/>
            <a:r>
              <a:rPr lang="en-US" sz="800" b="1">
                <a:latin typeface="Arial" charset="0"/>
              </a:rPr>
              <a:t>siRNA</a:t>
            </a:r>
            <a:endParaRPr lang="en-US" sz="800" b="1" baseline="-25000">
              <a:latin typeface="Arial" charset="0"/>
            </a:endParaRPr>
          </a:p>
        </p:txBody>
      </p:sp>
      <p:sp>
        <p:nvSpPr>
          <p:cNvPr id="20" name="TextBox 58"/>
          <p:cNvSpPr txBox="1">
            <a:spLocks noChangeArrowheads="1"/>
          </p:cNvSpPr>
          <p:nvPr/>
        </p:nvSpPr>
        <p:spPr bwMode="auto">
          <a:xfrm>
            <a:off x="5130800" y="5167906"/>
            <a:ext cx="4937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800" b="1" dirty="0">
                <a:latin typeface="Arial" charset="0"/>
              </a:rPr>
              <a:t>SnoN</a:t>
            </a:r>
          </a:p>
          <a:p>
            <a:pPr algn="ctr" eaLnBrk="1" hangingPunct="1"/>
            <a:r>
              <a:rPr lang="en-US" sz="800" b="1" dirty="0">
                <a:latin typeface="Arial" charset="0"/>
              </a:rPr>
              <a:t>siRNA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286250" y="6440487"/>
            <a:ext cx="14287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09"/>
          <p:cNvSpPr txBox="1">
            <a:spLocks noChangeArrowheads="1"/>
          </p:cNvSpPr>
          <p:nvPr/>
        </p:nvSpPr>
        <p:spPr bwMode="auto">
          <a:xfrm>
            <a:off x="3698875" y="6332537"/>
            <a:ext cx="5762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76 kDa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4286250" y="5927724"/>
            <a:ext cx="142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09"/>
          <p:cNvSpPr txBox="1">
            <a:spLocks noChangeArrowheads="1"/>
          </p:cNvSpPr>
          <p:nvPr/>
        </p:nvSpPr>
        <p:spPr bwMode="auto">
          <a:xfrm>
            <a:off x="3698875" y="5815012"/>
            <a:ext cx="5762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38 kDa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4286250" y="6086474"/>
            <a:ext cx="142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109"/>
          <p:cNvSpPr txBox="1">
            <a:spLocks noChangeArrowheads="1"/>
          </p:cNvSpPr>
          <p:nvPr/>
        </p:nvSpPr>
        <p:spPr bwMode="auto">
          <a:xfrm>
            <a:off x="3698875" y="5965824"/>
            <a:ext cx="5762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31 kDa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4286250" y="7008812"/>
            <a:ext cx="14287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09"/>
          <p:cNvSpPr txBox="1">
            <a:spLocks noChangeArrowheads="1"/>
          </p:cNvSpPr>
          <p:nvPr/>
        </p:nvSpPr>
        <p:spPr bwMode="auto">
          <a:xfrm>
            <a:off x="3698875" y="6900862"/>
            <a:ext cx="5762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52 kDa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4286250" y="7210424"/>
            <a:ext cx="142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09"/>
          <p:cNvSpPr txBox="1">
            <a:spLocks noChangeArrowheads="1"/>
          </p:cNvSpPr>
          <p:nvPr/>
        </p:nvSpPr>
        <p:spPr bwMode="auto">
          <a:xfrm>
            <a:off x="3698875" y="7102474"/>
            <a:ext cx="57626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38 kDa</a:t>
            </a:r>
          </a:p>
        </p:txBody>
      </p:sp>
      <p:cxnSp>
        <p:nvCxnSpPr>
          <p:cNvPr id="31" name="Straight Connector 30"/>
          <p:cNvCxnSpPr/>
          <p:nvPr/>
        </p:nvCxnSpPr>
        <p:spPr>
          <a:xfrm>
            <a:off x="4573588" y="5509219"/>
            <a:ext cx="469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5114925" y="5501281"/>
            <a:ext cx="469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7"/>
          <p:cNvSpPr txBox="1">
            <a:spLocks noChangeArrowheads="1"/>
          </p:cNvSpPr>
          <p:nvPr/>
        </p:nvSpPr>
        <p:spPr bwMode="auto">
          <a:xfrm>
            <a:off x="0" y="0"/>
            <a:ext cx="35718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1400" b="1" dirty="0" smtClean="0">
                <a:latin typeface="Arial" charset="0"/>
              </a:rPr>
              <a:t>Figure S2</a:t>
            </a:r>
            <a:endParaRPr lang="en-US" sz="1400" b="1" dirty="0">
              <a:latin typeface="Arial" charset="0"/>
            </a:endParaRPr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96" y="6087916"/>
            <a:ext cx="1473122" cy="493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519" y="6612444"/>
            <a:ext cx="1476908" cy="417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51"/>
          <p:cNvSpPr txBox="1">
            <a:spLocks noChangeArrowheads="1"/>
          </p:cNvSpPr>
          <p:nvPr/>
        </p:nvSpPr>
        <p:spPr bwMode="auto">
          <a:xfrm rot="16200000">
            <a:off x="1094535" y="5449003"/>
            <a:ext cx="10628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 b="1" dirty="0" smtClean="0">
                <a:cs typeface="Arial" charset="0"/>
              </a:rPr>
              <a:t>NAC (1000)</a:t>
            </a:r>
            <a:endParaRPr lang="en-US" sz="800" b="1" dirty="0">
              <a:cs typeface="Arial" charset="0"/>
            </a:endParaRPr>
          </a:p>
        </p:txBody>
      </p:sp>
      <p:sp>
        <p:nvSpPr>
          <p:cNvPr id="37" name="TextBox 56"/>
          <p:cNvSpPr txBox="1">
            <a:spLocks noChangeArrowheads="1"/>
          </p:cNvSpPr>
          <p:nvPr/>
        </p:nvSpPr>
        <p:spPr bwMode="auto">
          <a:xfrm rot="16200000">
            <a:off x="927844" y="5717702"/>
            <a:ext cx="52546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 b="1" dirty="0" smtClean="0">
                <a:cs typeface="Arial" charset="0"/>
              </a:rPr>
              <a:t>None</a:t>
            </a:r>
            <a:endParaRPr lang="en-US" sz="800" b="1" dirty="0">
              <a:cs typeface="Arial" charset="0"/>
            </a:endParaRPr>
          </a:p>
        </p:txBody>
      </p:sp>
      <p:sp>
        <p:nvSpPr>
          <p:cNvPr id="38" name="TextBox 56"/>
          <p:cNvSpPr txBox="1">
            <a:spLocks noChangeArrowheads="1"/>
          </p:cNvSpPr>
          <p:nvPr/>
        </p:nvSpPr>
        <p:spPr bwMode="auto">
          <a:xfrm rot="16200000">
            <a:off x="944293" y="5527171"/>
            <a:ext cx="91440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 b="1" dirty="0" smtClean="0">
                <a:cs typeface="Arial" charset="0"/>
              </a:rPr>
              <a:t>IFN only</a:t>
            </a:r>
            <a:endParaRPr lang="en-US" sz="800" b="1" dirty="0">
              <a:cs typeface="Arial" charset="0"/>
            </a:endParaRPr>
          </a:p>
        </p:txBody>
      </p:sp>
      <p:sp>
        <p:nvSpPr>
          <p:cNvPr id="39" name="TextBox 51"/>
          <p:cNvSpPr txBox="1">
            <a:spLocks noChangeArrowheads="1"/>
          </p:cNvSpPr>
          <p:nvPr/>
        </p:nvSpPr>
        <p:spPr bwMode="auto">
          <a:xfrm rot="16200000">
            <a:off x="1688584" y="5353325"/>
            <a:ext cx="12542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 b="1" dirty="0" smtClean="0">
                <a:cs typeface="Arial" charset="0"/>
              </a:rPr>
              <a:t>IFN+NAC (1000)</a:t>
            </a:r>
            <a:endParaRPr lang="en-US" sz="800" b="1" dirty="0">
              <a:cs typeface="Arial" charset="0"/>
            </a:endParaRPr>
          </a:p>
        </p:txBody>
      </p:sp>
      <p:sp>
        <p:nvSpPr>
          <p:cNvPr id="40" name="TextBox 56"/>
          <p:cNvSpPr txBox="1">
            <a:spLocks noChangeArrowheads="1"/>
          </p:cNvSpPr>
          <p:nvPr/>
        </p:nvSpPr>
        <p:spPr bwMode="auto">
          <a:xfrm rot="16200000">
            <a:off x="1305768" y="5429525"/>
            <a:ext cx="110181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 b="1" dirty="0" smtClean="0">
                <a:cs typeface="Arial" charset="0"/>
              </a:rPr>
              <a:t>IFN+NAC (100)</a:t>
            </a:r>
            <a:endParaRPr lang="en-US" sz="800" b="1" dirty="0">
              <a:cs typeface="Arial" charset="0"/>
            </a:endParaRPr>
          </a:p>
        </p:txBody>
      </p:sp>
      <p:sp>
        <p:nvSpPr>
          <p:cNvPr id="41" name="TextBox 56"/>
          <p:cNvSpPr txBox="1">
            <a:spLocks noChangeArrowheads="1"/>
          </p:cNvSpPr>
          <p:nvPr/>
        </p:nvSpPr>
        <p:spPr bwMode="auto">
          <a:xfrm rot="16200000">
            <a:off x="1545617" y="5431494"/>
            <a:ext cx="110575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800" b="1" dirty="0" smtClean="0">
                <a:cs typeface="Arial" charset="0"/>
              </a:rPr>
              <a:t>IFN+NAC (500)</a:t>
            </a:r>
            <a:endParaRPr lang="en-US" sz="800" b="1" dirty="0">
              <a:cs typeface="Arial" charset="0"/>
            </a:endParaRP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1189015" y="4851107"/>
            <a:ext cx="1106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b="1" dirty="0" smtClean="0">
                <a:cs typeface="Arial" charset="0"/>
              </a:rPr>
              <a:t>HEY: IFN</a:t>
            </a:r>
            <a:r>
              <a:rPr lang="en-US" sz="1200" b="1" dirty="0">
                <a:cs typeface="Arial" charset="0"/>
              </a:rPr>
              <a:t>-</a:t>
            </a:r>
            <a:r>
              <a:rPr lang="el-GR" sz="1200" b="1" dirty="0" smtClean="0">
                <a:cs typeface="Arial" charset="0"/>
              </a:rPr>
              <a:t>2α</a:t>
            </a:r>
            <a:r>
              <a:rPr lang="en-US" sz="1200" b="1" dirty="0" smtClean="0">
                <a:cs typeface="Arial" charset="0"/>
              </a:rPr>
              <a:t> </a:t>
            </a:r>
            <a:endParaRPr lang="en-US" sz="1200" b="1" baseline="-25000" dirty="0">
              <a:cs typeface="Arial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1056316" y="5125744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696378" y="6249840"/>
            <a:ext cx="873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PLSCR1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96378" y="6718011"/>
            <a:ext cx="873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SnoN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2567728" y="6357886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567728" y="6822120"/>
            <a:ext cx="1524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696378" y="7113597"/>
            <a:ext cx="8738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latin typeface="Arial" pitchFamily="34" charset="0"/>
                <a:cs typeface="Arial" pitchFamily="34" charset="0"/>
              </a:rPr>
              <a:t>Pan-Actin</a:t>
            </a:r>
            <a:endParaRPr lang="en-US" sz="8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2567728" y="7217706"/>
            <a:ext cx="1524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95" y="7065783"/>
            <a:ext cx="1473122" cy="32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Straight Connector 50"/>
          <p:cNvCxnSpPr/>
          <p:nvPr/>
        </p:nvCxnSpPr>
        <p:spPr>
          <a:xfrm>
            <a:off x="815975" y="6775268"/>
            <a:ext cx="14287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109"/>
          <p:cNvSpPr txBox="1">
            <a:spLocks noChangeArrowheads="1"/>
          </p:cNvSpPr>
          <p:nvPr/>
        </p:nvSpPr>
        <p:spPr bwMode="auto">
          <a:xfrm>
            <a:off x="228600" y="6667318"/>
            <a:ext cx="5762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76 kDa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815975" y="6241239"/>
            <a:ext cx="142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09"/>
          <p:cNvSpPr txBox="1">
            <a:spLocks noChangeArrowheads="1"/>
          </p:cNvSpPr>
          <p:nvPr/>
        </p:nvSpPr>
        <p:spPr bwMode="auto">
          <a:xfrm>
            <a:off x="228600" y="6128527"/>
            <a:ext cx="5762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38 kDa</a:t>
            </a:r>
          </a:p>
        </p:txBody>
      </p:sp>
      <p:cxnSp>
        <p:nvCxnSpPr>
          <p:cNvPr id="55" name="Straight Connector 54"/>
          <p:cNvCxnSpPr/>
          <p:nvPr/>
        </p:nvCxnSpPr>
        <p:spPr>
          <a:xfrm>
            <a:off x="815975" y="6399989"/>
            <a:ext cx="142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09"/>
          <p:cNvSpPr txBox="1">
            <a:spLocks noChangeArrowheads="1"/>
          </p:cNvSpPr>
          <p:nvPr/>
        </p:nvSpPr>
        <p:spPr bwMode="auto">
          <a:xfrm>
            <a:off x="228600" y="6279339"/>
            <a:ext cx="5762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31 kDa</a:t>
            </a:r>
          </a:p>
        </p:txBody>
      </p:sp>
      <p:cxnSp>
        <p:nvCxnSpPr>
          <p:cNvPr id="57" name="Straight Connector 56"/>
          <p:cNvCxnSpPr/>
          <p:nvPr/>
        </p:nvCxnSpPr>
        <p:spPr>
          <a:xfrm>
            <a:off x="815975" y="7120300"/>
            <a:ext cx="14287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109"/>
          <p:cNvSpPr txBox="1">
            <a:spLocks noChangeArrowheads="1"/>
          </p:cNvSpPr>
          <p:nvPr/>
        </p:nvSpPr>
        <p:spPr bwMode="auto">
          <a:xfrm>
            <a:off x="228600" y="7012350"/>
            <a:ext cx="5762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52 kDa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815975" y="7321912"/>
            <a:ext cx="14287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109"/>
          <p:cNvSpPr txBox="1">
            <a:spLocks noChangeArrowheads="1"/>
          </p:cNvSpPr>
          <p:nvPr/>
        </p:nvSpPr>
        <p:spPr bwMode="auto">
          <a:xfrm>
            <a:off x="228600" y="7213962"/>
            <a:ext cx="576263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en-US" sz="800" b="1">
                <a:latin typeface="Arial" charset="0"/>
              </a:rPr>
              <a:t>  38 kDa</a:t>
            </a:r>
          </a:p>
        </p:txBody>
      </p:sp>
      <p:sp>
        <p:nvSpPr>
          <p:cNvPr id="61" name="TextBox 95"/>
          <p:cNvSpPr txBox="1">
            <a:spLocks noChangeArrowheads="1"/>
          </p:cNvSpPr>
          <p:nvPr/>
        </p:nvSpPr>
        <p:spPr bwMode="auto">
          <a:xfrm>
            <a:off x="228600" y="4419809"/>
            <a:ext cx="336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Arial" charset="0"/>
              </a:rPr>
              <a:t>B</a:t>
            </a:r>
          </a:p>
        </p:txBody>
      </p:sp>
      <p:sp>
        <p:nvSpPr>
          <p:cNvPr id="62" name="TextBox 95"/>
          <p:cNvSpPr txBox="1">
            <a:spLocks noChangeArrowheads="1"/>
          </p:cNvSpPr>
          <p:nvPr/>
        </p:nvSpPr>
        <p:spPr bwMode="auto">
          <a:xfrm>
            <a:off x="3429000" y="4419600"/>
            <a:ext cx="3365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Arial" charset="0"/>
              </a:rPr>
              <a:t>C</a:t>
            </a:r>
          </a:p>
        </p:txBody>
      </p:sp>
      <p:sp>
        <p:nvSpPr>
          <p:cNvPr id="63" name="TextBox 95"/>
          <p:cNvSpPr txBox="1">
            <a:spLocks noChangeArrowheads="1"/>
          </p:cNvSpPr>
          <p:nvPr/>
        </p:nvSpPr>
        <p:spPr bwMode="auto">
          <a:xfrm>
            <a:off x="914400" y="829492"/>
            <a:ext cx="3365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1600" b="1" dirty="0">
                <a:latin typeface="Arial" charset="0"/>
              </a:rPr>
              <a:t>A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1447800" y="1143000"/>
            <a:ext cx="3581400" cy="2681738"/>
            <a:chOff x="1262632" y="1276633"/>
            <a:chExt cx="3581400" cy="2681738"/>
          </a:xfrm>
        </p:grpSpPr>
        <p:graphicFrame>
          <p:nvGraphicFramePr>
            <p:cNvPr id="64" name="Chart 63"/>
            <p:cNvGraphicFramePr>
              <a:graphicFrameLocks/>
            </p:cNvGraphicFramePr>
            <p:nvPr>
              <p:extLst>
                <p:ext uri="{D42A27DB-BD31-4B8C-83A1-F6EECF244321}">
                  <p14:modId xmlns="" xmlns:p14="http://schemas.microsoft.com/office/powerpoint/2010/main" val="316844135"/>
                </p:ext>
              </p:extLst>
            </p:nvPr>
          </p:nvGraphicFramePr>
          <p:xfrm>
            <a:off x="1458688" y="1375758"/>
            <a:ext cx="3385344" cy="23410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65" name="TextBox 64"/>
            <p:cNvSpPr txBox="1"/>
            <p:nvPr/>
          </p:nvSpPr>
          <p:spPr>
            <a:xfrm rot="16200000">
              <a:off x="211645" y="2327620"/>
              <a:ext cx="23481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dirty="0" smtClean="0">
                  <a:latin typeface="Arial" pitchFamily="34" charset="0"/>
                  <a:cs typeface="Arial" pitchFamily="34" charset="0"/>
                </a:rPr>
                <a:t>SnoN mRNA Levels</a:t>
              </a:r>
              <a:endParaRPr lang="en-US" sz="1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TextBox 101"/>
            <p:cNvSpPr txBox="1">
              <a:spLocks noChangeArrowheads="1"/>
            </p:cNvSpPr>
            <p:nvPr/>
          </p:nvSpPr>
          <p:spPr bwMode="auto">
            <a:xfrm rot="19014144">
              <a:off x="1682476" y="3691671"/>
              <a:ext cx="84137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r" eaLnBrk="1" hangingPunct="1"/>
              <a:r>
                <a:rPr lang="en-US" sz="1000" b="1" dirty="0">
                  <a:latin typeface="Arial" charset="0"/>
                </a:rPr>
                <a:t>Untreated</a:t>
              </a:r>
            </a:p>
          </p:txBody>
        </p:sp>
        <p:sp>
          <p:nvSpPr>
            <p:cNvPr id="67" name="TextBox 102"/>
            <p:cNvSpPr txBox="1">
              <a:spLocks noChangeArrowheads="1"/>
            </p:cNvSpPr>
            <p:nvPr/>
          </p:nvSpPr>
          <p:spPr bwMode="auto">
            <a:xfrm rot="19014144">
              <a:off x="2646946" y="3683734"/>
              <a:ext cx="84137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r" eaLnBrk="1" hangingPunct="1"/>
              <a:r>
                <a:rPr lang="en-US" sz="1000" b="1">
                  <a:latin typeface="Arial" charset="0"/>
                </a:rPr>
                <a:t>1h </a:t>
              </a:r>
              <a:r>
                <a:rPr lang="en-US" sz="1000" b="1"/>
                <a:t>IFN-2</a:t>
              </a:r>
              <a:r>
                <a:rPr lang="el-GR" sz="1000" b="1"/>
                <a:t>α</a:t>
              </a:r>
              <a:endParaRPr lang="en-US" sz="1000" b="1" baseline="-25000">
                <a:latin typeface="Arial" charset="0"/>
              </a:endParaRPr>
            </a:p>
          </p:txBody>
        </p:sp>
        <p:sp>
          <p:nvSpPr>
            <p:cNvPr id="68" name="TextBox 103"/>
            <p:cNvSpPr txBox="1">
              <a:spLocks noChangeArrowheads="1"/>
            </p:cNvSpPr>
            <p:nvPr/>
          </p:nvSpPr>
          <p:spPr bwMode="auto">
            <a:xfrm rot="19014144">
              <a:off x="3586656" y="3712309"/>
              <a:ext cx="84137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r" eaLnBrk="1" hangingPunct="1"/>
              <a:r>
                <a:rPr lang="en-US" sz="1000" b="1">
                  <a:latin typeface="Arial" charset="0"/>
                </a:rPr>
                <a:t>3h </a:t>
              </a:r>
              <a:r>
                <a:rPr lang="en-US" sz="1000" b="1"/>
                <a:t>IFN-2</a:t>
              </a:r>
              <a:r>
                <a:rPr lang="el-GR" sz="1000" b="1"/>
                <a:t>α</a:t>
              </a:r>
              <a:endParaRPr lang="en-US" sz="1000" b="1" baseline="-2500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63205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86</Words>
  <Application>Microsoft Office PowerPoint</Application>
  <PresentationFormat>On-screen Show 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Karthik</dc:creator>
  <cp:lastModifiedBy>Punashi</cp:lastModifiedBy>
  <cp:revision>29</cp:revision>
  <dcterms:created xsi:type="dcterms:W3CDTF">2013-01-14T15:44:24Z</dcterms:created>
  <dcterms:modified xsi:type="dcterms:W3CDTF">2013-04-10T14:52:40Z</dcterms:modified>
</cp:coreProperties>
</file>