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51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G:\20100810&#12363;&#12425;20110222\&#23455;&#39443;&#38306;&#20418;\Protocol%20RTPCR%20110405%20%20STAT3%20project%20%20mir%2015a,%2016,%20155,%20181b,%2021,%20886-3p%20%20(Autosaved).xls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G:\20100810&#12363;&#12425;20110222\&#23455;&#39443;&#38306;&#20418;\Protocol%20RTPCR%20110405%20%20STAT3%20project%20%20mir%2015a,%2016,%20155,%20181b,%2021,%20886-3p%20%20(Autosaved).xls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G:\20100810&#12363;&#12425;20110222\&#23455;&#39443;&#38306;&#20418;\Protocol%20RTPCR%20110405%20%20STAT3%20project%20%20mir%2015a,%2016,%20155,%20181b,%2021,%20886-3p%20%20(Autosaved).xls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G:\20100810&#12363;&#12425;20110222\&#23455;&#39443;&#38306;&#20418;\Protocol%20RTPCR%20110405%20%20STAT3%20project%20%20mir%2015a,%2016,%20155,%20181b,%2021,%20886-3p%20%20(Autosaved).xls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G:\20100810&#12363;&#12425;20110222\&#23455;&#39443;&#38306;&#20418;\Protocol%20RTPCR%20110405%20%20STAT3%20project%20%20mir%2015a,%2016,%20155,%20181b,%2021,%20886-3p%20%20(Autosaved).xls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ysClr val="window" lastClr="FFFFFF">
                  <a:lumMod val="85000"/>
                </a:sysClr>
              </a:solidFill>
              <a:ln>
                <a:solidFill>
                  <a:srgbClr val="FFFFFF">
                    <a:lumMod val="50000"/>
                  </a:srgbClr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>
                <a:solidFill>
                  <a:srgbClr val="FFFFFF">
                    <a:lumMod val="50000"/>
                  </a:srgbClr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rgbClr val="000000"/>
              </a:solidFill>
            </c:spPr>
          </c:dPt>
          <c:errBars>
            <c:errBarType val="plus"/>
            <c:errValType val="cust"/>
            <c:noEndCap val="0"/>
            <c:plus>
              <c:numRef>
                <c:f>'100812'!$AI$335:$AI$337</c:f>
                <c:numCache>
                  <c:formatCode>General</c:formatCode>
                  <c:ptCount val="3"/>
                  <c:pt idx="0">
                    <c:v>0</c:v>
                  </c:pt>
                  <c:pt idx="1">
                    <c:v>0.27699144042917279</c:v>
                  </c:pt>
                  <c:pt idx="2">
                    <c:v>0.15850524872780331</c:v>
                  </c:pt>
                </c:numCache>
              </c:numRef>
            </c:plus>
          </c:errBars>
          <c:cat>
            <c:strRef>
              <c:f>'100812'!$E$335:$E$337</c:f>
              <c:strCache>
                <c:ptCount val="3"/>
                <c:pt idx="0">
                  <c:v>control</c:v>
                </c:pt>
                <c:pt idx="1">
                  <c:v>unsorted</c:v>
                </c:pt>
                <c:pt idx="2">
                  <c:v>sorted</c:v>
                </c:pt>
              </c:strCache>
            </c:strRef>
          </c:cat>
          <c:val>
            <c:numRef>
              <c:f>'100812'!$AB$335:$AB$337</c:f>
              <c:numCache>
                <c:formatCode>0.00E+00</c:formatCode>
                <c:ptCount val="3"/>
                <c:pt idx="0">
                  <c:v>1</c:v>
                </c:pt>
                <c:pt idx="1">
                  <c:v>0.76181120908911382</c:v>
                </c:pt>
                <c:pt idx="2">
                  <c:v>0.43313642584134998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6381440"/>
        <c:axId val="146383232"/>
      </c:barChart>
      <c:catAx>
        <c:axId val="1463814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46383232"/>
        <c:crosses val="autoZero"/>
        <c:auto val="1"/>
        <c:lblAlgn val="ctr"/>
        <c:lblOffset val="100"/>
        <c:noMultiLvlLbl val="0"/>
      </c:catAx>
      <c:valAx>
        <c:axId val="146383232"/>
        <c:scaling>
          <c:orientation val="minMax"/>
        </c:scaling>
        <c:delete val="0"/>
        <c:axPos val="l"/>
        <c:majorGridlines/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146381440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ysClr val="window" lastClr="FFFFFF">
                  <a:lumMod val="85000"/>
                </a:sysClr>
              </a:solidFill>
              <a:ln>
                <a:solidFill>
                  <a:srgbClr val="FFFFFF">
                    <a:lumMod val="50000"/>
                  </a:srgbClr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>
                <a:solidFill>
                  <a:srgbClr val="FFFFFF">
                    <a:lumMod val="50000"/>
                  </a:srgbClr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rgbClr val="000000"/>
              </a:solidFill>
            </c:spPr>
          </c:dPt>
          <c:errBars>
            <c:errBarType val="plus"/>
            <c:errValType val="cust"/>
            <c:noEndCap val="0"/>
            <c:plus>
              <c:numRef>
                <c:f>'100812'!$AI$326:$AI$328</c:f>
                <c:numCache>
                  <c:formatCode>General</c:formatCode>
                  <c:ptCount val="3"/>
                  <c:pt idx="0">
                    <c:v>0</c:v>
                  </c:pt>
                  <c:pt idx="1">
                    <c:v>0.26846795700383802</c:v>
                  </c:pt>
                  <c:pt idx="2">
                    <c:v>0.17434099466081099</c:v>
                  </c:pt>
                </c:numCache>
              </c:numRef>
            </c:plus>
          </c:errBars>
          <c:cat>
            <c:strRef>
              <c:f>'100812'!$E$326:$E$328</c:f>
              <c:strCache>
                <c:ptCount val="3"/>
                <c:pt idx="0">
                  <c:v>control</c:v>
                </c:pt>
                <c:pt idx="1">
                  <c:v>unsorted</c:v>
                </c:pt>
                <c:pt idx="2">
                  <c:v>sorted</c:v>
                </c:pt>
              </c:strCache>
            </c:strRef>
          </c:cat>
          <c:val>
            <c:numRef>
              <c:f>'100812'!$V$326:$V$328</c:f>
              <c:numCache>
                <c:formatCode>0.00E+00</c:formatCode>
                <c:ptCount val="3"/>
                <c:pt idx="0">
                  <c:v>1</c:v>
                </c:pt>
                <c:pt idx="1">
                  <c:v>0.68087398397902699</c:v>
                </c:pt>
                <c:pt idx="2">
                  <c:v>0.44531992585618702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727488"/>
        <c:axId val="147729024"/>
      </c:barChart>
      <c:catAx>
        <c:axId val="1477274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47729024"/>
        <c:crosses val="autoZero"/>
        <c:auto val="1"/>
        <c:lblAlgn val="ctr"/>
        <c:lblOffset val="100"/>
        <c:noMultiLvlLbl val="0"/>
      </c:catAx>
      <c:valAx>
        <c:axId val="147729024"/>
        <c:scaling>
          <c:orientation val="minMax"/>
        </c:scaling>
        <c:delete val="0"/>
        <c:axPos val="l"/>
        <c:majorGridlines/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14772748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ysClr val="window" lastClr="FFFFFF">
                  <a:lumMod val="85000"/>
                </a:sysClr>
              </a:solidFill>
              <a:ln>
                <a:solidFill>
                  <a:srgbClr val="FFFFFF">
                    <a:lumMod val="50000"/>
                  </a:srgbClr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>
                <a:solidFill>
                  <a:srgbClr val="FFFFFF">
                    <a:lumMod val="50000"/>
                  </a:srgbClr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rgbClr val="000000"/>
              </a:solidFill>
            </c:spPr>
          </c:dPt>
          <c:errBars>
            <c:errBarType val="plus"/>
            <c:errValType val="cust"/>
            <c:noEndCap val="0"/>
            <c:plus>
              <c:numRef>
                <c:f>'100812'!$AI$317:$AI$319</c:f>
                <c:numCache>
                  <c:formatCode>General</c:formatCode>
                  <c:ptCount val="3"/>
                  <c:pt idx="0">
                    <c:v>0</c:v>
                  </c:pt>
                  <c:pt idx="1">
                    <c:v>0.41554445351569202</c:v>
                  </c:pt>
                  <c:pt idx="2">
                    <c:v>0.16439323105106518</c:v>
                  </c:pt>
                </c:numCache>
              </c:numRef>
            </c:plus>
          </c:errBars>
          <c:cat>
            <c:strRef>
              <c:f>'100812'!$E$317:$E$319</c:f>
              <c:strCache>
                <c:ptCount val="3"/>
                <c:pt idx="0">
                  <c:v>control</c:v>
                </c:pt>
                <c:pt idx="1">
                  <c:v>unsorted</c:v>
                </c:pt>
                <c:pt idx="2">
                  <c:v>sorted</c:v>
                </c:pt>
              </c:strCache>
            </c:strRef>
          </c:cat>
          <c:val>
            <c:numRef>
              <c:f>'100812'!$AB$317:$AB$319</c:f>
              <c:numCache>
                <c:formatCode>0.00E+00</c:formatCode>
                <c:ptCount val="3"/>
                <c:pt idx="0">
                  <c:v>1</c:v>
                </c:pt>
                <c:pt idx="1">
                  <c:v>0.81740241171150296</c:v>
                </c:pt>
                <c:pt idx="2">
                  <c:v>0.34383197521052428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758464"/>
        <c:axId val="147764352"/>
      </c:barChart>
      <c:catAx>
        <c:axId val="1477584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47764352"/>
        <c:crosses val="autoZero"/>
        <c:auto val="1"/>
        <c:lblAlgn val="ctr"/>
        <c:lblOffset val="100"/>
        <c:noMultiLvlLbl val="0"/>
      </c:catAx>
      <c:valAx>
        <c:axId val="147764352"/>
        <c:scaling>
          <c:orientation val="minMax"/>
        </c:scaling>
        <c:delete val="0"/>
        <c:axPos val="l"/>
        <c:majorGridlines/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14775846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ysClr val="window" lastClr="FFFFFF">
                  <a:lumMod val="85000"/>
                </a:sysClr>
              </a:solidFill>
              <a:ln>
                <a:solidFill>
                  <a:srgbClr val="FFFFFF">
                    <a:lumMod val="50000"/>
                  </a:srgbClr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>
                <a:solidFill>
                  <a:srgbClr val="FFFFFF">
                    <a:lumMod val="50000"/>
                  </a:srgbClr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rgbClr val="000000"/>
              </a:solidFill>
            </c:spPr>
          </c:dPt>
          <c:errBars>
            <c:errBarType val="plus"/>
            <c:errValType val="cust"/>
            <c:noEndCap val="0"/>
            <c:plus>
              <c:numRef>
                <c:f>'100812'!$AI$335:$AI$337</c:f>
                <c:numCache>
                  <c:formatCode>General</c:formatCode>
                  <c:ptCount val="3"/>
                  <c:pt idx="0">
                    <c:v>0</c:v>
                  </c:pt>
                  <c:pt idx="1">
                    <c:v>0.27699144042917279</c:v>
                  </c:pt>
                  <c:pt idx="2">
                    <c:v>0.15850524872780331</c:v>
                  </c:pt>
                </c:numCache>
              </c:numRef>
            </c:plus>
          </c:errBars>
          <c:cat>
            <c:strRef>
              <c:f>'100812'!$E$335:$E$337</c:f>
              <c:strCache>
                <c:ptCount val="3"/>
                <c:pt idx="0">
                  <c:v>control</c:v>
                </c:pt>
                <c:pt idx="1">
                  <c:v>unsorted</c:v>
                </c:pt>
                <c:pt idx="2">
                  <c:v>sorted</c:v>
                </c:pt>
              </c:strCache>
            </c:strRef>
          </c:cat>
          <c:val>
            <c:numRef>
              <c:f>'100812'!$AB$335:$AB$337</c:f>
              <c:numCache>
                <c:formatCode>0.00E+00</c:formatCode>
                <c:ptCount val="3"/>
                <c:pt idx="0">
                  <c:v>1</c:v>
                </c:pt>
                <c:pt idx="1">
                  <c:v>0.76181120908911382</c:v>
                </c:pt>
                <c:pt idx="2">
                  <c:v>0.43313642584134998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6429824"/>
        <c:axId val="146431360"/>
      </c:barChart>
      <c:catAx>
        <c:axId val="1464298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46431360"/>
        <c:crosses val="autoZero"/>
        <c:auto val="1"/>
        <c:lblAlgn val="ctr"/>
        <c:lblOffset val="100"/>
        <c:noMultiLvlLbl val="0"/>
      </c:catAx>
      <c:valAx>
        <c:axId val="146431360"/>
        <c:scaling>
          <c:orientation val="minMax"/>
        </c:scaling>
        <c:delete val="0"/>
        <c:axPos val="l"/>
        <c:majorGridlines/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14642982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ysClr val="window" lastClr="FFFFFF">
                  <a:lumMod val="85000"/>
                </a:sysClr>
              </a:solidFill>
              <a:ln>
                <a:solidFill>
                  <a:srgbClr val="FFFFFF">
                    <a:lumMod val="50000"/>
                  </a:srgbClr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>
                <a:solidFill>
                  <a:srgbClr val="FFFFFF">
                    <a:lumMod val="50000"/>
                  </a:srgbClr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rgbClr val="000000"/>
              </a:solidFill>
            </c:spPr>
          </c:dPt>
          <c:errBars>
            <c:errBarType val="plus"/>
            <c:errValType val="cust"/>
            <c:noEndCap val="0"/>
            <c:plus>
              <c:numRef>
                <c:f>'100812'!$AI$344:$AI$346</c:f>
                <c:numCache>
                  <c:formatCode>General</c:formatCode>
                  <c:ptCount val="3"/>
                  <c:pt idx="0">
                    <c:v>0</c:v>
                  </c:pt>
                  <c:pt idx="1">
                    <c:v>0.22298802799179199</c:v>
                  </c:pt>
                  <c:pt idx="2">
                    <c:v>0.32795005922807341</c:v>
                  </c:pt>
                </c:numCache>
              </c:numRef>
            </c:plus>
          </c:errBars>
          <c:cat>
            <c:strRef>
              <c:f>'100812'!$E$344:$E$346</c:f>
              <c:strCache>
                <c:ptCount val="3"/>
                <c:pt idx="0">
                  <c:v>control</c:v>
                </c:pt>
                <c:pt idx="1">
                  <c:v>unsorted</c:v>
                </c:pt>
                <c:pt idx="2">
                  <c:v>sorted</c:v>
                </c:pt>
              </c:strCache>
            </c:strRef>
          </c:cat>
          <c:val>
            <c:numRef>
              <c:f>'100812'!$AB$344:$AB$346</c:f>
              <c:numCache>
                <c:formatCode>0.00E+00</c:formatCode>
                <c:ptCount val="3"/>
                <c:pt idx="0">
                  <c:v>1</c:v>
                </c:pt>
                <c:pt idx="1">
                  <c:v>0.94595197533166897</c:v>
                </c:pt>
                <c:pt idx="2">
                  <c:v>0.80823511732434905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6510592"/>
        <c:axId val="146512128"/>
      </c:barChart>
      <c:catAx>
        <c:axId val="146510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46512128"/>
        <c:crosses val="autoZero"/>
        <c:auto val="1"/>
        <c:lblAlgn val="ctr"/>
        <c:lblOffset val="100"/>
        <c:noMultiLvlLbl val="0"/>
      </c:catAx>
      <c:valAx>
        <c:axId val="146512128"/>
        <c:scaling>
          <c:orientation val="minMax"/>
        </c:scaling>
        <c:delete val="0"/>
        <c:axPos val="l"/>
        <c:majorGridlines/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14651059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47971297165838"/>
          <c:y val="7.4580344123651207E-2"/>
          <c:w val="0.8638811432974548"/>
          <c:h val="0.8214608729464372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8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50800" dist="50800" dir="5400000" algn="ctr" rotWithShape="0">
                  <a:schemeClr val="bg1"/>
                </a:outerShdw>
              </a:effectLst>
            </c:spPr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50800" dist="50800" dir="5400000" algn="ctr" rotWithShape="0">
                  <a:schemeClr val="bg1">
                    <a:lumMod val="50000"/>
                  </a:schemeClr>
                </a:outerShdw>
              </a:effectLst>
            </c:spPr>
          </c:dPt>
          <c:dPt>
            <c:idx val="2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'Y:\shRNA paper\[RT-PCR for validation of array assay 07.12.2012.xlsx]Sheet2'!$K$25:$M$25</c:f>
                <c:numCache>
                  <c:formatCode>General</c:formatCode>
                  <c:ptCount val="3"/>
                  <c:pt idx="0">
                    <c:v>0</c:v>
                  </c:pt>
                  <c:pt idx="1">
                    <c:v>0.37123408968850441</c:v>
                  </c:pt>
                  <c:pt idx="2">
                    <c:v>0.25577206809480024</c:v>
                  </c:pt>
                </c:numCache>
              </c:numRef>
            </c:plus>
            <c:minus>
              <c:numRef>
                <c:f>'Y:\shRNA paper\[RT-PCR for validation of array assay 07.12.2012.xlsx]Sheet2'!$K$25:$M$25</c:f>
                <c:numCache>
                  <c:formatCode>General</c:formatCode>
                  <c:ptCount val="3"/>
                  <c:pt idx="0">
                    <c:v>0</c:v>
                  </c:pt>
                  <c:pt idx="1">
                    <c:v>0.37123408968850441</c:v>
                  </c:pt>
                  <c:pt idx="2">
                    <c:v>0.25577206809480024</c:v>
                  </c:pt>
                </c:numCache>
              </c:numRef>
            </c:minus>
          </c:errBars>
          <c:cat>
            <c:strRef>
              <c:f>'Y:\shRNA paper\[RT-PCR for validation of array assay 07.12.2012.xlsx]Sheet2'!$K$31:$M$31</c:f>
              <c:strCache>
                <c:ptCount val="3"/>
                <c:pt idx="0">
                  <c:v>control</c:v>
                </c:pt>
                <c:pt idx="1">
                  <c:v>unsorted</c:v>
                </c:pt>
                <c:pt idx="2">
                  <c:v>sorted</c:v>
                </c:pt>
              </c:strCache>
            </c:strRef>
          </c:cat>
          <c:val>
            <c:numRef>
              <c:f>'Y:\shRNA paper\[RT-PCR for validation of array assay 07.12.2012.xlsx]Sheet2'!$K$32:$M$32</c:f>
              <c:numCache>
                <c:formatCode>General</c:formatCode>
                <c:ptCount val="3"/>
                <c:pt idx="0">
                  <c:v>1</c:v>
                </c:pt>
                <c:pt idx="1">
                  <c:v>0.81300388753075403</c:v>
                </c:pt>
                <c:pt idx="2">
                  <c:v>0.65509094952334201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786368"/>
        <c:axId val="147788160"/>
      </c:barChart>
      <c:catAx>
        <c:axId val="147786368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200" baseline="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47788160"/>
        <c:crosses val="autoZero"/>
        <c:auto val="1"/>
        <c:lblAlgn val="ctr"/>
        <c:lblOffset val="100"/>
        <c:noMultiLvlLbl val="0"/>
      </c:catAx>
      <c:valAx>
        <c:axId val="147788160"/>
        <c:scaling>
          <c:orientation val="minMax"/>
        </c:scaling>
        <c:delete val="0"/>
        <c:axPos val="l"/>
        <c:majorGridlines/>
        <c:numFmt formatCode="#,##0.0" sourceLinked="0"/>
        <c:majorTickMark val="out"/>
        <c:minorTickMark val="none"/>
        <c:tickLblPos val="nextTo"/>
        <c:spPr>
          <a:ln w="12700"/>
        </c:spPr>
        <c:txPr>
          <a:bodyPr/>
          <a:lstStyle/>
          <a:p>
            <a:pPr>
              <a:defRPr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47786368"/>
        <c:crosses val="autoZero"/>
        <c:crossBetween val="between"/>
      </c:valAx>
      <c:spPr>
        <a:noFill/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4C9E4C73-70CE-4CC4-94E8-241D51BF5274}" type="datetimeFigureOut">
              <a:rPr lang="en-US" smtClean="0"/>
              <a:t>5/13/2013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64CECA4B-CE07-4DBA-B021-F1193E316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345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ECA4B-CE07-4DBA-B021-F1193E316AE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761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7E5A4-CB4E-4D93-A214-077D3FFC39AC}" type="datetimeFigureOut">
              <a:rPr lang="en-GB" smtClean="0"/>
              <a:t>13/05/2013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8D4F3-B1B1-4CDC-BD54-DEC46F03CFC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7E5A4-CB4E-4D93-A214-077D3FFC39AC}" type="datetimeFigureOut">
              <a:rPr lang="en-GB" smtClean="0"/>
              <a:t>13/05/2013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8D4F3-B1B1-4CDC-BD54-DEC46F03CFC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7E5A4-CB4E-4D93-A214-077D3FFC39AC}" type="datetimeFigureOut">
              <a:rPr lang="en-GB" smtClean="0"/>
              <a:t>13/05/2013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8D4F3-B1B1-4CDC-BD54-DEC46F03CFC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7E5A4-CB4E-4D93-A214-077D3FFC39AC}" type="datetimeFigureOut">
              <a:rPr lang="en-GB" smtClean="0"/>
              <a:t>13/05/2013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8D4F3-B1B1-4CDC-BD54-DEC46F03CFC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7E5A4-CB4E-4D93-A214-077D3FFC39AC}" type="datetimeFigureOut">
              <a:rPr lang="en-GB" smtClean="0"/>
              <a:t>13/05/2013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8D4F3-B1B1-4CDC-BD54-DEC46F03CFC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7E5A4-CB4E-4D93-A214-077D3FFC39AC}" type="datetimeFigureOut">
              <a:rPr lang="en-GB" smtClean="0"/>
              <a:t>13/05/2013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8D4F3-B1B1-4CDC-BD54-DEC46F03CFC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7E5A4-CB4E-4D93-A214-077D3FFC39AC}" type="datetimeFigureOut">
              <a:rPr lang="en-GB" smtClean="0"/>
              <a:t>13/05/2013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8D4F3-B1B1-4CDC-BD54-DEC46F03CFC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7E5A4-CB4E-4D93-A214-077D3FFC39AC}" type="datetimeFigureOut">
              <a:rPr lang="en-GB" smtClean="0"/>
              <a:t>13/05/2013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8D4F3-B1B1-4CDC-BD54-DEC46F03CFC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7E5A4-CB4E-4D93-A214-077D3FFC39AC}" type="datetimeFigureOut">
              <a:rPr lang="en-GB" smtClean="0"/>
              <a:t>13/05/2013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8D4F3-B1B1-4CDC-BD54-DEC46F03CFC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7E5A4-CB4E-4D93-A214-077D3FFC39AC}" type="datetimeFigureOut">
              <a:rPr lang="en-GB" smtClean="0"/>
              <a:t>13/05/2013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8D4F3-B1B1-4CDC-BD54-DEC46F03CFC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7E5A4-CB4E-4D93-A214-077D3FFC39AC}" type="datetimeFigureOut">
              <a:rPr lang="en-GB" smtClean="0"/>
              <a:t>13/05/2013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8D4F3-B1B1-4CDC-BD54-DEC46F03CFC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87E5A4-CB4E-4D93-A214-077D3FFC39AC}" type="datetimeFigureOut">
              <a:rPr lang="en-GB" smtClean="0"/>
              <a:t>13/05/2013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88D4F3-B1B1-4CDC-BD54-DEC46F03CFCE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4642883"/>
              </p:ext>
            </p:extLst>
          </p:nvPr>
        </p:nvGraphicFramePr>
        <p:xfrm>
          <a:off x="438760" y="4549901"/>
          <a:ext cx="2642343" cy="1904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100902"/>
              </p:ext>
            </p:extLst>
          </p:nvPr>
        </p:nvGraphicFramePr>
        <p:xfrm>
          <a:off x="6371162" y="1705883"/>
          <a:ext cx="2665334" cy="18547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6064239"/>
              </p:ext>
            </p:extLst>
          </p:nvPr>
        </p:nvGraphicFramePr>
        <p:xfrm>
          <a:off x="3387905" y="1705883"/>
          <a:ext cx="2659398" cy="18547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1085835"/>
              </p:ext>
            </p:extLst>
          </p:nvPr>
        </p:nvGraphicFramePr>
        <p:xfrm>
          <a:off x="438760" y="1726462"/>
          <a:ext cx="2656494" cy="1834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9" name="TextBox 11"/>
          <p:cNvSpPr txBox="1">
            <a:spLocks noChangeArrowheads="1"/>
          </p:cNvSpPr>
          <p:nvPr/>
        </p:nvSpPr>
        <p:spPr bwMode="auto">
          <a:xfrm>
            <a:off x="1380836" y="1252187"/>
            <a:ext cx="128274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i="1" dirty="0" smtClean="0"/>
              <a:t>P</a:t>
            </a:r>
            <a:r>
              <a:rPr lang="en-US" sz="1200" dirty="0" smtClean="0"/>
              <a:t>=0.000001</a:t>
            </a:r>
            <a:endParaRPr lang="en-US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429924" y="949816"/>
            <a:ext cx="3716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</a:t>
            </a:r>
            <a:endParaRPr lang="en-GB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401763" y="949816"/>
            <a:ext cx="3716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b</a:t>
            </a:r>
            <a:endParaRPr lang="en-GB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373602" y="949816"/>
            <a:ext cx="351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</a:t>
            </a:r>
            <a:endParaRPr lang="en-GB" sz="2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29924" y="3848828"/>
            <a:ext cx="3790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d</a:t>
            </a:r>
            <a:endParaRPr lang="en-GB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433014" y="3848828"/>
            <a:ext cx="3404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e</a:t>
            </a:r>
            <a:endParaRPr lang="en-GB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431952" y="3848828"/>
            <a:ext cx="3330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</a:t>
            </a:r>
            <a:endParaRPr lang="en-GB" sz="2400" b="1" dirty="0"/>
          </a:p>
        </p:txBody>
      </p:sp>
      <p:sp>
        <p:nvSpPr>
          <p:cNvPr id="16" name="Rectangle 15"/>
          <p:cNvSpPr/>
          <p:nvPr/>
        </p:nvSpPr>
        <p:spPr>
          <a:xfrm>
            <a:off x="438760" y="980323"/>
            <a:ext cx="2642343" cy="25597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3404960" y="980323"/>
            <a:ext cx="2642343" cy="25597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6371160" y="980323"/>
            <a:ext cx="2642343" cy="25597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449877" y="3890862"/>
            <a:ext cx="2642343" cy="25597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/>
          <p:cNvSpPr/>
          <p:nvPr/>
        </p:nvSpPr>
        <p:spPr>
          <a:xfrm>
            <a:off x="3422015" y="3890862"/>
            <a:ext cx="2642343" cy="25597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6394152" y="3890862"/>
            <a:ext cx="2642343" cy="25597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4"/>
          <p:cNvSpPr txBox="1">
            <a:spLocks noChangeArrowheads="1"/>
          </p:cNvSpPr>
          <p:nvPr/>
        </p:nvSpPr>
        <p:spPr bwMode="auto">
          <a:xfrm>
            <a:off x="1029681" y="948182"/>
            <a:ext cx="142470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dirty="0">
                <a:solidFill>
                  <a:srgbClr val="0000CC"/>
                </a:solidFill>
              </a:rPr>
              <a:t>miR-21</a:t>
            </a:r>
          </a:p>
        </p:txBody>
      </p:sp>
      <p:cxnSp>
        <p:nvCxnSpPr>
          <p:cNvPr id="23" name="Straight Connector 22"/>
          <p:cNvCxnSpPr/>
          <p:nvPr/>
        </p:nvCxnSpPr>
        <p:spPr>
          <a:xfrm>
            <a:off x="1092745" y="1510336"/>
            <a:ext cx="15708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878161" y="1772816"/>
            <a:ext cx="78541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1"/>
          <p:cNvSpPr txBox="1">
            <a:spLocks noChangeArrowheads="1"/>
          </p:cNvSpPr>
          <p:nvPr/>
        </p:nvSpPr>
        <p:spPr bwMode="auto">
          <a:xfrm>
            <a:off x="1940497" y="1567825"/>
            <a:ext cx="71263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i="1" dirty="0" smtClean="0"/>
              <a:t>P</a:t>
            </a:r>
            <a:r>
              <a:rPr lang="en-US" sz="1200" dirty="0" smtClean="0"/>
              <a:t>=0.05</a:t>
            </a:r>
            <a:endParaRPr lang="en-US" sz="1200" dirty="0"/>
          </a:p>
        </p:txBody>
      </p:sp>
      <p:sp>
        <p:nvSpPr>
          <p:cNvPr id="26" name="TextBox 1"/>
          <p:cNvSpPr txBox="1">
            <a:spLocks noChangeArrowheads="1"/>
          </p:cNvSpPr>
          <p:nvPr/>
        </p:nvSpPr>
        <p:spPr bwMode="auto">
          <a:xfrm>
            <a:off x="3923285" y="948182"/>
            <a:ext cx="15363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dirty="0">
                <a:solidFill>
                  <a:srgbClr val="0000CC"/>
                </a:solidFill>
              </a:rPr>
              <a:t>miR-15a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4100737" y="1510336"/>
            <a:ext cx="155019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11"/>
          <p:cNvSpPr txBox="1">
            <a:spLocks noChangeArrowheads="1"/>
          </p:cNvSpPr>
          <p:nvPr/>
        </p:nvSpPr>
        <p:spPr bwMode="auto">
          <a:xfrm>
            <a:off x="4440713" y="1252187"/>
            <a:ext cx="12442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i="1" dirty="0"/>
              <a:t>P</a:t>
            </a:r>
            <a:r>
              <a:rPr lang="en-US" sz="1200" dirty="0" smtClean="0"/>
              <a:t>=0.0002</a:t>
            </a:r>
            <a:endParaRPr lang="en-US" sz="1200" dirty="0"/>
          </a:p>
        </p:txBody>
      </p:sp>
      <p:sp>
        <p:nvSpPr>
          <p:cNvPr id="29" name="TextBox 21"/>
          <p:cNvSpPr txBox="1">
            <a:spLocks noChangeArrowheads="1"/>
          </p:cNvSpPr>
          <p:nvPr/>
        </p:nvSpPr>
        <p:spPr bwMode="auto">
          <a:xfrm>
            <a:off x="4871853" y="1565187"/>
            <a:ext cx="95707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i="1" dirty="0"/>
              <a:t>P</a:t>
            </a:r>
            <a:r>
              <a:rPr lang="en-US" sz="1200" dirty="0" smtClean="0"/>
              <a:t>=0.04</a:t>
            </a:r>
            <a:endParaRPr lang="en-US" sz="1200" dirty="0"/>
          </a:p>
        </p:txBody>
      </p:sp>
      <p:cxnSp>
        <p:nvCxnSpPr>
          <p:cNvPr id="30" name="Straight Connector 29"/>
          <p:cNvCxnSpPr/>
          <p:nvPr/>
        </p:nvCxnSpPr>
        <p:spPr>
          <a:xfrm>
            <a:off x="4775844" y="1772816"/>
            <a:ext cx="87719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4"/>
          <p:cNvSpPr txBox="1">
            <a:spLocks noChangeArrowheads="1"/>
          </p:cNvSpPr>
          <p:nvPr/>
        </p:nvSpPr>
        <p:spPr bwMode="auto">
          <a:xfrm>
            <a:off x="7037402" y="948182"/>
            <a:ext cx="13744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dirty="0">
                <a:solidFill>
                  <a:srgbClr val="0000CC"/>
                </a:solidFill>
              </a:rPr>
              <a:t>miR-16</a:t>
            </a:r>
          </a:p>
        </p:txBody>
      </p:sp>
      <p:sp>
        <p:nvSpPr>
          <p:cNvPr id="32" name="TextBox 11"/>
          <p:cNvSpPr txBox="1">
            <a:spLocks noChangeArrowheads="1"/>
          </p:cNvSpPr>
          <p:nvPr/>
        </p:nvSpPr>
        <p:spPr bwMode="auto">
          <a:xfrm>
            <a:off x="7533506" y="1252187"/>
            <a:ext cx="124775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i="1" dirty="0"/>
              <a:t>P</a:t>
            </a:r>
            <a:r>
              <a:rPr lang="en-US" sz="1200" dirty="0" smtClean="0"/>
              <a:t>=0.0006</a:t>
            </a:r>
            <a:endParaRPr lang="en-US" sz="1200" dirty="0"/>
          </a:p>
        </p:txBody>
      </p:sp>
      <p:sp>
        <p:nvSpPr>
          <p:cNvPr id="33" name="TextBox 21"/>
          <p:cNvSpPr txBox="1">
            <a:spLocks noChangeArrowheads="1"/>
          </p:cNvSpPr>
          <p:nvPr/>
        </p:nvSpPr>
        <p:spPr bwMode="auto">
          <a:xfrm>
            <a:off x="7245385" y="1565187"/>
            <a:ext cx="95980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i="1" dirty="0"/>
              <a:t>P</a:t>
            </a:r>
            <a:r>
              <a:rPr lang="en-US" sz="1200" dirty="0" smtClean="0"/>
              <a:t>=0.03</a:t>
            </a:r>
            <a:endParaRPr lang="en-US" sz="1200" dirty="0"/>
          </a:p>
        </p:txBody>
      </p:sp>
      <p:cxnSp>
        <p:nvCxnSpPr>
          <p:cNvPr id="34" name="Straight Connector 33"/>
          <p:cNvCxnSpPr/>
          <p:nvPr/>
        </p:nvCxnSpPr>
        <p:spPr>
          <a:xfrm>
            <a:off x="7119388" y="1772816"/>
            <a:ext cx="87719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7119388" y="1510336"/>
            <a:ext cx="155019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4"/>
          <p:cNvSpPr txBox="1">
            <a:spLocks noChangeArrowheads="1"/>
          </p:cNvSpPr>
          <p:nvPr/>
        </p:nvSpPr>
        <p:spPr bwMode="auto">
          <a:xfrm>
            <a:off x="1115849" y="3855481"/>
            <a:ext cx="11847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dirty="0">
                <a:solidFill>
                  <a:srgbClr val="0000CC"/>
                </a:solidFill>
              </a:rPr>
              <a:t>miR-155</a:t>
            </a:r>
          </a:p>
        </p:txBody>
      </p:sp>
      <p:cxnSp>
        <p:nvCxnSpPr>
          <p:cNvPr id="37" name="Straight Connector 36"/>
          <p:cNvCxnSpPr/>
          <p:nvPr/>
        </p:nvCxnSpPr>
        <p:spPr>
          <a:xfrm>
            <a:off x="1115849" y="4366949"/>
            <a:ext cx="155666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11"/>
          <p:cNvSpPr txBox="1">
            <a:spLocks noChangeArrowheads="1"/>
          </p:cNvSpPr>
          <p:nvPr/>
        </p:nvSpPr>
        <p:spPr bwMode="auto">
          <a:xfrm>
            <a:off x="1259632" y="4118223"/>
            <a:ext cx="122923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i="1" dirty="0"/>
              <a:t>P</a:t>
            </a:r>
            <a:r>
              <a:rPr lang="en-US" sz="1200" dirty="0" smtClean="0"/>
              <a:t>=0.0003</a:t>
            </a:r>
            <a:endParaRPr lang="en-US" sz="1200" dirty="0"/>
          </a:p>
        </p:txBody>
      </p:sp>
      <p:sp>
        <p:nvSpPr>
          <p:cNvPr id="39" name="TextBox 21"/>
          <p:cNvSpPr txBox="1">
            <a:spLocks noChangeArrowheads="1"/>
          </p:cNvSpPr>
          <p:nvPr/>
        </p:nvSpPr>
        <p:spPr bwMode="auto">
          <a:xfrm>
            <a:off x="1138948" y="4395524"/>
            <a:ext cx="9455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i="1" dirty="0"/>
              <a:t>P</a:t>
            </a:r>
            <a:r>
              <a:rPr lang="en-US" sz="1200" dirty="0" smtClean="0"/>
              <a:t>=0.09</a:t>
            </a:r>
            <a:endParaRPr lang="en-US" sz="1200" dirty="0"/>
          </a:p>
        </p:txBody>
      </p:sp>
      <p:cxnSp>
        <p:nvCxnSpPr>
          <p:cNvPr id="40" name="Straight Connector 39"/>
          <p:cNvCxnSpPr/>
          <p:nvPr/>
        </p:nvCxnSpPr>
        <p:spPr>
          <a:xfrm>
            <a:off x="1115849" y="4620213"/>
            <a:ext cx="73616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1988315" y="4620213"/>
            <a:ext cx="68638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21"/>
          <p:cNvSpPr txBox="1">
            <a:spLocks noChangeArrowheads="1"/>
          </p:cNvSpPr>
          <p:nvPr/>
        </p:nvSpPr>
        <p:spPr bwMode="auto">
          <a:xfrm>
            <a:off x="1980306" y="4395524"/>
            <a:ext cx="9455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i="1" dirty="0"/>
              <a:t>P</a:t>
            </a:r>
            <a:r>
              <a:rPr lang="en-US" sz="1200" dirty="0" smtClean="0"/>
              <a:t>=0.04</a:t>
            </a:r>
            <a:endParaRPr lang="en-US" sz="1200" dirty="0"/>
          </a:p>
        </p:txBody>
      </p:sp>
      <p:sp>
        <p:nvSpPr>
          <p:cNvPr id="44" name="TextBox 43"/>
          <p:cNvSpPr txBox="1"/>
          <p:nvPr/>
        </p:nvSpPr>
        <p:spPr>
          <a:xfrm>
            <a:off x="4246065" y="3855481"/>
            <a:ext cx="1185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</a:rPr>
              <a:t>miR-181a</a:t>
            </a:r>
            <a:endParaRPr lang="en-GB" b="1" dirty="0">
              <a:solidFill>
                <a:srgbClr val="0000CC"/>
              </a:solidFill>
            </a:endParaRPr>
          </a:p>
        </p:txBody>
      </p:sp>
      <p:sp>
        <p:nvSpPr>
          <p:cNvPr id="47" name="TextBox 11"/>
          <p:cNvSpPr txBox="1">
            <a:spLocks noChangeArrowheads="1"/>
          </p:cNvSpPr>
          <p:nvPr/>
        </p:nvSpPr>
        <p:spPr bwMode="auto">
          <a:xfrm>
            <a:off x="4460777" y="4118223"/>
            <a:ext cx="99066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i="1" dirty="0"/>
              <a:t>P</a:t>
            </a:r>
            <a:r>
              <a:rPr lang="en-US" sz="1200" dirty="0" smtClean="0"/>
              <a:t>&lt;0.0001</a:t>
            </a:r>
            <a:endParaRPr lang="en-US" sz="1200" dirty="0"/>
          </a:p>
        </p:txBody>
      </p:sp>
      <p:sp>
        <p:nvSpPr>
          <p:cNvPr id="49" name="TextBox 4"/>
          <p:cNvSpPr txBox="1">
            <a:spLocks noChangeArrowheads="1"/>
          </p:cNvSpPr>
          <p:nvPr/>
        </p:nvSpPr>
        <p:spPr bwMode="auto">
          <a:xfrm>
            <a:off x="7012201" y="3855481"/>
            <a:ext cx="14238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dirty="0">
                <a:solidFill>
                  <a:srgbClr val="0000CC"/>
                </a:solidFill>
              </a:rPr>
              <a:t>miR-181b</a:t>
            </a:r>
          </a:p>
        </p:txBody>
      </p:sp>
      <p:graphicFrame>
        <p:nvGraphicFramePr>
          <p:cNvPr id="50" name="Chart 4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0859858"/>
              </p:ext>
            </p:extLst>
          </p:nvPr>
        </p:nvGraphicFramePr>
        <p:xfrm>
          <a:off x="6394152" y="4549901"/>
          <a:ext cx="2642344" cy="1904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cxnSp>
        <p:nvCxnSpPr>
          <p:cNvPr id="54" name="Straight Connector 53"/>
          <p:cNvCxnSpPr/>
          <p:nvPr/>
        </p:nvCxnSpPr>
        <p:spPr>
          <a:xfrm>
            <a:off x="3231394" y="6770985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4100737" y="4366949"/>
            <a:ext cx="151216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4807376" y="4620213"/>
            <a:ext cx="80465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11"/>
          <p:cNvSpPr txBox="1">
            <a:spLocks noChangeArrowheads="1"/>
          </p:cNvSpPr>
          <p:nvPr/>
        </p:nvSpPr>
        <p:spPr bwMode="auto">
          <a:xfrm>
            <a:off x="4838263" y="4404189"/>
            <a:ext cx="99066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i="1" dirty="0"/>
              <a:t>P</a:t>
            </a:r>
            <a:r>
              <a:rPr lang="en-US" sz="1200" dirty="0" smtClean="0"/>
              <a:t>&lt;0.0001</a:t>
            </a:r>
            <a:endParaRPr lang="en-US" sz="1200" dirty="0"/>
          </a:p>
        </p:txBody>
      </p:sp>
      <p:graphicFrame>
        <p:nvGraphicFramePr>
          <p:cNvPr id="52" name="Chart 5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6057926"/>
              </p:ext>
            </p:extLst>
          </p:nvPr>
        </p:nvGraphicFramePr>
        <p:xfrm>
          <a:off x="3493999" y="4536380"/>
          <a:ext cx="2457179" cy="18621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cxnSp>
        <p:nvCxnSpPr>
          <p:cNvPr id="55" name="Straight Connector 54"/>
          <p:cNvCxnSpPr/>
          <p:nvPr/>
        </p:nvCxnSpPr>
        <p:spPr>
          <a:xfrm>
            <a:off x="5230601" y="6093296"/>
            <a:ext cx="0" cy="5486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5922635" y="6093296"/>
            <a:ext cx="0" cy="5486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4538568" y="6093296"/>
            <a:ext cx="0" cy="5486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5496" y="476672"/>
            <a:ext cx="4143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</a:t>
            </a:r>
            <a:endParaRPr lang="en-US" sz="2400" b="1" dirty="0"/>
          </a:p>
        </p:txBody>
      </p:sp>
      <p:sp>
        <p:nvSpPr>
          <p:cNvPr id="58" name="TextBox 57"/>
          <p:cNvSpPr txBox="1"/>
          <p:nvPr/>
        </p:nvSpPr>
        <p:spPr>
          <a:xfrm>
            <a:off x="0" y="0"/>
            <a:ext cx="9514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Fig. </a:t>
            </a:r>
            <a:r>
              <a:rPr lang="en-US" sz="2400" b="1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529637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2932</TotalTime>
  <Words>28</Words>
  <Application>Microsoft Office PowerPoint</Application>
  <PresentationFormat>On-screen Show (4:3)</PresentationFormat>
  <Paragraphs>26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Toshiba</dc:creator>
  <cp:lastModifiedBy>CLAncelet</cp:lastModifiedBy>
  <cp:revision>21</cp:revision>
  <cp:lastPrinted>2013-04-29T04:06:06Z</cp:lastPrinted>
  <dcterms:created xsi:type="dcterms:W3CDTF">2012-11-08T09:28:51Z</dcterms:created>
  <dcterms:modified xsi:type="dcterms:W3CDTF">2013-05-13T16:26:02Z</dcterms:modified>
</cp:coreProperties>
</file>