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22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Chart%20in%20Microsoft%20PowerPoint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5243718444557441"/>
          <c:y val="5.1400554097404488E-2"/>
          <c:w val="0.81700700318957153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'157 GE'!$G$14:$G$18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0.63800000000000001</c:v>
                  </c:pt>
                  <c:pt idx="2">
                    <c:v>0.42799999999999999</c:v>
                  </c:pt>
                  <c:pt idx="3">
                    <c:v>0.98</c:v>
                  </c:pt>
                  <c:pt idx="4">
                    <c:v>1.1499999999999999</c:v>
                  </c:pt>
                </c:numCache>
              </c:numRef>
            </c:plus>
            <c:minus>
              <c:numRef>
                <c:f>'157 GE'!$G$14:$G$18</c:f>
                <c:numCache>
                  <c:formatCode>General</c:formatCode>
                  <c:ptCount val="5"/>
                  <c:pt idx="0">
                    <c:v>0</c:v>
                  </c:pt>
                  <c:pt idx="1">
                    <c:v>0.63800000000000001</c:v>
                  </c:pt>
                  <c:pt idx="2">
                    <c:v>0.42799999999999999</c:v>
                  </c:pt>
                  <c:pt idx="3">
                    <c:v>0.98</c:v>
                  </c:pt>
                  <c:pt idx="4">
                    <c:v>1.1499999999999999</c:v>
                  </c:pt>
                </c:numCache>
              </c:numRef>
            </c:minus>
          </c:errBars>
          <c:cat>
            <c:strRef>
              <c:f>'157 GE'!$E$14:$E$18</c:f>
              <c:strCache>
                <c:ptCount val="5"/>
                <c:pt idx="0">
                  <c:v>Control</c:v>
                </c:pt>
                <c:pt idx="1">
                  <c:v>GE 5 µM </c:v>
                </c:pt>
                <c:pt idx="2">
                  <c:v>GE 10 µM </c:v>
                </c:pt>
                <c:pt idx="3">
                  <c:v>GE 25 µM </c:v>
                </c:pt>
                <c:pt idx="4">
                  <c:v>GE 50 µM </c:v>
                </c:pt>
              </c:strCache>
            </c:strRef>
          </c:cat>
          <c:val>
            <c:numRef>
              <c:f>'157 GE'!$F$14:$F$18</c:f>
              <c:numCache>
                <c:formatCode>General</c:formatCode>
                <c:ptCount val="5"/>
                <c:pt idx="0">
                  <c:v>1</c:v>
                </c:pt>
                <c:pt idx="1">
                  <c:v>2.6026837108838587</c:v>
                </c:pt>
                <c:pt idx="2">
                  <c:v>3.7063522475614756</c:v>
                </c:pt>
                <c:pt idx="3">
                  <c:v>8.5741877002903522</c:v>
                </c:pt>
                <c:pt idx="4">
                  <c:v>14.928527864588904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7804032"/>
        <c:axId val="137809920"/>
      </c:barChart>
      <c:catAx>
        <c:axId val="1378040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7809920"/>
        <c:crosses val="autoZero"/>
        <c:auto val="1"/>
        <c:lblAlgn val="ctr"/>
        <c:lblOffset val="100"/>
        <c:noMultiLvlLbl val="0"/>
      </c:catAx>
      <c:valAx>
        <c:axId val="1378099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r>
                  <a:rPr lang="en-US" dirty="0"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en-US" i="1" dirty="0">
                    <a:latin typeface="Arial" pitchFamily="34" charset="0"/>
                    <a:cs typeface="Arial" pitchFamily="34" charset="0"/>
                  </a:rPr>
                  <a:t>ER</a:t>
                </a:r>
                <a:r>
                  <a:rPr lang="el-GR" i="1" dirty="0">
                    <a:latin typeface="Arial" pitchFamily="34" charset="0"/>
                    <a:cs typeface="Arial" pitchFamily="34" charset="0"/>
                  </a:rPr>
                  <a:t>α</a:t>
                </a:r>
                <a:r>
                  <a:rPr lang="en-US" dirty="0">
                    <a:latin typeface="Arial" pitchFamily="34" charset="0"/>
                    <a:cs typeface="Arial" pitchFamily="34" charset="0"/>
                  </a:rPr>
                  <a:t> mRNA</a:t>
                </a:r>
                <a:r>
                  <a:rPr lang="en-US" baseline="0" dirty="0">
                    <a:latin typeface="Arial" pitchFamily="34" charset="0"/>
                    <a:cs typeface="Arial" pitchFamily="34" charset="0"/>
                  </a:rPr>
                  <a:t> </a:t>
                </a:r>
                <a:endParaRPr lang="en-US" dirty="0"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6.6920186113099498E-3"/>
              <c:y val="0.1795270730047632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78040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5075858724181215"/>
          <c:y val="6.065989047804015E-2"/>
          <c:w val="0.81789341549697592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'[Chart in Microsoft PowerPoint]157 GE'!$A$22</c:f>
              <c:strCache>
                <c:ptCount val="1"/>
                <c:pt idx="0">
                  <c:v>Control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'[Chart in Microsoft PowerPoint]157 GE'!$D$22:$E$22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</c:v>
                  </c:pt>
                </c:numCache>
              </c:numRef>
            </c:plus>
            <c:minus>
              <c:numRef>
                <c:f>'[Chart in Microsoft PowerPoint]157 GE'!$D$22:$E$22</c:f>
                <c:numCache>
                  <c:formatCode>General</c:formatCode>
                  <c:ptCount val="2"/>
                  <c:pt idx="0">
                    <c:v>0</c:v>
                  </c:pt>
                  <c:pt idx="1">
                    <c:v>0</c:v>
                  </c:pt>
                </c:numCache>
              </c:numRef>
            </c:minus>
          </c:errBars>
          <c:cat>
            <c:strRef>
              <c:f>'[Chart in Microsoft PowerPoint]157 GE'!$B$21:$C$21</c:f>
              <c:strCache>
                <c:ptCount val="2"/>
                <c:pt idx="0">
                  <c:v>5-aza</c:v>
                </c:pt>
                <c:pt idx="1">
                  <c:v>TSA</c:v>
                </c:pt>
              </c:strCache>
            </c:strRef>
          </c:cat>
          <c:val>
            <c:numRef>
              <c:f>'[Chart in Microsoft PowerPoint]157 GE'!$B$22:$C$22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</c:ser>
        <c:ser>
          <c:idx val="1"/>
          <c:order val="1"/>
          <c:tx>
            <c:strRef>
              <c:f>'[Chart in Microsoft PowerPoint]157 GE'!$A$23</c:f>
              <c:strCache>
                <c:ptCount val="1"/>
                <c:pt idx="0">
                  <c:v>GE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'[Chart in Microsoft PowerPoint]157 GE'!$D$23:$E$23</c:f>
                <c:numCache>
                  <c:formatCode>General</c:formatCode>
                  <c:ptCount val="2"/>
                  <c:pt idx="0">
                    <c:v>0.98</c:v>
                  </c:pt>
                  <c:pt idx="1">
                    <c:v>0.98</c:v>
                  </c:pt>
                </c:numCache>
              </c:numRef>
            </c:plus>
            <c:minus>
              <c:numRef>
                <c:f>'[Chart in Microsoft PowerPoint]157 GE'!$D$23:$E$23</c:f>
                <c:numCache>
                  <c:formatCode>General</c:formatCode>
                  <c:ptCount val="2"/>
                  <c:pt idx="0">
                    <c:v>0.98</c:v>
                  </c:pt>
                  <c:pt idx="1">
                    <c:v>0.98</c:v>
                  </c:pt>
                </c:numCache>
              </c:numRef>
            </c:minus>
          </c:errBars>
          <c:cat>
            <c:strRef>
              <c:f>'[Chart in Microsoft PowerPoint]157 GE'!$B$21:$C$21</c:f>
              <c:strCache>
                <c:ptCount val="2"/>
                <c:pt idx="0">
                  <c:v>5-aza</c:v>
                </c:pt>
                <c:pt idx="1">
                  <c:v>TSA</c:v>
                </c:pt>
              </c:strCache>
            </c:strRef>
          </c:cat>
          <c:val>
            <c:numRef>
              <c:f>'[Chart in Microsoft PowerPoint]157 GE'!$B$23:$C$23</c:f>
              <c:numCache>
                <c:formatCode>General</c:formatCode>
                <c:ptCount val="2"/>
                <c:pt idx="0">
                  <c:v>8.5741877002903522</c:v>
                </c:pt>
                <c:pt idx="1">
                  <c:v>8.5741877002903522</c:v>
                </c:pt>
              </c:numCache>
            </c:numRef>
          </c:val>
        </c:ser>
        <c:ser>
          <c:idx val="2"/>
          <c:order val="2"/>
          <c:tx>
            <c:strRef>
              <c:f>'[Chart in Microsoft PowerPoint]157 GE'!$A$24</c:f>
              <c:strCache>
                <c:ptCount val="1"/>
                <c:pt idx="0">
                  <c:v>5-aza or TSA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'[Chart in Microsoft PowerPoint]157 GE'!$D$24:$E$24</c:f>
                <c:numCache>
                  <c:formatCode>General</c:formatCode>
                  <c:ptCount val="2"/>
                  <c:pt idx="0">
                    <c:v>0.54200000000000004</c:v>
                  </c:pt>
                  <c:pt idx="1">
                    <c:v>1.21</c:v>
                  </c:pt>
                </c:numCache>
              </c:numRef>
            </c:plus>
            <c:minus>
              <c:numRef>
                <c:f>'[Chart in Microsoft PowerPoint]157 GE'!$D$24:$E$24</c:f>
                <c:numCache>
                  <c:formatCode>General</c:formatCode>
                  <c:ptCount val="2"/>
                  <c:pt idx="0">
                    <c:v>0.54200000000000004</c:v>
                  </c:pt>
                  <c:pt idx="1">
                    <c:v>1.21</c:v>
                  </c:pt>
                </c:numCache>
              </c:numRef>
            </c:minus>
          </c:errBars>
          <c:cat>
            <c:strRef>
              <c:f>'[Chart in Microsoft PowerPoint]157 GE'!$B$21:$C$21</c:f>
              <c:strCache>
                <c:ptCount val="2"/>
                <c:pt idx="0">
                  <c:v>5-aza</c:v>
                </c:pt>
                <c:pt idx="1">
                  <c:v>TSA</c:v>
                </c:pt>
              </c:strCache>
            </c:strRef>
          </c:cat>
          <c:val>
            <c:numRef>
              <c:f>'[Chart in Microsoft PowerPoint]157 GE'!$B$24:$C$24</c:f>
              <c:numCache>
                <c:formatCode>General</c:formatCode>
                <c:ptCount val="2"/>
                <c:pt idx="0">
                  <c:v>2.4966610978032242</c:v>
                </c:pt>
                <c:pt idx="1">
                  <c:v>5.7358209920633216</c:v>
                </c:pt>
              </c:numCache>
            </c:numRef>
          </c:val>
        </c:ser>
        <c:ser>
          <c:idx val="3"/>
          <c:order val="3"/>
          <c:tx>
            <c:strRef>
              <c:f>'[Chart in Microsoft PowerPoint]157 GE'!$A$25</c:f>
              <c:strCache>
                <c:ptCount val="1"/>
                <c:pt idx="0">
                  <c:v>Combination</c:v>
                </c:pt>
              </c:strCache>
            </c:strRef>
          </c:tx>
          <c:invertIfNegative val="0"/>
          <c:errBars>
            <c:errBarType val="both"/>
            <c:errValType val="cust"/>
            <c:noEndCap val="0"/>
            <c:plus>
              <c:numRef>
                <c:f>'[Chart in Microsoft PowerPoint]157 GE'!$D$25:$E$25</c:f>
                <c:numCache>
                  <c:formatCode>General</c:formatCode>
                  <c:ptCount val="2"/>
                  <c:pt idx="0">
                    <c:v>1.18</c:v>
                  </c:pt>
                  <c:pt idx="1">
                    <c:v>2.74</c:v>
                  </c:pt>
                </c:numCache>
              </c:numRef>
            </c:plus>
            <c:minus>
              <c:numRef>
                <c:f>'[Chart in Microsoft PowerPoint]157 GE'!$D$25:$E$25</c:f>
                <c:numCache>
                  <c:formatCode>General</c:formatCode>
                  <c:ptCount val="2"/>
                  <c:pt idx="0">
                    <c:v>1.18</c:v>
                  </c:pt>
                  <c:pt idx="1">
                    <c:v>2.74</c:v>
                  </c:pt>
                </c:numCache>
              </c:numRef>
            </c:minus>
          </c:errBars>
          <c:cat>
            <c:strRef>
              <c:f>'[Chart in Microsoft PowerPoint]157 GE'!$B$21:$C$21</c:f>
              <c:strCache>
                <c:ptCount val="2"/>
                <c:pt idx="0">
                  <c:v>5-aza</c:v>
                </c:pt>
                <c:pt idx="1">
                  <c:v>TSA</c:v>
                </c:pt>
              </c:strCache>
            </c:strRef>
          </c:cat>
          <c:val>
            <c:numRef>
              <c:f>'[Chart in Microsoft PowerPoint]157 GE'!$B$25:$C$25</c:f>
              <c:numCache>
                <c:formatCode>General</c:formatCode>
                <c:ptCount val="2"/>
                <c:pt idx="0">
                  <c:v>7.8353623806954076</c:v>
                </c:pt>
                <c:pt idx="1">
                  <c:v>16.449821226497093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165056"/>
        <c:axId val="139170944"/>
      </c:barChart>
      <c:catAx>
        <c:axId val="13916505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9170944"/>
        <c:crosses val="autoZero"/>
        <c:auto val="1"/>
        <c:lblAlgn val="ctr"/>
        <c:lblOffset val="100"/>
        <c:noMultiLvlLbl val="0"/>
      </c:catAx>
      <c:valAx>
        <c:axId val="139170944"/>
        <c:scaling>
          <c:orientation val="minMax"/>
          <c:max val="2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>
                    <a:latin typeface="Arial" pitchFamily="34" charset="0"/>
                    <a:cs typeface="Arial" pitchFamily="34" charset="0"/>
                  </a:defRPr>
                </a:pPr>
                <a:r>
                  <a:rPr lang="en-US" sz="1000" b="1" i="0" baseline="0">
                    <a:effectLst/>
                    <a:latin typeface="Arial" pitchFamily="34" charset="0"/>
                    <a:cs typeface="Arial" pitchFamily="34" charset="0"/>
                  </a:rPr>
                  <a:t>Relative </a:t>
                </a:r>
                <a:r>
                  <a:rPr lang="en-US" sz="1000" b="1" i="1" baseline="0">
                    <a:effectLst/>
                    <a:latin typeface="Arial" pitchFamily="34" charset="0"/>
                    <a:cs typeface="Arial" pitchFamily="34" charset="0"/>
                  </a:rPr>
                  <a:t>ER</a:t>
                </a:r>
                <a:r>
                  <a:rPr lang="el-GR" sz="1000" b="1" i="1" baseline="0">
                    <a:effectLst/>
                    <a:latin typeface="Arial" pitchFamily="34" charset="0"/>
                    <a:cs typeface="Arial" pitchFamily="34" charset="0"/>
                  </a:rPr>
                  <a:t>α</a:t>
                </a:r>
                <a:r>
                  <a:rPr lang="en-US" sz="1000" b="1" i="0" baseline="0">
                    <a:effectLst/>
                    <a:latin typeface="Arial" pitchFamily="34" charset="0"/>
                    <a:cs typeface="Arial" pitchFamily="34" charset="0"/>
                  </a:rPr>
                  <a:t> mRNA </a:t>
                </a:r>
                <a:endParaRPr lang="en-US" sz="1000">
                  <a:effectLst/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8.1945131807022731E-3"/>
              <c:y val="0.17920196721607523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91650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8191697364347134"/>
          <c:y val="1.9235737357391133E-2"/>
          <c:w val="0.40148421558182568"/>
          <c:h val="0.30382442335677812"/>
        </c:manualLayout>
      </c:layout>
      <c:overlay val="0"/>
      <c:txPr>
        <a:bodyPr/>
        <a:lstStyle/>
        <a:p>
          <a:pPr>
            <a:defRPr sz="900"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90387761827033"/>
          <c:y val="7.4548650168728914E-2"/>
          <c:w val="0.81130734572099272"/>
          <c:h val="0.832619568387284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1"/>
            </a:solidFill>
          </c:spPr>
          <c:invertIfNegative val="0"/>
          <c:errBars>
            <c:errBarType val="both"/>
            <c:errValType val="cust"/>
            <c:noEndCap val="0"/>
            <c:plus>
              <c:numRef>
                <c:f>'HMECs-TB'!$C$43:$C$46</c:f>
                <c:numCache>
                  <c:formatCode>General</c:formatCode>
                  <c:ptCount val="4"/>
                  <c:pt idx="0">
                    <c:v>0.05</c:v>
                  </c:pt>
                  <c:pt idx="1">
                    <c:v>0.08</c:v>
                  </c:pt>
                  <c:pt idx="2">
                    <c:v>0.15</c:v>
                  </c:pt>
                  <c:pt idx="3">
                    <c:v>8.5999999999999993E-2</c:v>
                  </c:pt>
                </c:numCache>
              </c:numRef>
            </c:plus>
            <c:minus>
              <c:numRef>
                <c:f>'HMECs-TB'!$C$43:$C$46</c:f>
                <c:numCache>
                  <c:formatCode>General</c:formatCode>
                  <c:ptCount val="4"/>
                  <c:pt idx="0">
                    <c:v>0.05</c:v>
                  </c:pt>
                  <c:pt idx="1">
                    <c:v>0.08</c:v>
                  </c:pt>
                  <c:pt idx="2">
                    <c:v>0.15</c:v>
                  </c:pt>
                  <c:pt idx="3">
                    <c:v>8.5999999999999993E-2</c:v>
                  </c:pt>
                </c:numCache>
              </c:numRef>
            </c:minus>
          </c:errBars>
          <c:cat>
            <c:strRef>
              <c:f>'HMECs-TB'!$A$43:$A$46</c:f>
              <c:strCache>
                <c:ptCount val="4"/>
                <c:pt idx="0">
                  <c:v>Control</c:v>
                </c:pt>
                <c:pt idx="1">
                  <c:v>GE</c:v>
                </c:pt>
                <c:pt idx="2">
                  <c:v>TSA</c:v>
                </c:pt>
                <c:pt idx="3">
                  <c:v>Combination</c:v>
                </c:pt>
              </c:strCache>
            </c:strRef>
          </c:cat>
          <c:val>
            <c:numRef>
              <c:f>'HMECs-TB'!$B$43:$B$46</c:f>
              <c:numCache>
                <c:formatCode>General</c:formatCode>
                <c:ptCount val="4"/>
                <c:pt idx="0">
                  <c:v>1</c:v>
                </c:pt>
                <c:pt idx="1">
                  <c:v>0.96299999999999997</c:v>
                </c:pt>
                <c:pt idx="2">
                  <c:v>1.1259999999999999</c:v>
                </c:pt>
                <c:pt idx="3">
                  <c:v>1.054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208192"/>
        <c:axId val="139209728"/>
      </c:barChart>
      <c:catAx>
        <c:axId val="13920819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800" b="1">
                <a:latin typeface="Arial" pitchFamily="34" charset="0"/>
                <a:cs typeface="Arial" pitchFamily="34" charset="0"/>
              </a:defRPr>
            </a:pPr>
            <a:endParaRPr lang="en-US"/>
          </a:p>
        </c:txPr>
        <c:crossAx val="139209728"/>
        <c:crosses val="autoZero"/>
        <c:auto val="1"/>
        <c:lblAlgn val="ctr"/>
        <c:lblOffset val="100"/>
        <c:noMultiLvlLbl val="0"/>
      </c:catAx>
      <c:valAx>
        <c:axId val="139209728"/>
        <c:scaling>
          <c:orientation val="minMax"/>
          <c:max val="1.4"/>
          <c:min val="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00">
                    <a:latin typeface="Arial" pitchFamily="34" charset="0"/>
                    <a:cs typeface="Arial" pitchFamily="34" charset="0"/>
                  </a:defRPr>
                </a:pPr>
                <a:r>
                  <a:rPr lang="en-US" sz="1000" b="1" i="0" baseline="0">
                    <a:effectLst/>
                    <a:latin typeface="Arial" pitchFamily="34" charset="0"/>
                    <a:cs typeface="Arial" pitchFamily="34" charset="0"/>
                  </a:rPr>
                  <a:t>Relative viable cells</a:t>
                </a:r>
                <a:endParaRPr lang="en-US" sz="1000">
                  <a:effectLst/>
                  <a:latin typeface="Arial" pitchFamily="34" charset="0"/>
                  <a:cs typeface="Arial" pitchFamily="34" charset="0"/>
                </a:endParaRPr>
              </a:p>
            </c:rich>
          </c:tx>
          <c:layout>
            <c:manualLayout>
              <c:xMode val="edge"/>
              <c:yMode val="edge"/>
              <c:x val="4.0473521075231672E-3"/>
              <c:y val="0.131709595019464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92081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005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5734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666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1963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22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22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9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154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62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701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E80A02-6625-4464-B3D2-C3E99BE7B362}" type="datetimeFigureOut">
              <a:rPr lang="en-US" smtClean="0"/>
              <a:t>10/5/2012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EB819-FBFE-47F3-99CD-E8D5B03F8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33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4043678"/>
              </p:ext>
            </p:extLst>
          </p:nvPr>
        </p:nvGraphicFramePr>
        <p:xfrm>
          <a:off x="1127616" y="465138"/>
          <a:ext cx="3115152" cy="19657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743200" y="1676400"/>
            <a:ext cx="304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*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28101" y="1190569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**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740285" y="630784"/>
            <a:ext cx="381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**</a:t>
            </a:r>
            <a:endParaRPr lang="en-US" sz="1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8200" y="29684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267200" y="321226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4419600" y="381000"/>
            <a:ext cx="3352800" cy="2087434"/>
            <a:chOff x="4495800" y="421245"/>
            <a:chExt cx="3581400" cy="2314871"/>
          </a:xfrm>
        </p:grpSpPr>
        <p:graphicFrame>
          <p:nvGraphicFramePr>
            <p:cNvPr id="7" name="Chart 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858964562"/>
                </p:ext>
              </p:extLst>
            </p:nvPr>
          </p:nvGraphicFramePr>
          <p:xfrm>
            <a:off x="4495800" y="525439"/>
            <a:ext cx="3505200" cy="22106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1" name="TextBox 10"/>
            <p:cNvSpPr txBox="1"/>
            <p:nvPr/>
          </p:nvSpPr>
          <p:spPr>
            <a:xfrm>
              <a:off x="7315200" y="421245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**†£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903976" y="1350771"/>
              <a:ext cx="7620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smtClean="0">
                  <a:latin typeface="Arial" pitchFamily="34" charset="0"/>
                  <a:cs typeface="Arial" pitchFamily="34" charset="0"/>
                </a:rPr>
                <a:t>**†</a:t>
              </a:r>
              <a:endParaRPr lang="en-US" sz="1200" dirty="0">
                <a:latin typeface="Arial" pitchFamily="34" charset="0"/>
                <a:cs typeface="Arial" pitchFamily="34" charset="0"/>
              </a:endParaRPr>
            </a:p>
          </p:txBody>
        </p:sp>
      </p:grpSp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8912619"/>
              </p:ext>
            </p:extLst>
          </p:nvPr>
        </p:nvGraphicFramePr>
        <p:xfrm>
          <a:off x="1082040" y="2620018"/>
          <a:ext cx="3200400" cy="2025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850392" y="2435352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8248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1010</TotalTime>
  <Words>19</Words>
  <Application>Microsoft Office PowerPoint</Application>
  <PresentationFormat>On-screen Show (4:3)</PresentationFormat>
  <Paragraphs>11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UAB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Yuanyuan Li</dc:creator>
  <cp:lastModifiedBy>Yuanyuan Li</cp:lastModifiedBy>
  <cp:revision>32</cp:revision>
  <dcterms:created xsi:type="dcterms:W3CDTF">2011-12-21T22:50:15Z</dcterms:created>
  <dcterms:modified xsi:type="dcterms:W3CDTF">2012-10-05T20:13:14Z</dcterms:modified>
</cp:coreProperties>
</file>