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389546912025853"/>
          <c:y val="0.12533761715931571"/>
          <c:w val="0.80517448485561305"/>
          <c:h val="0.758682374201100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'[09262012 231 ERRNAi.xls]Raw Data{Wavelength-595.0}'!$F$15</c:f>
              <c:strCache>
                <c:ptCount val="1"/>
                <c:pt idx="0">
                  <c:v>Control RNAi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'[09262012 231 ERRNAi.xls]Raw Data{Wavelength-595.0}'!$G$17:$J$17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7.8E-2</c:v>
                  </c:pt>
                  <c:pt idx="2">
                    <c:v>4.9000000000000002E-2</c:v>
                  </c:pt>
                  <c:pt idx="3">
                    <c:v>5.2999999999999999E-2</c:v>
                  </c:pt>
                </c:numCache>
              </c:numRef>
            </c:plus>
            <c:minus>
              <c:numRef>
                <c:f>'[09262012 231 ERRNAi.xls]Raw Data{Wavelength-595.0}'!$G$17:$J$17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7.8E-2</c:v>
                  </c:pt>
                  <c:pt idx="2">
                    <c:v>4.9000000000000002E-2</c:v>
                  </c:pt>
                  <c:pt idx="3">
                    <c:v>5.2999999999999999E-2</c:v>
                  </c:pt>
                </c:numCache>
              </c:numRef>
            </c:minus>
          </c:errBars>
          <c:cat>
            <c:strRef>
              <c:f>'[09262012 231 ERRNAi.xls]Raw Data{Wavelength-595.0}'!$G$5:$J$5</c:f>
              <c:strCache>
                <c:ptCount val="4"/>
                <c:pt idx="0">
                  <c:v>Control</c:v>
                </c:pt>
                <c:pt idx="1">
                  <c:v>TAM</c:v>
                </c:pt>
                <c:pt idx="2">
                  <c:v>GE</c:v>
                </c:pt>
                <c:pt idx="3">
                  <c:v>GE + TAM</c:v>
                </c:pt>
              </c:strCache>
            </c:strRef>
          </c:cat>
          <c:val>
            <c:numRef>
              <c:f>'[09262012 231 ERRNAi.xls]Raw Data{Wavelength-595.0}'!$G$15:$J$15</c:f>
              <c:numCache>
                <c:formatCode>General</c:formatCode>
                <c:ptCount val="4"/>
                <c:pt idx="0">
                  <c:v>0.99999999999999989</c:v>
                </c:pt>
                <c:pt idx="1">
                  <c:v>0.95707534786033066</c:v>
                </c:pt>
                <c:pt idx="2">
                  <c:v>0.76017327382515099</c:v>
                </c:pt>
                <c:pt idx="3">
                  <c:v>0.66</c:v>
                </c:pt>
              </c:numCache>
            </c:numRef>
          </c:val>
        </c:ser>
        <c:ser>
          <c:idx val="1"/>
          <c:order val="1"/>
          <c:tx>
            <c:strRef>
              <c:f>'[09262012 231 ERRNAi.xls]Raw Data{Wavelength-595.0}'!$F$16</c:f>
              <c:strCache>
                <c:ptCount val="1"/>
                <c:pt idx="0">
                  <c:v>ERα RNAi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'[09262012 231 ERRNAi.xls]Raw Data{Wavelength-595.0}'!$G$18:$J$18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0.114</c:v>
                  </c:pt>
                  <c:pt idx="2">
                    <c:v>1.49E-2</c:v>
                  </c:pt>
                  <c:pt idx="3">
                    <c:v>5.8000000000000003E-2</c:v>
                  </c:pt>
                </c:numCache>
              </c:numRef>
            </c:plus>
            <c:minus>
              <c:numRef>
                <c:f>'[09262012 231 ERRNAi.xls]Raw Data{Wavelength-595.0}'!$G$18:$J$18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0.114</c:v>
                  </c:pt>
                  <c:pt idx="2">
                    <c:v>1.49E-2</c:v>
                  </c:pt>
                  <c:pt idx="3">
                    <c:v>5.8000000000000003E-2</c:v>
                  </c:pt>
                </c:numCache>
              </c:numRef>
            </c:minus>
          </c:errBars>
          <c:cat>
            <c:strRef>
              <c:f>'[09262012 231 ERRNAi.xls]Raw Data{Wavelength-595.0}'!$G$5:$J$5</c:f>
              <c:strCache>
                <c:ptCount val="4"/>
                <c:pt idx="0">
                  <c:v>Control</c:v>
                </c:pt>
                <c:pt idx="1">
                  <c:v>TAM</c:v>
                </c:pt>
                <c:pt idx="2">
                  <c:v>GE</c:v>
                </c:pt>
                <c:pt idx="3">
                  <c:v>GE + TAM</c:v>
                </c:pt>
              </c:strCache>
            </c:strRef>
          </c:cat>
          <c:val>
            <c:numRef>
              <c:f>'[09262012 231 ERRNAi.xls]Raw Data{Wavelength-595.0}'!$G$16:$J$16</c:f>
              <c:numCache>
                <c:formatCode>General</c:formatCode>
                <c:ptCount val="4"/>
                <c:pt idx="0">
                  <c:v>0.99999999999999989</c:v>
                </c:pt>
                <c:pt idx="1">
                  <c:v>1.0139521640091116</c:v>
                </c:pt>
                <c:pt idx="2">
                  <c:v>0.88325740318906609</c:v>
                </c:pt>
                <c:pt idx="3">
                  <c:v>0.87215261958997714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747840"/>
        <c:axId val="138577024"/>
      </c:barChart>
      <c:catAx>
        <c:axId val="137747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8577024"/>
        <c:crosses val="autoZero"/>
        <c:auto val="1"/>
        <c:lblAlgn val="ctr"/>
        <c:lblOffset val="100"/>
        <c:noMultiLvlLbl val="0"/>
      </c:catAx>
      <c:valAx>
        <c:axId val="1385770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US">
                    <a:latin typeface="Arial" pitchFamily="34" charset="0"/>
                    <a:cs typeface="Arial" pitchFamily="34" charset="0"/>
                  </a:rPr>
                  <a:t>Relative cellular viability</a:t>
                </a:r>
              </a:p>
            </c:rich>
          </c:tx>
          <c:layout>
            <c:manualLayout>
              <c:xMode val="edge"/>
              <c:yMode val="edge"/>
              <c:x val="2.5197243099937933E-3"/>
              <c:y val="0.141222233521712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7747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962547950736926"/>
          <c:y val="1.2606573302754538E-2"/>
          <c:w val="0.57148546335554207"/>
          <c:h val="0.13293043737796009"/>
        </c:manualLayout>
      </c:layout>
      <c:overlay val="0"/>
      <c:txPr>
        <a:bodyPr/>
        <a:lstStyle/>
        <a:p>
          <a:pPr>
            <a:defRPr b="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'ERi realtime'!$H$21:$K$21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0.47899999999999998</c:v>
                  </c:pt>
                  <c:pt idx="2">
                    <c:v>0.58499999999999996</c:v>
                  </c:pt>
                  <c:pt idx="3">
                    <c:v>0.83</c:v>
                  </c:pt>
                </c:numCache>
              </c:numRef>
            </c:plus>
            <c:minus>
              <c:numRef>
                <c:f>'ERi realtime'!$H$21:$K$21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0.47899999999999998</c:v>
                  </c:pt>
                  <c:pt idx="2">
                    <c:v>0.58499999999999996</c:v>
                  </c:pt>
                  <c:pt idx="3">
                    <c:v>0.83</c:v>
                  </c:pt>
                </c:numCache>
              </c:numRef>
            </c:minus>
          </c:errBars>
          <c:cat>
            <c:strRef>
              <c:f>'ERi realtime'!$H$19:$K$19</c:f>
              <c:strCache>
                <c:ptCount val="4"/>
                <c:pt idx="0">
                  <c:v>Control</c:v>
                </c:pt>
                <c:pt idx="1">
                  <c:v>TAM</c:v>
                </c:pt>
                <c:pt idx="2">
                  <c:v>GE</c:v>
                </c:pt>
                <c:pt idx="3">
                  <c:v>GE/TAM</c:v>
                </c:pt>
              </c:strCache>
            </c:strRef>
          </c:cat>
          <c:val>
            <c:numRef>
              <c:f>'ERi realtime'!$H$20:$K$20</c:f>
              <c:numCache>
                <c:formatCode>General</c:formatCode>
                <c:ptCount val="4"/>
                <c:pt idx="0">
                  <c:v>1</c:v>
                </c:pt>
                <c:pt idx="1">
                  <c:v>1.454</c:v>
                </c:pt>
                <c:pt idx="2">
                  <c:v>5.61</c:v>
                </c:pt>
                <c:pt idx="3">
                  <c:v>6.04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601984"/>
        <c:axId val="138603520"/>
      </c:barChart>
      <c:catAx>
        <c:axId val="138601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8603520"/>
        <c:crosses val="autoZero"/>
        <c:auto val="1"/>
        <c:lblAlgn val="ctr"/>
        <c:lblOffset val="100"/>
        <c:noMultiLvlLbl val="0"/>
      </c:catAx>
      <c:valAx>
        <c:axId val="1386035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US">
                    <a:latin typeface="Arial" pitchFamily="34" charset="0"/>
                    <a:cs typeface="Arial" pitchFamily="34" charset="0"/>
                  </a:rPr>
                  <a:t>Relative</a:t>
                </a:r>
                <a:r>
                  <a:rPr lang="en-US" baseline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i="1" baseline="0">
                    <a:latin typeface="Arial" pitchFamily="34" charset="0"/>
                    <a:cs typeface="Arial" pitchFamily="34" charset="0"/>
                  </a:rPr>
                  <a:t>ER</a:t>
                </a:r>
                <a:r>
                  <a:rPr lang="el-GR" i="1" baseline="0">
                    <a:latin typeface="Arial" pitchFamily="34" charset="0"/>
                    <a:cs typeface="Arial" pitchFamily="34" charset="0"/>
                  </a:rPr>
                  <a:t>α</a:t>
                </a:r>
                <a:r>
                  <a:rPr lang="en-US" i="1" baseline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baseline="0">
                    <a:latin typeface="Arial" pitchFamily="34" charset="0"/>
                    <a:cs typeface="Arial" pitchFamily="34" charset="0"/>
                  </a:rPr>
                  <a:t>mRNA</a:t>
                </a:r>
                <a:endParaRPr lang="en-US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4.2246431524826521E-4"/>
              <c:y val="0.114372512748116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86019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072076861497129"/>
          <c:y val="3.9663505970204425E-2"/>
          <c:w val="0.83237665405138805"/>
          <c:h val="0.712249198016914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8064A2">
                <a:lumMod val="75000"/>
              </a:srgb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'ERi realtime'!$B$25:$E$25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0.65400000000000003</c:v>
                  </c:pt>
                  <c:pt idx="2">
                    <c:v>0.47099999999999997</c:v>
                  </c:pt>
                  <c:pt idx="3">
                    <c:v>9.8000000000000004E-2</c:v>
                  </c:pt>
                </c:numCache>
              </c:numRef>
            </c:plus>
            <c:minus>
              <c:numRef>
                <c:f>'ERi realtime'!$B$25:$E$25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0.65400000000000003</c:v>
                  </c:pt>
                  <c:pt idx="2">
                    <c:v>0.47099999999999997</c:v>
                  </c:pt>
                  <c:pt idx="3">
                    <c:v>9.8000000000000004E-2</c:v>
                  </c:pt>
                </c:numCache>
              </c:numRef>
            </c:minus>
          </c:errBars>
          <c:cat>
            <c:strRef>
              <c:f>'ERi realtime'!$B$23:$E$23</c:f>
              <c:strCache>
                <c:ptCount val="4"/>
                <c:pt idx="0">
                  <c:v>Control</c:v>
                </c:pt>
                <c:pt idx="1">
                  <c:v>GE</c:v>
                </c:pt>
                <c:pt idx="2">
                  <c:v>Control RNAi</c:v>
                </c:pt>
                <c:pt idx="3">
                  <c:v>ERα RNAi</c:v>
                </c:pt>
              </c:strCache>
            </c:strRef>
          </c:cat>
          <c:val>
            <c:numRef>
              <c:f>'ERi realtime'!$B$24:$E$24</c:f>
              <c:numCache>
                <c:formatCode>General</c:formatCode>
                <c:ptCount val="4"/>
                <c:pt idx="0">
                  <c:v>1</c:v>
                </c:pt>
                <c:pt idx="1">
                  <c:v>6.04</c:v>
                </c:pt>
                <c:pt idx="2">
                  <c:v>3.96</c:v>
                </c:pt>
                <c:pt idx="3">
                  <c:v>1.31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939392"/>
        <c:axId val="138949376"/>
      </c:barChart>
      <c:catAx>
        <c:axId val="138939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8949376"/>
        <c:crosses val="autoZero"/>
        <c:auto val="1"/>
        <c:lblAlgn val="ctr"/>
        <c:lblOffset val="100"/>
        <c:noMultiLvlLbl val="0"/>
      </c:catAx>
      <c:valAx>
        <c:axId val="1389493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>
                    <a:latin typeface="Arial" pitchFamily="34" charset="0"/>
                    <a:cs typeface="Arial" pitchFamily="34" charset="0"/>
                  </a:defRPr>
                </a:pPr>
                <a:r>
                  <a:rPr lang="en-US" sz="1000" b="1" i="0" baseline="0">
                    <a:effectLst/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en-US" sz="1000" b="1" i="1" baseline="0">
                    <a:effectLst/>
                    <a:latin typeface="Arial" pitchFamily="34" charset="0"/>
                    <a:cs typeface="Arial" pitchFamily="34" charset="0"/>
                  </a:rPr>
                  <a:t>ER</a:t>
                </a:r>
                <a:r>
                  <a:rPr lang="el-GR" sz="1000" b="1" i="1" baseline="0">
                    <a:effectLst/>
                    <a:latin typeface="Arial" pitchFamily="34" charset="0"/>
                    <a:cs typeface="Arial" pitchFamily="34" charset="0"/>
                  </a:rPr>
                  <a:t>α</a:t>
                </a:r>
                <a:r>
                  <a:rPr lang="en-US" sz="1000" b="1" i="1" baseline="0"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000" b="1" i="0" baseline="0">
                    <a:effectLst/>
                    <a:latin typeface="Arial" pitchFamily="34" charset="0"/>
                    <a:cs typeface="Arial" pitchFamily="34" charset="0"/>
                  </a:rPr>
                  <a:t>mRNA</a:t>
                </a:r>
                <a:endParaRPr lang="en-US" sz="1000">
                  <a:effectLst/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4164184140229926E-3"/>
              <c:y val="0.1367551107167941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893939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0.02986</cdr:x>
      <cdr:y>0.86921</cdr:y>
    </cdr:from>
    <cdr:to>
      <cdr:x>0.97361</cdr:x>
      <cdr:y>0.96296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525" y="2384425"/>
          <a:ext cx="43148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Arial" pitchFamily="34" charset="0"/>
              <a:cs typeface="Arial" pitchFamily="34" charset="0"/>
            </a:rPr>
            <a:t>GE        </a:t>
          </a:r>
          <a:r>
            <a:rPr lang="en-US" sz="1000" dirty="0" smtClean="0">
              <a:latin typeface="Arial" pitchFamily="34" charset="0"/>
              <a:cs typeface="Arial" pitchFamily="34" charset="0"/>
            </a:rPr>
            <a:t>   </a:t>
          </a:r>
          <a:r>
            <a:rPr lang="en-US" sz="1000" dirty="0">
              <a:latin typeface="Arial" pitchFamily="34" charset="0"/>
              <a:cs typeface="Arial" pitchFamily="34" charset="0"/>
            </a:rPr>
            <a:t>-          </a:t>
          </a:r>
          <a:r>
            <a:rPr lang="en-US" sz="1000" dirty="0" smtClean="0">
              <a:latin typeface="Arial" pitchFamily="34" charset="0"/>
              <a:cs typeface="Arial" pitchFamily="34" charset="0"/>
            </a:rPr>
            <a:t>       </a:t>
          </a:r>
          <a:r>
            <a:rPr lang="en-US" sz="1000" dirty="0">
              <a:latin typeface="Arial" pitchFamily="34" charset="0"/>
              <a:cs typeface="Arial" pitchFamily="34" charset="0"/>
            </a:rPr>
            <a:t>+</a:t>
          </a:r>
          <a:r>
            <a:rPr lang="en-US" sz="1000" baseline="0" dirty="0">
              <a:latin typeface="Arial" pitchFamily="34" charset="0"/>
              <a:cs typeface="Arial" pitchFamily="34" charset="0"/>
            </a:rPr>
            <a:t>          </a:t>
          </a:r>
          <a:r>
            <a:rPr lang="en-US" sz="1000" baseline="0" dirty="0" smtClean="0">
              <a:latin typeface="Arial" pitchFamily="34" charset="0"/>
              <a:cs typeface="Arial" pitchFamily="34" charset="0"/>
            </a:rPr>
            <a:t>        </a:t>
          </a:r>
          <a:r>
            <a:rPr lang="en-US" sz="1000" baseline="0" dirty="0">
              <a:latin typeface="Arial" pitchFamily="34" charset="0"/>
              <a:cs typeface="Arial" pitchFamily="34" charset="0"/>
            </a:rPr>
            <a:t>+           </a:t>
          </a:r>
          <a:r>
            <a:rPr lang="en-US" sz="1000" baseline="0" dirty="0" smtClean="0">
              <a:latin typeface="Arial" pitchFamily="34" charset="0"/>
              <a:cs typeface="Arial" pitchFamily="34" charset="0"/>
            </a:rPr>
            <a:t>       </a:t>
          </a:r>
          <a:r>
            <a:rPr lang="en-US" sz="1000" baseline="0" dirty="0">
              <a:latin typeface="Arial" pitchFamily="34" charset="0"/>
              <a:cs typeface="Arial" pitchFamily="34" charset="0"/>
            </a:rPr>
            <a:t>+</a:t>
          </a:r>
          <a:endParaRPr lang="en-US" sz="10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4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8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74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26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6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5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87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6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8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0607C-7602-46A3-83DC-ACD8BB4C02D0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FCA0C-0F1E-4140-A0B9-352A37F12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0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950976" y="890326"/>
            <a:ext cx="3352800" cy="2202656"/>
            <a:chOff x="4389120" y="2699266"/>
            <a:chExt cx="3352800" cy="2202656"/>
          </a:xfrm>
        </p:grpSpPr>
        <p:graphicFrame>
          <p:nvGraphicFramePr>
            <p:cNvPr id="28" name="Chart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03941836"/>
                </p:ext>
              </p:extLst>
            </p:nvPr>
          </p:nvGraphicFramePr>
          <p:xfrm>
            <a:off x="4389120" y="2699266"/>
            <a:ext cx="3352800" cy="22026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9" name="Group 28"/>
            <p:cNvGrpSpPr/>
            <p:nvPr/>
          </p:nvGrpSpPr>
          <p:grpSpPr>
            <a:xfrm>
              <a:off x="6477000" y="3124200"/>
              <a:ext cx="228600" cy="304800"/>
              <a:chOff x="6477000" y="3124200"/>
              <a:chExt cx="228600" cy="228600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6477000" y="3124200"/>
                <a:ext cx="0" cy="2286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6477000" y="3124200"/>
                <a:ext cx="2286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6705600" y="3124200"/>
                <a:ext cx="0" cy="1143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>
              <a:off x="7086600" y="3124200"/>
              <a:ext cx="304800" cy="304800"/>
              <a:chOff x="6477000" y="3124200"/>
              <a:chExt cx="228600" cy="228600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6477000" y="3124200"/>
                <a:ext cx="0" cy="2286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6477000" y="3124200"/>
                <a:ext cx="2286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6705600" y="3124200"/>
                <a:ext cx="0" cy="1143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/>
          </p:nvSpPr>
          <p:spPr>
            <a:xfrm>
              <a:off x="6477000" y="2971800"/>
              <a:ext cx="304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*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086600" y="2971800"/>
              <a:ext cx="381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**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335717"/>
              </p:ext>
            </p:extLst>
          </p:nvPr>
        </p:nvGraphicFramePr>
        <p:xfrm>
          <a:off x="1030224" y="3612404"/>
          <a:ext cx="3236976" cy="189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685800" y="6078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graphicFrame>
        <p:nvGraphicFramePr>
          <p:cNvPr id="41" name="Chart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081948"/>
              </p:ext>
            </p:extLst>
          </p:nvPr>
        </p:nvGraphicFramePr>
        <p:xfrm>
          <a:off x="4875276" y="1143524"/>
          <a:ext cx="3221347" cy="216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4684776" y="6212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6300" y="330760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64096" y="1655588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93536" y="1252960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99232" y="386754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34740" y="372904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464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25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Yuanyuan Li</dc:creator>
  <cp:lastModifiedBy>Yuanyuan Li</cp:lastModifiedBy>
  <cp:revision>1</cp:revision>
  <cp:lastPrinted>2012-10-05T20:14:58Z</cp:lastPrinted>
  <dcterms:created xsi:type="dcterms:W3CDTF">2012-10-05T20:09:42Z</dcterms:created>
  <dcterms:modified xsi:type="dcterms:W3CDTF">2012-10-05T20:21:46Z</dcterms:modified>
</cp:coreProperties>
</file>