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53" r:id="rId2"/>
  </p:sldIdLst>
  <p:sldSz cx="9144000" cy="6858000" type="screen4x3"/>
  <p:notesSz cx="6742113" cy="9872663"/>
  <p:defaultTextStyle>
    <a:defPPr>
      <a:defRPr lang="ja-JP"/>
    </a:defPPr>
    <a:lvl1pPr algn="l" defTabSz="912813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5613" indent="1588" algn="l" defTabSz="912813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2813" indent="1588" algn="l" defTabSz="912813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0013" indent="1588" algn="l" defTabSz="912813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7213" indent="1588" algn="l" defTabSz="912813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7" autoAdjust="0"/>
    <p:restoredTop sz="92599" autoAdjust="0"/>
  </p:normalViewPr>
  <p:slideViewPr>
    <p:cSldViewPr>
      <p:cViewPr>
        <p:scale>
          <a:sx n="100" d="100"/>
          <a:sy n="100" d="100"/>
        </p:scale>
        <p:origin x="-318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 bwMode="auto">
          <a:xfrm>
            <a:off x="2" y="1"/>
            <a:ext cx="2922165" cy="49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87" tIns="45744" rIns="91487" bIns="45744" numCol="1" anchor="t" anchorCtr="0" compatLnSpc="1">
            <a:prstTxWarp prst="textNoShape">
              <a:avLst/>
            </a:prstTxWarp>
          </a:bodyPr>
          <a:lstStyle>
            <a:lvl1pPr defTabSz="91340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 bwMode="auto">
          <a:xfrm>
            <a:off x="3818359" y="1"/>
            <a:ext cx="2922164" cy="49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87" tIns="45744" rIns="91487" bIns="45744" numCol="1" anchor="t" anchorCtr="0" compatLnSpc="1">
            <a:prstTxWarp prst="textNoShape">
              <a:avLst/>
            </a:prstTxWarp>
          </a:bodyPr>
          <a:lstStyle>
            <a:lvl1pPr algn="r" defTabSz="91340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3105AF1E-4E15-4D86-9AE2-6405E0CC2F33}" type="datetimeFigureOut">
              <a:rPr lang="ja-JP" altLang="en-US"/>
              <a:pPr>
                <a:defRPr/>
              </a:pPr>
              <a:t>2014/8/3</a:t>
            </a:fld>
            <a:endParaRPr lang="en-US" altLang="ja-JP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 bwMode="auto">
          <a:xfrm>
            <a:off x="2" y="9377044"/>
            <a:ext cx="2922165" cy="49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87" tIns="45744" rIns="91487" bIns="45744" numCol="1" anchor="b" anchorCtr="0" compatLnSpc="1">
            <a:prstTxWarp prst="textNoShape">
              <a:avLst/>
            </a:prstTxWarp>
          </a:bodyPr>
          <a:lstStyle>
            <a:lvl1pPr defTabSz="91340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 bwMode="auto">
          <a:xfrm>
            <a:off x="3818359" y="9377044"/>
            <a:ext cx="2922164" cy="49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87" tIns="45744" rIns="91487" bIns="45744" numCol="1" anchor="b" anchorCtr="0" compatLnSpc="1">
            <a:prstTxWarp prst="textNoShape">
              <a:avLst/>
            </a:prstTxWarp>
          </a:bodyPr>
          <a:lstStyle>
            <a:lvl1pPr algn="r" defTabSz="91340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C9DF11FB-65CE-4FC1-B076-62140F324397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832237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 bwMode="auto">
          <a:xfrm>
            <a:off x="2" y="1"/>
            <a:ext cx="2922165" cy="49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87" tIns="45744" rIns="91487" bIns="45744" numCol="1" anchor="t" anchorCtr="0" compatLnSpc="1">
            <a:prstTxWarp prst="textNoShape">
              <a:avLst/>
            </a:prstTxWarp>
          </a:bodyPr>
          <a:lstStyle>
            <a:lvl1pPr defTabSz="91340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 bwMode="auto">
          <a:xfrm>
            <a:off x="3818359" y="1"/>
            <a:ext cx="2922164" cy="494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87" tIns="45744" rIns="91487" bIns="45744" numCol="1" anchor="t" anchorCtr="0" compatLnSpc="1">
            <a:prstTxWarp prst="textNoShape">
              <a:avLst/>
            </a:prstTxWarp>
          </a:bodyPr>
          <a:lstStyle>
            <a:lvl1pPr algn="r" defTabSz="91340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BEA22E5-B045-4FFB-BDE3-7CB0F67FC63F}" type="datetimeFigureOut">
              <a:rPr lang="ja-JP" altLang="en-US"/>
              <a:pPr>
                <a:defRPr/>
              </a:pPr>
              <a:t>2014/8/3</a:t>
            </a:fld>
            <a:endParaRPr lang="en-US" altLang="ja-JP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04875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99" tIns="45199" rIns="90399" bIns="45199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 bwMode="auto">
          <a:xfrm>
            <a:off x="673736" y="4689316"/>
            <a:ext cx="5394644" cy="4443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87" tIns="45744" rIns="91487" bIns="457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  <a:endParaRPr lang="ja-JP" altLang="en-US" noProof="0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 bwMode="auto">
          <a:xfrm>
            <a:off x="2" y="9377044"/>
            <a:ext cx="2922165" cy="49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87" tIns="45744" rIns="91487" bIns="45744" numCol="1" anchor="b" anchorCtr="0" compatLnSpc="1">
            <a:prstTxWarp prst="textNoShape">
              <a:avLst/>
            </a:prstTxWarp>
          </a:bodyPr>
          <a:lstStyle>
            <a:lvl1pPr defTabSz="91340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 bwMode="auto">
          <a:xfrm>
            <a:off x="3818359" y="9377044"/>
            <a:ext cx="2922164" cy="494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87" tIns="45744" rIns="91487" bIns="45744" numCol="1" anchor="b" anchorCtr="0" compatLnSpc="1">
            <a:prstTxWarp prst="textNoShape">
              <a:avLst/>
            </a:prstTxWarp>
          </a:bodyPr>
          <a:lstStyle>
            <a:lvl1pPr algn="r" defTabSz="913402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608E5564-492A-4709-8AE1-2C4782E93EB4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6288676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2813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912813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912813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912813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912813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8E5564-492A-4709-8AE1-2C4782E93EB4}" type="slidenum">
              <a:rPr lang="ja-JP" altLang="en-US" smtClean="0"/>
              <a:pPr>
                <a:defRPr/>
              </a:pPr>
              <a:t>1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637769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smtClean="0"/>
              <a:t>マスタ サブタイトルの書式設定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76FA2F-40D6-4B7A-A5BF-BFCD10F8D9FC}" type="datetimeFigureOut">
              <a:rPr lang="ja-JP" altLang="en-US"/>
              <a:pPr>
                <a:defRPr/>
              </a:pPr>
              <a:t>2014/8/3</a:t>
            </a:fld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97FA8-CBEA-473C-9526-C30AAEFFC6A6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27541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C81C6-C9BA-447C-8F2B-146A0B4AB44D}" type="datetimeFigureOut">
              <a:rPr lang="ja-JP" altLang="en-US"/>
              <a:pPr>
                <a:defRPr/>
              </a:pPr>
              <a:t>2014/8/3</a:t>
            </a:fld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A19835-9D0E-4836-A6F6-AD033EF7EC27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60825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1AC872-789C-467C-B5B0-1AEC4BFB19F1}" type="datetimeFigureOut">
              <a:rPr lang="ja-JP" altLang="en-US"/>
              <a:pPr>
                <a:defRPr/>
              </a:pPr>
              <a:t>2014/8/3</a:t>
            </a:fld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8B49A-3108-4555-8BC5-51CFF834B001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476727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1070B3-B648-4C9A-90EA-D75E11F22486}" type="datetimeFigureOut">
              <a:rPr lang="ja-JP" altLang="en-US"/>
              <a:pPr>
                <a:defRPr/>
              </a:pPr>
              <a:t>2014/8/3</a:t>
            </a:fld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66205-E780-4421-93F0-3B4BB3FCC29A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4587467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5B4780-B960-488E-A886-385E3376EB0A}" type="datetimeFigureOut">
              <a:rPr lang="ja-JP" altLang="en-US"/>
              <a:pPr>
                <a:defRPr/>
              </a:pPr>
              <a:t>2014/8/3</a:t>
            </a:fld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EE6A3-17FD-4FA1-9BD7-B0530626A579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06123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3C3EE9-B353-40AF-B0CA-4ACE09C1EB0C}" type="datetimeFigureOut">
              <a:rPr lang="ja-JP" altLang="en-US"/>
              <a:pPr>
                <a:defRPr/>
              </a:pPr>
              <a:t>2014/8/3</a:t>
            </a:fld>
            <a:endParaRPr lang="en-US" altLang="ja-JP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63218-338C-4CBE-867A-70CAEFAEC790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615602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B4967F-CBEA-4C2C-9445-92D6BCE04D73}" type="datetimeFigureOut">
              <a:rPr lang="ja-JP" altLang="en-US"/>
              <a:pPr>
                <a:defRPr/>
              </a:pPr>
              <a:t>2014/8/3</a:t>
            </a:fld>
            <a:endParaRPr lang="en-US" altLang="ja-JP"/>
          </a:p>
        </p:txBody>
      </p:sp>
      <p:sp>
        <p:nvSpPr>
          <p:cNvPr id="8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F361D6-1C25-46AB-9E17-CEF98220C840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2448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BAC7B-0508-424E-8A87-955D0CD65026}" type="datetimeFigureOut">
              <a:rPr lang="ja-JP" altLang="en-US"/>
              <a:pPr>
                <a:defRPr/>
              </a:pPr>
              <a:t>2014/8/3</a:t>
            </a:fld>
            <a:endParaRPr lang="en-US" altLang="ja-JP"/>
          </a:p>
        </p:txBody>
      </p:sp>
      <p:sp>
        <p:nvSpPr>
          <p:cNvPr id="4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BEBAE1-76D6-41A3-B297-A830AA1F5841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169591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8601B9-0792-4F19-BB77-43A27CEB9DD1}" type="datetimeFigureOut">
              <a:rPr lang="ja-JP" altLang="en-US"/>
              <a:pPr>
                <a:defRPr/>
              </a:pPr>
              <a:t>2014/8/3</a:t>
            </a:fld>
            <a:endParaRPr lang="en-US" altLang="ja-JP"/>
          </a:p>
        </p:txBody>
      </p:sp>
      <p:sp>
        <p:nvSpPr>
          <p:cNvPr id="3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D62EFF-87C7-4B0F-93CE-C33F0874D291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13311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FF399-F815-4008-AB86-8C97CDF1DF30}" type="datetimeFigureOut">
              <a:rPr lang="ja-JP" altLang="en-US"/>
              <a:pPr>
                <a:defRPr/>
              </a:pPr>
              <a:t>2014/8/3</a:t>
            </a:fld>
            <a:endParaRPr lang="en-US" altLang="ja-JP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BFB662-0FCB-4E3A-ABC3-DCBDB40CD596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585056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 タイトルの書式設定</a:t>
            </a:r>
            <a:endParaRPr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 テキストの書式設定</a:t>
            </a:r>
          </a:p>
        </p:txBody>
      </p:sp>
      <p:sp>
        <p:nvSpPr>
          <p:cNvPr id="5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78390D-1293-4B00-AD60-A1D22CA619CF}" type="datetimeFigureOut">
              <a:rPr lang="ja-JP" altLang="en-US"/>
              <a:pPr>
                <a:defRPr/>
              </a:pPr>
              <a:t>2014/8/3</a:t>
            </a:fld>
            <a:endParaRPr lang="en-US" altLang="ja-JP"/>
          </a:p>
        </p:txBody>
      </p:sp>
      <p:sp>
        <p:nvSpPr>
          <p:cNvPr id="6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F651E5-189E-43A7-A01A-FC2171028E81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12452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テキスト プレースホル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B844AEE3-D0BE-45E8-89B6-896DE9B722A2}" type="datetimeFigureOut">
              <a:rPr lang="ja-JP" altLang="en-US"/>
              <a:pPr>
                <a:defRPr/>
              </a:pPr>
              <a:t>2014/8/3</a:t>
            </a:fld>
            <a:endParaRPr lang="en-US" altLang="ja-JP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FA27CA32-CE71-414F-BEC2-F9E7CA0B3A62}" type="slidenum">
              <a:rPr lang="ja-JP" altLang="en-US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2813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912813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defTabSz="912813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defTabSz="912813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defTabSz="912813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defTabSz="912813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defTabSz="912813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defTabSz="912813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defTabSz="912813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1313" indent="-3413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defTabSz="9128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:\20140706\Data.00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554" y="1258467"/>
            <a:ext cx="1461551" cy="1374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H:\20140706\Data.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6827" y="1264269"/>
            <a:ext cx="1454629" cy="1389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テキスト ボックス 1"/>
          <p:cNvSpPr txBox="1"/>
          <p:nvPr/>
        </p:nvSpPr>
        <p:spPr>
          <a:xfrm>
            <a:off x="6444208" y="1219411"/>
            <a:ext cx="75533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u="sng" dirty="0" smtClean="0"/>
              <a:t>SKRC-1</a:t>
            </a:r>
            <a:endParaRPr kumimoji="1" lang="ja-JP" altLang="en-US" sz="1200" b="1" u="sng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3803713" y="943560"/>
            <a:ext cx="7902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b="1" dirty="0" smtClean="0"/>
              <a:t>None</a:t>
            </a:r>
            <a:endParaRPr kumimoji="1" lang="ja-JP" altLang="en-US" sz="1100" b="1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464647" y="951862"/>
            <a:ext cx="73909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00" b="1" dirty="0" smtClean="0"/>
              <a:t>IFN-</a:t>
            </a:r>
            <a:r>
              <a:rPr kumimoji="1" lang="en-US" altLang="ja-JP" sz="1100" b="1" dirty="0" smtClean="0">
                <a:latin typeface="Symbol" panose="05050102010706020507" pitchFamily="18" charset="2"/>
              </a:rPr>
              <a:t>b</a:t>
            </a: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354957" y="1532369"/>
            <a:ext cx="580608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 smtClean="0"/>
              <a:t>R1:   0.6</a:t>
            </a:r>
          </a:p>
          <a:p>
            <a:r>
              <a:rPr lang="en-US" altLang="ja-JP" sz="800" b="1" dirty="0" smtClean="0"/>
              <a:t>R2: 44.0</a:t>
            </a:r>
          </a:p>
          <a:p>
            <a:r>
              <a:rPr kumimoji="1" lang="en-US" altLang="ja-JP" sz="800" b="1" dirty="0" smtClean="0"/>
              <a:t>R3: 44.2</a:t>
            </a:r>
          </a:p>
          <a:p>
            <a:r>
              <a:rPr lang="en-US" altLang="ja-JP" sz="800" b="1" dirty="0" smtClean="0"/>
              <a:t>R4: 10.5</a:t>
            </a:r>
            <a:endParaRPr kumimoji="1" lang="ja-JP" altLang="en-US" sz="800" b="1" dirty="0"/>
          </a:p>
        </p:txBody>
      </p:sp>
      <p:sp>
        <p:nvSpPr>
          <p:cNvPr id="59" name="テキスト ボックス 58"/>
          <p:cNvSpPr txBox="1"/>
          <p:nvPr/>
        </p:nvSpPr>
        <p:spPr>
          <a:xfrm>
            <a:off x="5959409" y="1573512"/>
            <a:ext cx="580608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 smtClean="0"/>
              <a:t>R1:   0.5</a:t>
            </a:r>
          </a:p>
          <a:p>
            <a:r>
              <a:rPr lang="en-US" altLang="ja-JP" sz="800" b="1" dirty="0" smtClean="0"/>
              <a:t>R2: 50.4</a:t>
            </a:r>
          </a:p>
          <a:p>
            <a:r>
              <a:rPr kumimoji="1" lang="en-US" altLang="ja-JP" sz="800" b="1" dirty="0" smtClean="0"/>
              <a:t>R3: 33.7</a:t>
            </a:r>
          </a:p>
          <a:p>
            <a:r>
              <a:rPr lang="en-US" altLang="ja-JP" sz="800" b="1" dirty="0" smtClean="0"/>
              <a:t>R4: 14.9</a:t>
            </a:r>
            <a:endParaRPr kumimoji="1" lang="ja-JP" altLang="en-US" sz="800" b="1" dirty="0"/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6444208" y="2664665"/>
            <a:ext cx="84029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b="1" u="sng" dirty="0" smtClean="0"/>
              <a:t>SKRC-44</a:t>
            </a:r>
            <a:endParaRPr kumimoji="1" lang="ja-JP" altLang="en-US" sz="1200" b="1" u="sng" dirty="0"/>
          </a:p>
        </p:txBody>
      </p:sp>
      <p:pic>
        <p:nvPicPr>
          <p:cNvPr id="7" name="Picture 2" descr="H:\20140713\Data.00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399" y="2725640"/>
            <a:ext cx="1392200" cy="1362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H:\20140713\Data.00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41" y="2718262"/>
            <a:ext cx="1439486" cy="137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テキスト ボックス 13"/>
          <p:cNvSpPr txBox="1"/>
          <p:nvPr/>
        </p:nvSpPr>
        <p:spPr>
          <a:xfrm>
            <a:off x="4375233" y="3009260"/>
            <a:ext cx="580608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 smtClean="0"/>
              <a:t>R1:  </a:t>
            </a:r>
            <a:r>
              <a:rPr lang="en-US" altLang="ja-JP" sz="800" b="1" dirty="0" smtClean="0"/>
              <a:t>3.7</a:t>
            </a:r>
            <a:endParaRPr kumimoji="1" lang="en-US" altLang="ja-JP" sz="800" b="1" dirty="0" smtClean="0"/>
          </a:p>
          <a:p>
            <a:r>
              <a:rPr lang="en-US" altLang="ja-JP" sz="800" b="1" dirty="0" smtClean="0"/>
              <a:t>R2: 33.1</a:t>
            </a:r>
          </a:p>
          <a:p>
            <a:r>
              <a:rPr kumimoji="1" lang="en-US" altLang="ja-JP" sz="800" b="1" dirty="0" smtClean="0"/>
              <a:t>R3: 43.2</a:t>
            </a:r>
          </a:p>
          <a:p>
            <a:r>
              <a:rPr lang="en-US" altLang="ja-JP" sz="800" b="1" dirty="0" smtClean="0"/>
              <a:t>R4: 13.2</a:t>
            </a:r>
            <a:endParaRPr kumimoji="1" lang="ja-JP" altLang="en-US" sz="800" b="1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6035961" y="3013671"/>
            <a:ext cx="580608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kumimoji="1" lang="en-US" altLang="ja-JP" sz="800" b="1" dirty="0" smtClean="0"/>
              <a:t>R1:  </a:t>
            </a:r>
            <a:r>
              <a:rPr lang="en-US" altLang="ja-JP" sz="800" b="1" dirty="0"/>
              <a:t> </a:t>
            </a:r>
            <a:r>
              <a:rPr lang="en-US" altLang="ja-JP" sz="800" b="1" dirty="0" smtClean="0"/>
              <a:t>2.0</a:t>
            </a:r>
            <a:endParaRPr kumimoji="1" lang="en-US" altLang="ja-JP" sz="800" b="1" dirty="0" smtClean="0"/>
          </a:p>
          <a:p>
            <a:r>
              <a:rPr lang="en-US" altLang="ja-JP" sz="800" b="1" dirty="0" smtClean="0"/>
              <a:t>R2: 44.1</a:t>
            </a:r>
          </a:p>
          <a:p>
            <a:r>
              <a:rPr kumimoji="1" lang="en-US" altLang="ja-JP" sz="800" b="1" dirty="0" smtClean="0"/>
              <a:t>R3: </a:t>
            </a:r>
            <a:r>
              <a:rPr lang="en-US" altLang="ja-JP" sz="800" b="1" dirty="0" smtClean="0"/>
              <a:t>29.0</a:t>
            </a:r>
            <a:endParaRPr kumimoji="1" lang="en-US" altLang="ja-JP" sz="800" b="1" dirty="0" smtClean="0"/>
          </a:p>
          <a:p>
            <a:r>
              <a:rPr lang="en-US" altLang="ja-JP" sz="800" b="1" dirty="0" smtClean="0"/>
              <a:t>R4: 18.4</a:t>
            </a:r>
            <a:endParaRPr kumimoji="1" lang="ja-JP" altLang="en-US" sz="800" b="1" dirty="0"/>
          </a:p>
        </p:txBody>
      </p:sp>
      <p:sp>
        <p:nvSpPr>
          <p:cNvPr id="16" name="Line 45"/>
          <p:cNvSpPr>
            <a:spLocks noChangeShapeType="1"/>
          </p:cNvSpPr>
          <p:nvPr/>
        </p:nvSpPr>
        <p:spPr bwMode="auto">
          <a:xfrm>
            <a:off x="3155641" y="4238231"/>
            <a:ext cx="339633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7" name="Line 45"/>
          <p:cNvSpPr>
            <a:spLocks noChangeShapeType="1"/>
          </p:cNvSpPr>
          <p:nvPr/>
        </p:nvSpPr>
        <p:spPr bwMode="auto">
          <a:xfrm flipV="1">
            <a:off x="3144382" y="1357911"/>
            <a:ext cx="0" cy="2888704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8" name="Text Box 47"/>
          <p:cNvSpPr txBox="1">
            <a:spLocks noChangeArrowheads="1"/>
          </p:cNvSpPr>
          <p:nvPr/>
        </p:nvSpPr>
        <p:spPr bwMode="auto">
          <a:xfrm>
            <a:off x="4739817" y="4133952"/>
            <a:ext cx="517254" cy="24787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000" b="1" dirty="0"/>
              <a:t>7AAD</a:t>
            </a:r>
          </a:p>
        </p:txBody>
      </p:sp>
      <p:sp>
        <p:nvSpPr>
          <p:cNvPr id="19" name="Text Box 48"/>
          <p:cNvSpPr txBox="1">
            <a:spLocks noChangeArrowheads="1"/>
          </p:cNvSpPr>
          <p:nvPr/>
        </p:nvSpPr>
        <p:spPr bwMode="auto">
          <a:xfrm rot="16200000">
            <a:off x="2567526" y="2627918"/>
            <a:ext cx="1126692" cy="23849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000" b="1" dirty="0"/>
              <a:t>Anti-</a:t>
            </a:r>
            <a:r>
              <a:rPr lang="en-US" altLang="ja-JP" sz="1000" b="1" dirty="0" err="1"/>
              <a:t>BrdU</a:t>
            </a:r>
            <a:r>
              <a:rPr lang="en-US" altLang="ja-JP" sz="1000" b="1" dirty="0"/>
              <a:t>-FITC</a:t>
            </a:r>
          </a:p>
        </p:txBody>
      </p:sp>
      <p:grpSp>
        <p:nvGrpSpPr>
          <p:cNvPr id="13" name="グループ化 12"/>
          <p:cNvGrpSpPr/>
          <p:nvPr/>
        </p:nvGrpSpPr>
        <p:grpSpPr>
          <a:xfrm>
            <a:off x="1619672" y="2588026"/>
            <a:ext cx="1080120" cy="1001710"/>
            <a:chOff x="5841196" y="3143562"/>
            <a:chExt cx="1080120" cy="1001710"/>
          </a:xfrm>
        </p:grpSpPr>
        <p:sp>
          <p:nvSpPr>
            <p:cNvPr id="9" name="正方形/長方形 8"/>
            <p:cNvSpPr/>
            <p:nvPr/>
          </p:nvSpPr>
          <p:spPr>
            <a:xfrm>
              <a:off x="6069454" y="3143562"/>
              <a:ext cx="850512" cy="505363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1" name="正方形/長方形 20"/>
            <p:cNvSpPr/>
            <p:nvPr/>
          </p:nvSpPr>
          <p:spPr>
            <a:xfrm>
              <a:off x="6070804" y="3645491"/>
              <a:ext cx="283504" cy="37937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6354308" y="3645491"/>
              <a:ext cx="567008" cy="379374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正方形/長方形 22"/>
            <p:cNvSpPr/>
            <p:nvPr/>
          </p:nvSpPr>
          <p:spPr>
            <a:xfrm>
              <a:off x="5916166" y="3642523"/>
              <a:ext cx="154638" cy="502749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5841196" y="3785812"/>
              <a:ext cx="31611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b="1" dirty="0" smtClean="0"/>
                <a:t>R1</a:t>
              </a:r>
              <a:endParaRPr kumimoji="1" lang="ja-JP" altLang="en-US" sz="800" b="1" dirty="0"/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6082338" y="3713224"/>
              <a:ext cx="31611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b="1" dirty="0" smtClean="0"/>
                <a:t>R2</a:t>
              </a:r>
              <a:endParaRPr kumimoji="1" lang="ja-JP" altLang="en-US" sz="800" b="1" dirty="0"/>
            </a:p>
          </p:txBody>
        </p:sp>
        <p:sp>
          <p:nvSpPr>
            <p:cNvPr id="27" name="テキスト ボックス 26"/>
            <p:cNvSpPr txBox="1"/>
            <p:nvPr/>
          </p:nvSpPr>
          <p:spPr>
            <a:xfrm>
              <a:off x="6317172" y="3353764"/>
              <a:ext cx="31611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b="1" dirty="0" smtClean="0"/>
                <a:t>R3</a:t>
              </a:r>
              <a:endParaRPr kumimoji="1" lang="ja-JP" altLang="en-US" sz="800" b="1" dirty="0"/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6489268" y="3713224"/>
              <a:ext cx="31611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800" b="1" dirty="0" smtClean="0"/>
                <a:t>R4</a:t>
              </a:r>
              <a:endParaRPr kumimoji="1" lang="ja-JP" altLang="en-US" sz="800" b="1" dirty="0"/>
            </a:p>
          </p:txBody>
        </p:sp>
      </p:grpSp>
      <p:sp>
        <p:nvSpPr>
          <p:cNvPr id="29" name="Text Box 52"/>
          <p:cNvSpPr txBox="1">
            <a:spLocks noChangeArrowheads="1"/>
          </p:cNvSpPr>
          <p:nvPr/>
        </p:nvSpPr>
        <p:spPr bwMode="auto">
          <a:xfrm>
            <a:off x="1855775" y="1635784"/>
            <a:ext cx="834821" cy="646331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900" b="1" dirty="0" smtClean="0"/>
              <a:t>R1: subG1</a:t>
            </a:r>
            <a:endParaRPr lang="en-US" altLang="ja-JP" sz="900" b="1" dirty="0"/>
          </a:p>
          <a:p>
            <a:pPr eaLnBrk="1" hangingPunct="1"/>
            <a:r>
              <a:rPr lang="en-US" altLang="ja-JP" sz="900" b="1" dirty="0" smtClean="0"/>
              <a:t>R2: G0/G1     </a:t>
            </a:r>
            <a:endParaRPr lang="en-US" altLang="ja-JP" sz="900" b="1" dirty="0"/>
          </a:p>
          <a:p>
            <a:pPr eaLnBrk="1" hangingPunct="1"/>
            <a:r>
              <a:rPr lang="en-US" altLang="ja-JP" sz="900" b="1" dirty="0" smtClean="0"/>
              <a:t>R3: S    </a:t>
            </a:r>
            <a:endParaRPr lang="en-US" altLang="ja-JP" sz="900" b="1" dirty="0"/>
          </a:p>
          <a:p>
            <a:pPr eaLnBrk="1" hangingPunct="1"/>
            <a:r>
              <a:rPr lang="en-US" altLang="ja-JP" sz="900" b="1" dirty="0" smtClean="0"/>
              <a:t>R4: G2/M</a:t>
            </a:r>
            <a:endParaRPr lang="en-US" altLang="ja-JP" sz="900" b="1" u="sng" dirty="0"/>
          </a:p>
        </p:txBody>
      </p:sp>
      <p:sp>
        <p:nvSpPr>
          <p:cNvPr id="10" name="正方形/長方形 9"/>
          <p:cNvSpPr/>
          <p:nvPr/>
        </p:nvSpPr>
        <p:spPr>
          <a:xfrm>
            <a:off x="1493609" y="4543960"/>
            <a:ext cx="649241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1200" b="1" dirty="0"/>
              <a:t>Supplemental Figure 2. Effects of IFN-β on RCC growth. </a:t>
            </a:r>
            <a:r>
              <a:rPr lang="en-US" altLang="ja-JP" sz="1200" dirty="0"/>
              <a:t>Both cell lines were cultured with or without IFN-β (1,000 U/ml) for 48 h. Cells were then cultured with </a:t>
            </a:r>
            <a:r>
              <a:rPr lang="en-US" altLang="ja-JP" sz="1200" dirty="0" err="1"/>
              <a:t>BrdU</a:t>
            </a:r>
            <a:r>
              <a:rPr lang="en-US" altLang="ja-JP" sz="1200" dirty="0"/>
              <a:t> (10 </a:t>
            </a:r>
            <a:r>
              <a:rPr lang="en-US" altLang="ja-JP" sz="1200" dirty="0" err="1">
                <a:latin typeface="Symbol" panose="05050102010706020507" pitchFamily="18" charset="2"/>
              </a:rPr>
              <a:t>m</a:t>
            </a:r>
            <a:r>
              <a:rPr lang="en-US" altLang="ja-JP" sz="1200" dirty="0" err="1"/>
              <a:t>M</a:t>
            </a:r>
            <a:r>
              <a:rPr lang="en-US" altLang="ja-JP" sz="1200" dirty="0"/>
              <a:t>) during the last 90 min for SKRC-1 and 6 h for SKRC-44. After staining with FITC-conjugated anti-</a:t>
            </a:r>
            <a:r>
              <a:rPr lang="en-US" altLang="ja-JP" sz="1200" dirty="0" err="1"/>
              <a:t>BrdU</a:t>
            </a:r>
            <a:r>
              <a:rPr lang="en-US" altLang="ja-JP" sz="1200" dirty="0"/>
              <a:t> and 7-AAD, cells were analyzed by flow cytometry. Numbers represent the percentages for each cell cycle phase.</a:t>
            </a:r>
            <a:endParaRPr lang="ja-JP" altLang="ja-JP" sz="1200" dirty="0"/>
          </a:p>
        </p:txBody>
      </p:sp>
    </p:spTree>
    <p:extLst>
      <p:ext uri="{BB962C8B-B14F-4D97-AF65-F5344CB8AC3E}">
        <p14:creationId xmlns:p14="http://schemas.microsoft.com/office/powerpoint/2010/main" val="127142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3606</TotalTime>
  <Words>147</Words>
  <Application>Microsoft Office PowerPoint</Application>
  <PresentationFormat>画面に合わせる (4:3)</PresentationFormat>
  <Paragraphs>32</Paragraphs>
  <Slides>1</Slides>
  <Notes>1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PowerPoint プレゼンテーション</vt:lpstr>
    </vt:vector>
  </TitlesOfParts>
  <Company>FJ-WORK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原嶋</dc:creator>
  <cp:lastModifiedBy>HARADA</cp:lastModifiedBy>
  <cp:revision>499</cp:revision>
  <cp:lastPrinted>2014-08-03T04:10:14Z</cp:lastPrinted>
  <dcterms:created xsi:type="dcterms:W3CDTF">2012-03-12T05:43:49Z</dcterms:created>
  <dcterms:modified xsi:type="dcterms:W3CDTF">2014-08-03T04:52:18Z</dcterms:modified>
</cp:coreProperties>
</file>