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98" d="100"/>
          <a:sy n="98" d="100"/>
        </p:scale>
        <p:origin x="-1836" y="4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CI%20index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tente\Desktop\MARY(2)\MTT%20SU%20ITF%20E%20PEM\itf%20pem%20riassunto%202013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tente\Desktop\MARY(2)\MTT%20SU%20ITF%20E%20PEM\itf%20pem%20riassunto%202013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itf%20pem%20riassunto%2020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CI%20index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CI%20index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CI%20index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CI%20index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CI%20index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tente\Desktop\MARY(2)\MTT%20SU%20ITF%20E%20PEM\itf%20pem%20riassunto%20201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tente\Desktop\MARY(2)\MTT%20SU%20ITF%20E%20PEM\itf%20pem%20riassunto%202013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ANIELA\LAVORO%20ITF%20PEM\Riassunto%20exp\itf%20pem%20riassunto%20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autoTitleDeleted val="1"/>
    <c:plotArea>
      <c:layout>
        <c:manualLayout>
          <c:layoutTarget val="inner"/>
          <c:xMode val="edge"/>
          <c:yMode val="edge"/>
          <c:x val="0.16362741305591319"/>
          <c:y val="5.6407786446139425E-2"/>
          <c:w val="0.78445253311714558"/>
          <c:h val="0.82256517094017101"/>
        </c:manualLayout>
      </c:layout>
      <c:scatterChart>
        <c:scatterStyle val="lineMarker"/>
        <c:ser>
          <c:idx val="0"/>
          <c:order val="0"/>
          <c:spPr>
            <a:ln w="15875">
              <a:solidFill>
                <a:prstClr val="black"/>
              </a:solidFill>
            </a:ln>
          </c:spPr>
          <c:marker>
            <c:symbol val="none"/>
          </c:marker>
          <c:xVal>
            <c:numRef>
              <c:f>'pem + itf (3)'!$D$45:$D$54</c:f>
              <c:numCache>
                <c:formatCode>General</c:formatCode>
                <c:ptCount val="10"/>
                <c:pt idx="0">
                  <c:v>2.0000000000000042E-2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0.60000000000000164</c:v>
                </c:pt>
                <c:pt idx="7">
                  <c:v>0.75000000000000233</c:v>
                </c:pt>
                <c:pt idx="8">
                  <c:v>0.9</c:v>
                </c:pt>
                <c:pt idx="9">
                  <c:v>0.99</c:v>
                </c:pt>
              </c:numCache>
            </c:numRef>
          </c:xVal>
          <c:yVal>
            <c:numRef>
              <c:f>'pem + itf (3)'!$E$45:$E$54</c:f>
              <c:numCache>
                <c:formatCode>General</c:formatCode>
                <c:ptCount val="10"/>
                <c:pt idx="0">
                  <c:v>2965</c:v>
                </c:pt>
                <c:pt idx="1">
                  <c:v>0.16000000000000023</c:v>
                </c:pt>
                <c:pt idx="2">
                  <c:v>0.1</c:v>
                </c:pt>
                <c:pt idx="3">
                  <c:v>0.17200000000000001</c:v>
                </c:pt>
                <c:pt idx="4">
                  <c:v>0.25600000000000001</c:v>
                </c:pt>
                <c:pt idx="5">
                  <c:v>0.37000000000000038</c:v>
                </c:pt>
                <c:pt idx="6">
                  <c:v>0.53</c:v>
                </c:pt>
                <c:pt idx="7">
                  <c:v>0.79</c:v>
                </c:pt>
                <c:pt idx="8">
                  <c:v>2.69</c:v>
                </c:pt>
                <c:pt idx="9">
                  <c:v>23.56</c:v>
                </c:pt>
              </c:numCache>
            </c:numRef>
          </c:yVal>
        </c:ser>
        <c:ser>
          <c:idx val="1"/>
          <c:order val="1"/>
          <c:spPr>
            <a:ln>
              <a:noFill/>
            </a:ln>
          </c:spPr>
          <c:marker>
            <c:symbol val="square"/>
            <c:size val="6"/>
            <c:spPr>
              <a:solidFill>
                <a:sysClr val="windowText" lastClr="000000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'pem + itf (3)'!$G$45:$G$48</c:f>
              <c:numCache>
                <c:formatCode>General</c:formatCode>
                <c:ptCount val="4"/>
                <c:pt idx="0">
                  <c:v>0.77000000000000168</c:v>
                </c:pt>
                <c:pt idx="1">
                  <c:v>0.20700000000000021</c:v>
                </c:pt>
                <c:pt idx="2">
                  <c:v>0.29000000000000031</c:v>
                </c:pt>
                <c:pt idx="3">
                  <c:v>0.59000000000000052</c:v>
                </c:pt>
              </c:numCache>
            </c:numRef>
          </c:xVal>
          <c:yVal>
            <c:numRef>
              <c:f>'pem + itf (3)'!$F$45:$F$49</c:f>
              <c:numCache>
                <c:formatCode>General</c:formatCode>
                <c:ptCount val="5"/>
                <c:pt idx="0">
                  <c:v>0.21000000000000021</c:v>
                </c:pt>
                <c:pt idx="1">
                  <c:v>0.27</c:v>
                </c:pt>
                <c:pt idx="2">
                  <c:v>0.42000000000000032</c:v>
                </c:pt>
                <c:pt idx="3">
                  <c:v>0.45</c:v>
                </c:pt>
                <c:pt idx="4">
                  <c:v>0.60000000000000164</c:v>
                </c:pt>
              </c:numCache>
            </c:numRef>
          </c:yVal>
        </c:ser>
        <c:axId val="37349248"/>
        <c:axId val="37389824"/>
      </c:scatterChart>
      <c:valAx>
        <c:axId val="37349248"/>
        <c:scaling>
          <c:orientation val="minMax"/>
          <c:max val="1"/>
        </c:scaling>
        <c:axPos val="b"/>
        <c:numFmt formatCode="General" sourceLinked="1"/>
        <c:tickLblPos val="nextTo"/>
        <c:txPr>
          <a:bodyPr/>
          <a:lstStyle/>
          <a:p>
            <a:pPr>
              <a:defRPr sz="700"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37389824"/>
        <c:crossesAt val="0.1"/>
        <c:crossBetween val="midCat"/>
        <c:majorUnit val="0.2"/>
      </c:valAx>
      <c:valAx>
        <c:axId val="37389824"/>
        <c:scaling>
          <c:logBase val="10"/>
          <c:orientation val="minMax"/>
          <c:max val="10"/>
          <c:min val="0.1"/>
        </c:scaling>
        <c:axPos val="l"/>
        <c:numFmt formatCode="General" sourceLinked="1"/>
        <c:tickLblPos val="nextTo"/>
        <c:txPr>
          <a:bodyPr/>
          <a:lstStyle/>
          <a:p>
            <a:pPr>
              <a:defRPr sz="700"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37349248"/>
        <c:crosses val="autoZero"/>
        <c:crossBetween val="midCat"/>
      </c:valAx>
    </c:plotArea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plotArea>
      <c:layout>
        <c:manualLayout>
          <c:layoutTarget val="inner"/>
          <c:xMode val="edge"/>
          <c:yMode val="edge"/>
          <c:x val="0.10379626459736002"/>
          <c:y val="2.8549799696090603E-2"/>
          <c:w val="0.81551181102362202"/>
          <c:h val="0.83531095455173299"/>
        </c:manualLayout>
      </c:layout>
      <c:scatterChart>
        <c:scatterStyle val="lineMarker"/>
        <c:ser>
          <c:idx val="0"/>
          <c:order val="0"/>
          <c:tx>
            <c:strRef>
              <c:f>'combinazione ITF poi PEM'!$C$3</c:f>
              <c:strCache>
                <c:ptCount val="1"/>
                <c:pt idx="0">
                  <c:v>ITF→CT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ymbol val="circle"/>
            <c:size val="6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'combinazione ITF poi PEM'!$H$12:$H$18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4</c:v>
                  </c:pt>
                  <c:pt idx="3">
                    <c:v>15.686516526769376</c:v>
                  </c:pt>
                  <c:pt idx="4">
                    <c:v>15.65207532753427</c:v>
                  </c:pt>
                  <c:pt idx="5">
                    <c:v>10.63723951079403</c:v>
                  </c:pt>
                  <c:pt idx="6">
                    <c:v>17.689761381622287</c:v>
                  </c:pt>
                </c:numCache>
              </c:numRef>
            </c:plus>
            <c:minus>
              <c:numRef>
                <c:f>'combinazione ITF poi PEM'!$H$12:$H$18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4</c:v>
                  </c:pt>
                  <c:pt idx="3">
                    <c:v>15.686516526769376</c:v>
                  </c:pt>
                  <c:pt idx="4">
                    <c:v>15.65207532753427</c:v>
                  </c:pt>
                  <c:pt idx="5">
                    <c:v>10.63723951079403</c:v>
                  </c:pt>
                  <c:pt idx="6">
                    <c:v>17.689761381622287</c:v>
                  </c:pt>
                </c:numCache>
              </c:numRef>
            </c:minus>
          </c:errBars>
          <c:xVal>
            <c:numRef>
              <c:f>'combinazione ITF poi PEM'!$B$4:$B$10</c:f>
              <c:numCache>
                <c:formatCode>General</c:formatCode>
                <c:ptCount val="7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</c:numCache>
            </c:numRef>
          </c:xVal>
          <c:yVal>
            <c:numRef>
              <c:f>'combinazione ITF poi PEM'!$G$4:$G$10</c:f>
              <c:numCache>
                <c:formatCode>0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97.228732996715664</c:v>
                </c:pt>
                <c:pt idx="3">
                  <c:v>89.243940112766069</c:v>
                </c:pt>
                <c:pt idx="4">
                  <c:v>54.476253591611027</c:v>
                </c:pt>
                <c:pt idx="5">
                  <c:v>39.414726027215075</c:v>
                </c:pt>
                <c:pt idx="6">
                  <c:v>32.397545081638945</c:v>
                </c:pt>
              </c:numCache>
            </c:numRef>
          </c:yVal>
        </c:ser>
        <c:ser>
          <c:idx val="1"/>
          <c:order val="1"/>
          <c:tx>
            <c:strRef>
              <c:f>'combinazione ITF poi PEM'!$C$11</c:f>
              <c:strCache>
                <c:ptCount val="1"/>
                <c:pt idx="0">
                  <c:v>→PEM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'combinazione ITF poi PEM'!$H$12:$H$18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4</c:v>
                  </c:pt>
                  <c:pt idx="3">
                    <c:v>15.686516526769376</c:v>
                  </c:pt>
                  <c:pt idx="4">
                    <c:v>15.65207532753427</c:v>
                  </c:pt>
                  <c:pt idx="5">
                    <c:v>10.63723951079403</c:v>
                  </c:pt>
                  <c:pt idx="6">
                    <c:v>17.689761381622287</c:v>
                  </c:pt>
                </c:numCache>
              </c:numRef>
            </c:plus>
            <c:minus>
              <c:numRef>
                <c:f>'combinazione ITF poi PEM'!$H$12:$H$18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4</c:v>
                  </c:pt>
                  <c:pt idx="3">
                    <c:v>15.686516526769376</c:v>
                  </c:pt>
                  <c:pt idx="4">
                    <c:v>15.65207532753427</c:v>
                  </c:pt>
                  <c:pt idx="5">
                    <c:v>10.63723951079403</c:v>
                  </c:pt>
                  <c:pt idx="6">
                    <c:v>17.689761381622287</c:v>
                  </c:pt>
                </c:numCache>
              </c:numRef>
            </c:minus>
          </c:errBars>
          <c:xVal>
            <c:numRef>
              <c:f>'combinazione ITF poi PEM'!$B$12:$B$18</c:f>
              <c:numCache>
                <c:formatCode>General</c:formatCode>
                <c:ptCount val="7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</c:numCache>
            </c:numRef>
          </c:xVal>
          <c:yVal>
            <c:numRef>
              <c:f>'combinazione ITF poi PEM'!$G$12:$G$18</c:f>
              <c:numCache>
                <c:formatCode>0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91.308997706055706</c:v>
                </c:pt>
                <c:pt idx="3">
                  <c:v>91.744530855190163</c:v>
                </c:pt>
                <c:pt idx="4">
                  <c:v>84.52622463723047</c:v>
                </c:pt>
                <c:pt idx="5">
                  <c:v>89.700413717478781</c:v>
                </c:pt>
                <c:pt idx="6">
                  <c:v>91.886180634802145</c:v>
                </c:pt>
              </c:numCache>
            </c:numRef>
          </c:yVal>
        </c:ser>
        <c:ser>
          <c:idx val="2"/>
          <c:order val="2"/>
          <c:tx>
            <c:strRef>
              <c:f>'combinazione ITF poi PEM'!$C$19</c:f>
              <c:strCache>
                <c:ptCount val="1"/>
                <c:pt idx="0">
                  <c:v>ITF→PEM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'combinazione ITF poi PEM'!$H$20:$H$26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4.6090196383222066</c:v>
                  </c:pt>
                  <c:pt idx="3">
                    <c:v>5.7503340496190756</c:v>
                  </c:pt>
                  <c:pt idx="4">
                    <c:v>6.5520446733563755</c:v>
                  </c:pt>
                  <c:pt idx="5">
                    <c:v>11.767644645899255</c:v>
                  </c:pt>
                  <c:pt idx="6">
                    <c:v>1.2053892308881924</c:v>
                  </c:pt>
                </c:numCache>
              </c:numRef>
            </c:plus>
            <c:minus>
              <c:numRef>
                <c:f>'combinazione ITF poi PEM'!$H$20:$H$26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4.6090196383222066</c:v>
                  </c:pt>
                  <c:pt idx="3">
                    <c:v>5.7503340496190756</c:v>
                  </c:pt>
                  <c:pt idx="4">
                    <c:v>6.5520446733563755</c:v>
                  </c:pt>
                  <c:pt idx="5">
                    <c:v>11.767644645899255</c:v>
                  </c:pt>
                  <c:pt idx="6">
                    <c:v>1.2053892308881924</c:v>
                  </c:pt>
                </c:numCache>
              </c:numRef>
            </c:minus>
          </c:errBars>
          <c:xVal>
            <c:numRef>
              <c:f>'combinazione ITF poi PEM'!$B$20:$B$26</c:f>
              <c:numCache>
                <c:formatCode>General</c:formatCode>
                <c:ptCount val="7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</c:numCache>
            </c:numRef>
          </c:xVal>
          <c:yVal>
            <c:numRef>
              <c:f>'combinazione ITF poi PEM'!$G$20:$G$26</c:f>
              <c:numCache>
                <c:formatCode>0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82.867062252481105</c:v>
                </c:pt>
                <c:pt idx="4">
                  <c:v>53.054525993639324</c:v>
                </c:pt>
                <c:pt idx="5">
                  <c:v>46.142155678717408</c:v>
                </c:pt>
                <c:pt idx="6">
                  <c:v>31.50060227734015</c:v>
                </c:pt>
              </c:numCache>
            </c:numRef>
          </c:yVal>
        </c:ser>
        <c:axId val="123326464"/>
        <c:axId val="123328000"/>
      </c:scatterChart>
      <c:valAx>
        <c:axId val="123326464"/>
        <c:scaling>
          <c:orientation val="minMax"/>
          <c:max val="5"/>
          <c:min val="0"/>
        </c:scaling>
        <c:axPos val="b"/>
        <c:numFmt formatCode="General" sourceLinked="1"/>
        <c:tickLblPos val="nextTo"/>
        <c:crossAx val="123328000"/>
        <c:crosses val="autoZero"/>
        <c:crossBetween val="midCat"/>
        <c:majorUnit val="1"/>
      </c:valAx>
      <c:valAx>
        <c:axId val="123328000"/>
        <c:scaling>
          <c:orientation val="minMax"/>
          <c:max val="110"/>
          <c:min val="0"/>
        </c:scaling>
        <c:axPos val="l"/>
        <c:numFmt formatCode="0" sourceLinked="1"/>
        <c:tickLblPos val="nextTo"/>
        <c:crossAx val="123326464"/>
        <c:crosses val="autoZero"/>
        <c:crossBetween val="midCat"/>
        <c:majorUnit val="20"/>
      </c:valAx>
    </c:plotArea>
    <c:plotVisOnly val="1"/>
    <c:dispBlanksAs val="gap"/>
  </c:chart>
  <c:spPr>
    <a:ln>
      <a:noFill/>
    </a:ln>
  </c:spPr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plotArea>
      <c:layout>
        <c:manualLayout>
          <c:layoutTarget val="inner"/>
          <c:xMode val="edge"/>
          <c:yMode val="edge"/>
          <c:x val="0.14727452546692504"/>
          <c:y val="2.8549799696090603E-2"/>
          <c:w val="0.81551181102362202"/>
          <c:h val="0.83531095455173299"/>
        </c:manualLayout>
      </c:layout>
      <c:scatterChart>
        <c:scatterStyle val="lineMarker"/>
        <c:ser>
          <c:idx val="0"/>
          <c:order val="0"/>
          <c:tx>
            <c:strRef>
              <c:f>'combinazione ITF poi PEM'!$C$3</c:f>
              <c:strCache>
                <c:ptCount val="1"/>
                <c:pt idx="0">
                  <c:v>ITF→CT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ymbol val="circle"/>
            <c:size val="6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'combinazione ITF poi PEM'!$P$12:$P$17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12.532803292230449</c:v>
                  </c:pt>
                  <c:pt idx="2">
                    <c:v>11.203144299823755</c:v>
                  </c:pt>
                  <c:pt idx="3">
                    <c:v>10.136664537770924</c:v>
                  </c:pt>
                  <c:pt idx="4">
                    <c:v>14.218650053031658</c:v>
                  </c:pt>
                  <c:pt idx="5">
                    <c:v>14.546561089359148</c:v>
                  </c:pt>
                </c:numCache>
              </c:numRef>
            </c:plus>
            <c:minus>
              <c:numRef>
                <c:f>'combinazione ITF poi PEM'!$P$12:$P$17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12.532803292230449</c:v>
                  </c:pt>
                  <c:pt idx="2">
                    <c:v>11.203144299823755</c:v>
                  </c:pt>
                  <c:pt idx="3">
                    <c:v>10.136664537770924</c:v>
                  </c:pt>
                  <c:pt idx="4">
                    <c:v>14.218650053031658</c:v>
                  </c:pt>
                  <c:pt idx="5">
                    <c:v>14.546561089359148</c:v>
                  </c:pt>
                </c:numCache>
              </c:numRef>
            </c:minus>
          </c:errBars>
          <c:xVal>
            <c:numRef>
              <c:f>'combinazione ITF poi PEM'!$J$4:$J$9</c:f>
              <c:numCache>
                <c:formatCode>General</c:formatCode>
                <c:ptCount val="6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</c:numCache>
            </c:numRef>
          </c:xVal>
          <c:yVal>
            <c:numRef>
              <c:f>'combinazione ITF poi PEM'!$O$4:$O$9</c:f>
              <c:numCache>
                <c:formatCode>0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95.128844965956148</c:v>
                </c:pt>
                <c:pt idx="4">
                  <c:v>74.618823113184817</c:v>
                </c:pt>
                <c:pt idx="5">
                  <c:v>73.600483285383817</c:v>
                </c:pt>
              </c:numCache>
            </c:numRef>
          </c:yVal>
        </c:ser>
        <c:ser>
          <c:idx val="1"/>
          <c:order val="1"/>
          <c:tx>
            <c:strRef>
              <c:f>'combinazione ITF poi PEM'!$C$11</c:f>
              <c:strCache>
                <c:ptCount val="1"/>
                <c:pt idx="0">
                  <c:v>→PEM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'combinazione ITF poi PEM'!$P$12:$P$17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12.532803292230449</c:v>
                  </c:pt>
                  <c:pt idx="2">
                    <c:v>11.203144299823755</c:v>
                  </c:pt>
                  <c:pt idx="3">
                    <c:v>10.136664537770924</c:v>
                  </c:pt>
                  <c:pt idx="4">
                    <c:v>14.218650053031658</c:v>
                  </c:pt>
                  <c:pt idx="5">
                    <c:v>14.546561089359148</c:v>
                  </c:pt>
                </c:numCache>
              </c:numRef>
            </c:plus>
            <c:minus>
              <c:numRef>
                <c:f>'combinazione ITF poi PEM'!$P$12:$P$17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12.532803292230449</c:v>
                  </c:pt>
                  <c:pt idx="2">
                    <c:v>11.203144299823755</c:v>
                  </c:pt>
                  <c:pt idx="3">
                    <c:v>10.136664537770924</c:v>
                  </c:pt>
                  <c:pt idx="4">
                    <c:v>14.218650053031658</c:v>
                  </c:pt>
                  <c:pt idx="5">
                    <c:v>14.546561089359148</c:v>
                  </c:pt>
                </c:numCache>
              </c:numRef>
            </c:minus>
          </c:errBars>
          <c:xVal>
            <c:numRef>
              <c:f>'combinazione ITF poi PEM'!$J$12:$J$17</c:f>
              <c:numCache>
                <c:formatCode>General</c:formatCode>
                <c:ptCount val="6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</c:numCache>
            </c:numRef>
          </c:xVal>
          <c:yVal>
            <c:numRef>
              <c:f>'combinazione ITF poi PEM'!$O$12:$O$17</c:f>
              <c:numCache>
                <c:formatCode>0</c:formatCode>
                <c:ptCount val="6"/>
                <c:pt idx="0">
                  <c:v>100</c:v>
                </c:pt>
                <c:pt idx="1">
                  <c:v>97.476717597098059</c:v>
                </c:pt>
                <c:pt idx="2">
                  <c:v>90.252216080262627</c:v>
                </c:pt>
                <c:pt idx="3">
                  <c:v>83.696745634043879</c:v>
                </c:pt>
                <c:pt idx="4">
                  <c:v>85.759220830883848</c:v>
                </c:pt>
                <c:pt idx="5">
                  <c:v>85.08753689372864</c:v>
                </c:pt>
              </c:numCache>
            </c:numRef>
          </c:yVal>
        </c:ser>
        <c:ser>
          <c:idx val="2"/>
          <c:order val="2"/>
          <c:tx>
            <c:strRef>
              <c:f>'combinazione ITF poi PEM'!$C$19</c:f>
              <c:strCache>
                <c:ptCount val="1"/>
                <c:pt idx="0">
                  <c:v>ITF→PEM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'combinazione ITF poi PEM'!$P$20:$P$25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10.13193253525225</c:v>
                  </c:pt>
                  <c:pt idx="2">
                    <c:v>16.043931856214101</c:v>
                  </c:pt>
                  <c:pt idx="3">
                    <c:v>14.964083556083468</c:v>
                  </c:pt>
                  <c:pt idx="4">
                    <c:v>3.443205661944007</c:v>
                  </c:pt>
                  <c:pt idx="5">
                    <c:v>3.3981997308871352</c:v>
                  </c:pt>
                </c:numCache>
              </c:numRef>
            </c:plus>
            <c:minus>
              <c:numRef>
                <c:f>'combinazione ITF poi PEM'!$P$20:$P$25</c:f>
                <c:numCache>
                  <c:formatCode>General</c:formatCode>
                  <c:ptCount val="6"/>
                  <c:pt idx="0">
                    <c:v>0</c:v>
                  </c:pt>
                  <c:pt idx="1">
                    <c:v>10.13193253525225</c:v>
                  </c:pt>
                  <c:pt idx="2">
                    <c:v>16.043931856214101</c:v>
                  </c:pt>
                  <c:pt idx="3">
                    <c:v>14.964083556083468</c:v>
                  </c:pt>
                  <c:pt idx="4">
                    <c:v>3.443205661944007</c:v>
                  </c:pt>
                  <c:pt idx="5">
                    <c:v>3.3981997308871352</c:v>
                  </c:pt>
                </c:numCache>
              </c:numRef>
            </c:minus>
          </c:errBars>
          <c:xVal>
            <c:numRef>
              <c:f>'combinazione ITF poi PEM'!$J$20:$J$25</c:f>
              <c:numCache>
                <c:formatCode>General</c:formatCode>
                <c:ptCount val="6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</c:numCache>
            </c:numRef>
          </c:xVal>
          <c:yVal>
            <c:numRef>
              <c:f>'combinazione ITF poi PEM'!$O$20:$O$25</c:f>
              <c:numCache>
                <c:formatCode>0</c:formatCode>
                <c:ptCount val="6"/>
                <c:pt idx="0">
                  <c:v>100</c:v>
                </c:pt>
                <c:pt idx="1">
                  <c:v>100.5957628136188</c:v>
                </c:pt>
                <c:pt idx="2">
                  <c:v>91.308333746706154</c:v>
                </c:pt>
                <c:pt idx="3">
                  <c:v>78.301782483376641</c:v>
                </c:pt>
                <c:pt idx="4">
                  <c:v>54.874937515873299</c:v>
                </c:pt>
                <c:pt idx="5">
                  <c:v>48.285339502806202</c:v>
                </c:pt>
              </c:numCache>
            </c:numRef>
          </c:yVal>
        </c:ser>
        <c:axId val="123345920"/>
        <c:axId val="123364096"/>
      </c:scatterChart>
      <c:valAx>
        <c:axId val="123345920"/>
        <c:scaling>
          <c:orientation val="minMax"/>
          <c:max val="5"/>
          <c:min val="0"/>
        </c:scaling>
        <c:axPos val="b"/>
        <c:numFmt formatCode="General" sourceLinked="1"/>
        <c:tickLblPos val="nextTo"/>
        <c:crossAx val="123364096"/>
        <c:crosses val="autoZero"/>
        <c:crossBetween val="midCat"/>
        <c:majorUnit val="1"/>
      </c:valAx>
      <c:valAx>
        <c:axId val="123364096"/>
        <c:scaling>
          <c:orientation val="minMax"/>
          <c:max val="110"/>
          <c:min val="0"/>
        </c:scaling>
        <c:axPos val="l"/>
        <c:numFmt formatCode="0" sourceLinked="1"/>
        <c:tickLblPos val="nextTo"/>
        <c:crossAx val="123345920"/>
        <c:crosses val="autoZero"/>
        <c:crossBetween val="midCat"/>
        <c:majorUnit val="20"/>
      </c:valAx>
    </c:plotArea>
    <c:plotVisOnly val="1"/>
    <c:dispBlanksAs val="gap"/>
  </c:chart>
  <c:spPr>
    <a:ln>
      <a:noFill/>
    </a:ln>
  </c:spPr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plotArea>
      <c:layout>
        <c:manualLayout>
          <c:layoutTarget val="inner"/>
          <c:xMode val="edge"/>
          <c:yMode val="edge"/>
          <c:x val="0.154971643518519"/>
          <c:y val="2.8549799696090603E-2"/>
          <c:w val="0.78603009259259582"/>
          <c:h val="0.84401157407407745"/>
        </c:manualLayout>
      </c:layout>
      <c:scatterChart>
        <c:scatterStyle val="lineMarker"/>
        <c:ser>
          <c:idx val="0"/>
          <c:order val="0"/>
          <c:tx>
            <c:strRef>
              <c:f>'combinazione ITF poi PEM'!$C$3</c:f>
              <c:strCache>
                <c:ptCount val="1"/>
                <c:pt idx="0">
                  <c:v>ITF→CT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ymbol val="circle"/>
            <c:size val="6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'combinazione ITF poi PEM'!$P$33:$P$39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9.7943196773867172</c:v>
                  </c:pt>
                  <c:pt idx="3">
                    <c:v>13.665347951806154</c:v>
                  </c:pt>
                  <c:pt idx="4">
                    <c:v>0</c:v>
                  </c:pt>
                  <c:pt idx="5">
                    <c:v>2.345554681856425</c:v>
                  </c:pt>
                  <c:pt idx="6">
                    <c:v>0</c:v>
                  </c:pt>
                </c:numCache>
              </c:numRef>
            </c:plus>
            <c:minus>
              <c:numRef>
                <c:f>'combinazione ITF poi PEM'!$P$33:$P$39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9.7943196773867172</c:v>
                  </c:pt>
                  <c:pt idx="3">
                    <c:v>13.665347951806154</c:v>
                  </c:pt>
                  <c:pt idx="4">
                    <c:v>0</c:v>
                  </c:pt>
                  <c:pt idx="5">
                    <c:v>2.345554681856425</c:v>
                  </c:pt>
                  <c:pt idx="6">
                    <c:v>0</c:v>
                  </c:pt>
                </c:numCache>
              </c:numRef>
            </c:minus>
          </c:errBars>
          <c:xVal>
            <c:numRef>
              <c:f>'combinazione ITF poi PEM'!$B$4:$B$10</c:f>
              <c:numCache>
                <c:formatCode>General</c:formatCode>
                <c:ptCount val="7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</c:numCache>
            </c:numRef>
          </c:xVal>
          <c:yVal>
            <c:numRef>
              <c:f>'combinazione ITF poi PEM'!$O$33:$O$39</c:f>
              <c:numCache>
                <c:formatCode>0</c:formatCode>
                <c:ptCount val="7"/>
                <c:pt idx="0">
                  <c:v>100</c:v>
                </c:pt>
                <c:pt idx="1">
                  <c:v>92.510508215513909</c:v>
                </c:pt>
                <c:pt idx="2">
                  <c:v>87.649709388876772</c:v>
                </c:pt>
                <c:pt idx="3">
                  <c:v>72.560821705738633</c:v>
                </c:pt>
                <c:pt idx="4">
                  <c:v>62.209302325581668</c:v>
                </c:pt>
                <c:pt idx="5">
                  <c:v>55.452148995843743</c:v>
                </c:pt>
                <c:pt idx="6">
                  <c:v>39.793281653746362</c:v>
                </c:pt>
              </c:numCache>
            </c:numRef>
          </c:yVal>
        </c:ser>
        <c:ser>
          <c:idx val="1"/>
          <c:order val="1"/>
          <c:tx>
            <c:strRef>
              <c:f>'combinazione ITF poi PEM'!$C$11</c:f>
              <c:strCache>
                <c:ptCount val="1"/>
                <c:pt idx="0">
                  <c:v>→PEM</c:v>
                </c:pt>
              </c:strCache>
            </c:strRef>
          </c:tx>
          <c:spPr>
            <a:ln w="15875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'combinazione ITF poi PEM'!$P$43:$P$49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2</c:v>
                  </c:pt>
                  <c:pt idx="2">
                    <c:v>3.8999998398241735</c:v>
                  </c:pt>
                  <c:pt idx="3">
                    <c:v>11.689214534403074</c:v>
                  </c:pt>
                  <c:pt idx="4">
                    <c:v>0</c:v>
                  </c:pt>
                  <c:pt idx="5">
                    <c:v>9.4404319407462207</c:v>
                  </c:pt>
                  <c:pt idx="6">
                    <c:v>3.0424521606179997</c:v>
                  </c:pt>
                </c:numCache>
              </c:numRef>
            </c:plus>
            <c:minus>
              <c:numRef>
                <c:f>'combinazione ITF poi PEM'!$P$43:$P$49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2</c:v>
                  </c:pt>
                  <c:pt idx="2">
                    <c:v>3.8999998398241735</c:v>
                  </c:pt>
                  <c:pt idx="3">
                    <c:v>11.689214534403074</c:v>
                  </c:pt>
                  <c:pt idx="4">
                    <c:v>0</c:v>
                  </c:pt>
                  <c:pt idx="5">
                    <c:v>9.4404319407462207</c:v>
                  </c:pt>
                  <c:pt idx="6">
                    <c:v>3.0424521606179997</c:v>
                  </c:pt>
                </c:numCache>
              </c:numRef>
            </c:minus>
          </c:errBars>
          <c:xVal>
            <c:numRef>
              <c:f>'combinazione ITF poi PEM'!$B$12:$B$18</c:f>
              <c:numCache>
                <c:formatCode>General</c:formatCode>
                <c:ptCount val="7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</c:numCache>
            </c:numRef>
          </c:xVal>
          <c:yVal>
            <c:numRef>
              <c:f>'combinazione ITF poi PEM'!$O$43:$O$49</c:f>
              <c:numCache>
                <c:formatCode>0</c:formatCode>
                <c:ptCount val="7"/>
                <c:pt idx="0">
                  <c:v>100</c:v>
                </c:pt>
                <c:pt idx="1">
                  <c:v>80.970576996560339</c:v>
                </c:pt>
                <c:pt idx="2">
                  <c:v>86.809203654380326</c:v>
                </c:pt>
                <c:pt idx="3">
                  <c:v>78.933436293925183</c:v>
                </c:pt>
                <c:pt idx="4">
                  <c:v>84.603789836347758</c:v>
                </c:pt>
                <c:pt idx="5">
                  <c:v>84.739610374815427</c:v>
                </c:pt>
                <c:pt idx="6">
                  <c:v>87.25106901242907</c:v>
                </c:pt>
              </c:numCache>
            </c:numRef>
          </c:yVal>
        </c:ser>
        <c:ser>
          <c:idx val="2"/>
          <c:order val="2"/>
          <c:tx>
            <c:strRef>
              <c:f>'combinazione ITF poi PEM'!$C$19</c:f>
              <c:strCache>
                <c:ptCount val="1"/>
                <c:pt idx="0">
                  <c:v>ITF→PEM</c:v>
                </c:pt>
              </c:strCache>
            </c:strRef>
          </c:tx>
          <c:spPr>
            <a:ln w="15875">
              <a:solidFill>
                <a:prstClr val="black"/>
              </a:solidFill>
            </a:ln>
          </c:spPr>
          <c:marker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'combinazione ITF poi PEM'!$P$52:$P$58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2</c:v>
                  </c:pt>
                  <c:pt idx="2">
                    <c:v>10.12346015124572</c:v>
                  </c:pt>
                  <c:pt idx="3">
                    <c:v>17.770487105984511</c:v>
                  </c:pt>
                  <c:pt idx="4">
                    <c:v>0</c:v>
                  </c:pt>
                  <c:pt idx="5">
                    <c:v>4.0087708558471906</c:v>
                  </c:pt>
                  <c:pt idx="6">
                    <c:v>0</c:v>
                  </c:pt>
                </c:numCache>
              </c:numRef>
            </c:plus>
            <c:minus>
              <c:numRef>
                <c:f>'combinazione ITF poi PEM'!$P$52:$P$58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2</c:v>
                  </c:pt>
                  <c:pt idx="2">
                    <c:v>10.12346015124572</c:v>
                  </c:pt>
                  <c:pt idx="3">
                    <c:v>17.770487105984511</c:v>
                  </c:pt>
                  <c:pt idx="4">
                    <c:v>0</c:v>
                  </c:pt>
                  <c:pt idx="5">
                    <c:v>4.0087708558471906</c:v>
                  </c:pt>
                  <c:pt idx="6">
                    <c:v>0</c:v>
                  </c:pt>
                </c:numCache>
              </c:numRef>
            </c:minus>
          </c:errBars>
          <c:xVal>
            <c:numRef>
              <c:f>'combinazione ITF poi PEM'!$B$20:$B$26</c:f>
              <c:numCache>
                <c:formatCode>General</c:formatCode>
                <c:ptCount val="7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2.5</c:v>
                </c:pt>
                <c:pt idx="5">
                  <c:v>5</c:v>
                </c:pt>
                <c:pt idx="6">
                  <c:v>10</c:v>
                </c:pt>
              </c:numCache>
            </c:numRef>
          </c:xVal>
          <c:yVal>
            <c:numRef>
              <c:f>'combinazione ITF poi PEM'!$O$52:$O$58</c:f>
              <c:numCache>
                <c:formatCode>0</c:formatCode>
                <c:ptCount val="7"/>
                <c:pt idx="0">
                  <c:v>100</c:v>
                </c:pt>
                <c:pt idx="1">
                  <c:v>79.155521589606408</c:v>
                </c:pt>
                <c:pt idx="2">
                  <c:v>72.761893595525365</c:v>
                </c:pt>
                <c:pt idx="3">
                  <c:v>58.265224698519233</c:v>
                </c:pt>
                <c:pt idx="4">
                  <c:v>55.447889750214891</c:v>
                </c:pt>
                <c:pt idx="5">
                  <c:v>40.197868286406106</c:v>
                </c:pt>
                <c:pt idx="6">
                  <c:v>33.914728682170541</c:v>
                </c:pt>
              </c:numCache>
            </c:numRef>
          </c:yVal>
        </c:ser>
        <c:axId val="123377920"/>
        <c:axId val="123379712"/>
      </c:scatterChart>
      <c:valAx>
        <c:axId val="123377920"/>
        <c:scaling>
          <c:orientation val="minMax"/>
          <c:max val="5"/>
          <c:min val="0"/>
        </c:scaling>
        <c:axPos val="b"/>
        <c:numFmt formatCode="General" sourceLinked="1"/>
        <c:tickLblPos val="nextTo"/>
        <c:txPr>
          <a:bodyPr/>
          <a:lstStyle/>
          <a:p>
            <a:pPr>
              <a:defRPr sz="700"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123379712"/>
        <c:crosses val="autoZero"/>
        <c:crossBetween val="midCat"/>
        <c:majorUnit val="1"/>
      </c:valAx>
      <c:valAx>
        <c:axId val="123379712"/>
        <c:scaling>
          <c:orientation val="minMax"/>
          <c:max val="110"/>
          <c:min val="0"/>
        </c:scaling>
        <c:axPos val="l"/>
        <c:numFmt formatCode="0" sourceLinked="1"/>
        <c:tickLblPos val="nextTo"/>
        <c:txPr>
          <a:bodyPr/>
          <a:lstStyle/>
          <a:p>
            <a:pPr>
              <a:defRPr sz="700"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123377920"/>
        <c:crosses val="autoZero"/>
        <c:crossBetween val="midCat"/>
        <c:majorUnit val="20"/>
      </c:valAx>
    </c:plotArea>
    <c:plotVisOnly val="1"/>
    <c:dispBlanksAs val="gap"/>
  </c:chart>
  <c:spPr>
    <a:ln>
      <a:noFill/>
    </a:ln>
  </c:spPr>
  <c:txPr>
    <a:bodyPr/>
    <a:lstStyle/>
    <a:p>
      <a:pPr>
        <a:defRPr sz="800"/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autoTitleDeleted val="1"/>
    <c:plotArea>
      <c:layout>
        <c:manualLayout>
          <c:layoutTarget val="inner"/>
          <c:xMode val="edge"/>
          <c:yMode val="edge"/>
          <c:x val="0.16299500000000036"/>
          <c:y val="4.2509444444444509E-2"/>
          <c:w val="0.78093111111111102"/>
          <c:h val="0.86031222222222159"/>
        </c:manualLayout>
      </c:layout>
      <c:scatterChart>
        <c:scatterStyle val="lineMarker"/>
        <c:ser>
          <c:idx val="0"/>
          <c:order val="0"/>
          <c:spPr>
            <a:ln w="12700">
              <a:solidFill>
                <a:prstClr val="black"/>
              </a:solidFill>
            </a:ln>
          </c:spPr>
          <c:marker>
            <c:symbol val="none"/>
          </c:marker>
          <c:xVal>
            <c:numRef>
              <c:f>'itf follow pem'!$D$45:$D$54</c:f>
              <c:numCache>
                <c:formatCode>General</c:formatCode>
                <c:ptCount val="10"/>
                <c:pt idx="0">
                  <c:v>2.0000000000000011E-2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0.60000000000000164</c:v>
                </c:pt>
                <c:pt idx="7">
                  <c:v>0.75000000000000233</c:v>
                </c:pt>
                <c:pt idx="8">
                  <c:v>0.9</c:v>
                </c:pt>
                <c:pt idx="9">
                  <c:v>0.99</c:v>
                </c:pt>
              </c:numCache>
            </c:numRef>
          </c:xVal>
          <c:yVal>
            <c:numRef>
              <c:f>'itf follow pem'!$E$45:$E$54</c:f>
              <c:numCache>
                <c:formatCode>General</c:formatCode>
                <c:ptCount val="10"/>
                <c:pt idx="0">
                  <c:v>9.17</c:v>
                </c:pt>
                <c:pt idx="1">
                  <c:v>2.4299999999999997</c:v>
                </c:pt>
                <c:pt idx="2">
                  <c:v>1.7000000000000011</c:v>
                </c:pt>
                <c:pt idx="3">
                  <c:v>2.16</c:v>
                </c:pt>
                <c:pt idx="4">
                  <c:v>3.73</c:v>
                </c:pt>
                <c:pt idx="5">
                  <c:v>7.26</c:v>
                </c:pt>
                <c:pt idx="6">
                  <c:v>15.08</c:v>
                </c:pt>
                <c:pt idx="7">
                  <c:v>55.18</c:v>
                </c:pt>
                <c:pt idx="8">
                  <c:v>440</c:v>
                </c:pt>
                <c:pt idx="9">
                  <c:v>10000</c:v>
                </c:pt>
              </c:numCache>
            </c:numRef>
          </c:yVal>
        </c:ser>
        <c:ser>
          <c:idx val="1"/>
          <c:order val="1"/>
          <c:spPr>
            <a:ln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xVal>
            <c:numRef>
              <c:f>'itf follow pem'!$G$45:$G$48</c:f>
              <c:numCache>
                <c:formatCode>General</c:formatCode>
                <c:ptCount val="4"/>
                <c:pt idx="0">
                  <c:v>7.0000000000000021E-2</c:v>
                </c:pt>
                <c:pt idx="1">
                  <c:v>0.12000000000000002</c:v>
                </c:pt>
                <c:pt idx="2">
                  <c:v>0.18000000000000024</c:v>
                </c:pt>
                <c:pt idx="3">
                  <c:v>0.22</c:v>
                </c:pt>
              </c:numCache>
            </c:numRef>
          </c:xVal>
          <c:yVal>
            <c:numRef>
              <c:f>'itf follow pem'!$F$45:$F$48</c:f>
              <c:numCache>
                <c:formatCode>General</c:formatCode>
                <c:ptCount val="4"/>
                <c:pt idx="0">
                  <c:v>3.6</c:v>
                </c:pt>
                <c:pt idx="1">
                  <c:v>2.1</c:v>
                </c:pt>
                <c:pt idx="2">
                  <c:v>1.22</c:v>
                </c:pt>
                <c:pt idx="3">
                  <c:v>2.19</c:v>
                </c:pt>
              </c:numCache>
            </c:numRef>
          </c:yVal>
        </c:ser>
        <c:axId val="37509760"/>
        <c:axId val="37524608"/>
      </c:scatterChart>
      <c:valAx>
        <c:axId val="37509760"/>
        <c:scaling>
          <c:orientation val="minMax"/>
          <c:max val="1"/>
        </c:scaling>
        <c:axPos val="b"/>
        <c:numFmt formatCode="General" sourceLinked="1"/>
        <c:tickLblPos val="nextTo"/>
        <c:txPr>
          <a:bodyPr/>
          <a:lstStyle/>
          <a:p>
            <a:pPr>
              <a:defRPr sz="700"/>
            </a:pPr>
            <a:endParaRPr lang="it-IT"/>
          </a:p>
        </c:txPr>
        <c:crossAx val="37524608"/>
        <c:crossesAt val="1.0000000000000028E-3"/>
        <c:crossBetween val="midCat"/>
        <c:majorUnit val="0.2"/>
      </c:valAx>
      <c:valAx>
        <c:axId val="37524608"/>
        <c:scaling>
          <c:logBase val="10"/>
          <c:orientation val="minMax"/>
          <c:max val="100"/>
          <c:min val="0.1"/>
        </c:scaling>
        <c:axPos val="l"/>
        <c:numFmt formatCode="General" sourceLinked="1"/>
        <c:tickLblPos val="nextTo"/>
        <c:crossAx val="37509760"/>
        <c:crosses val="autoZero"/>
        <c:crossBetween val="midCat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autoTitleDeleted val="1"/>
    <c:plotArea>
      <c:layout>
        <c:manualLayout>
          <c:layoutTarget val="inner"/>
          <c:xMode val="edge"/>
          <c:yMode val="edge"/>
          <c:x val="0.12426246719160117"/>
          <c:y val="2.9846130917992302E-2"/>
          <c:w val="0.84412656751239401"/>
          <c:h val="0.89332763347282562"/>
        </c:manualLayout>
      </c:layout>
      <c:scatterChart>
        <c:scatterStyle val="smoothMarker"/>
        <c:ser>
          <c:idx val="1"/>
          <c:order val="0"/>
          <c:spPr>
            <a:ln w="12700">
              <a:solidFill>
                <a:prstClr val="black"/>
              </a:solidFill>
            </a:ln>
          </c:spPr>
          <c:marker>
            <c:symbol val="none"/>
          </c:marker>
          <c:xVal>
            <c:numRef>
              <c:f>'pem + itf (3)'!$E$4:$E$14</c:f>
              <c:numCache>
                <c:formatCode>General</c:formatCode>
                <c:ptCount val="11"/>
                <c:pt idx="0">
                  <c:v>2.0000000000000011E-2</c:v>
                </c:pt>
                <c:pt idx="1">
                  <c:v>0.1</c:v>
                </c:pt>
                <c:pt idx="2">
                  <c:v>0.2</c:v>
                </c:pt>
                <c:pt idx="3">
                  <c:v>0.25</c:v>
                </c:pt>
                <c:pt idx="4">
                  <c:v>0.30000000000000032</c:v>
                </c:pt>
                <c:pt idx="5">
                  <c:v>0.4</c:v>
                </c:pt>
                <c:pt idx="6">
                  <c:v>0.5</c:v>
                </c:pt>
                <c:pt idx="7">
                  <c:v>0.60000000000000164</c:v>
                </c:pt>
                <c:pt idx="8">
                  <c:v>0.70000000000000162</c:v>
                </c:pt>
                <c:pt idx="9">
                  <c:v>0.8</c:v>
                </c:pt>
                <c:pt idx="10">
                  <c:v>0.99</c:v>
                </c:pt>
              </c:numCache>
            </c:numRef>
          </c:xVal>
          <c:yVal>
            <c:numRef>
              <c:f>'pem + itf (3)'!$D$4:$D$14</c:f>
              <c:numCache>
                <c:formatCode>General</c:formatCode>
                <c:ptCount val="11"/>
                <c:pt idx="0">
                  <c:v>10000</c:v>
                </c:pt>
                <c:pt idx="1">
                  <c:v>1925</c:v>
                </c:pt>
                <c:pt idx="2">
                  <c:v>98</c:v>
                </c:pt>
                <c:pt idx="3">
                  <c:v>35</c:v>
                </c:pt>
                <c:pt idx="4">
                  <c:v>15</c:v>
                </c:pt>
                <c:pt idx="5">
                  <c:v>4</c:v>
                </c:pt>
                <c:pt idx="6">
                  <c:v>1.7</c:v>
                </c:pt>
                <c:pt idx="7">
                  <c:v>0.93</c:v>
                </c:pt>
                <c:pt idx="8">
                  <c:v>0.57000000000000062</c:v>
                </c:pt>
                <c:pt idx="9">
                  <c:v>0.34</c:v>
                </c:pt>
                <c:pt idx="10">
                  <c:v>2.0000000000000011E-2</c:v>
                </c:pt>
              </c:numCache>
            </c:numRef>
          </c:yVal>
          <c:smooth val="1"/>
        </c:ser>
        <c:ser>
          <c:idx val="0"/>
          <c:order val="1"/>
          <c:spPr>
            <a:ln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xVal>
            <c:numRef>
              <c:f>'pem + itf (3)'!$G$4:$G$7</c:f>
              <c:numCache>
                <c:formatCode>General</c:formatCode>
                <c:ptCount val="4"/>
                <c:pt idx="0">
                  <c:v>10000</c:v>
                </c:pt>
                <c:pt idx="1">
                  <c:v>0.11</c:v>
                </c:pt>
                <c:pt idx="2">
                  <c:v>0.32000000000000073</c:v>
                </c:pt>
                <c:pt idx="3">
                  <c:v>0.41000000000000031</c:v>
                </c:pt>
              </c:numCache>
            </c:numRef>
          </c:xVal>
          <c:yVal>
            <c:numRef>
              <c:f>'pem + itf (3)'!$F$4:$F$7</c:f>
              <c:numCache>
                <c:formatCode>General</c:formatCode>
                <c:ptCount val="4"/>
                <c:pt idx="0">
                  <c:v>1.0000000000000028E-3</c:v>
                </c:pt>
                <c:pt idx="1">
                  <c:v>415</c:v>
                </c:pt>
                <c:pt idx="2">
                  <c:v>6.49</c:v>
                </c:pt>
                <c:pt idx="3">
                  <c:v>7.95</c:v>
                </c:pt>
              </c:numCache>
            </c:numRef>
          </c:yVal>
          <c:smooth val="1"/>
        </c:ser>
        <c:axId val="37964032"/>
        <c:axId val="37990784"/>
      </c:scatterChart>
      <c:valAx>
        <c:axId val="37964032"/>
        <c:scaling>
          <c:orientation val="minMax"/>
          <c:max val="1"/>
          <c:min val="0"/>
        </c:scaling>
        <c:axPos val="b"/>
        <c:numFmt formatCode="General" sourceLinked="1"/>
        <c:tickLblPos val="nextTo"/>
        <c:crossAx val="37990784"/>
        <c:crossesAt val="0.1"/>
        <c:crossBetween val="midCat"/>
        <c:majorUnit val="0.2"/>
      </c:valAx>
      <c:valAx>
        <c:axId val="37990784"/>
        <c:scaling>
          <c:logBase val="10"/>
          <c:orientation val="minMax"/>
          <c:max val="1000"/>
          <c:min val="0.1"/>
        </c:scaling>
        <c:axPos val="l"/>
        <c:numFmt formatCode="General" sourceLinked="1"/>
        <c:tickLblPos val="nextTo"/>
        <c:crossAx val="37964032"/>
        <c:crosses val="autoZero"/>
        <c:crossBetween val="midCat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autoTitleDeleted val="1"/>
    <c:plotArea>
      <c:layout>
        <c:manualLayout>
          <c:layoutTarget val="inner"/>
          <c:xMode val="edge"/>
          <c:yMode val="edge"/>
          <c:x val="0.10548439778361117"/>
          <c:y val="3.7508963855261805E-2"/>
          <c:w val="0.86290463692039165"/>
          <c:h val="0.88566480053555563"/>
        </c:manualLayout>
      </c:layout>
      <c:scatterChart>
        <c:scatterStyle val="smoothMarker"/>
        <c:ser>
          <c:idx val="0"/>
          <c:order val="0"/>
          <c:spPr>
            <a:ln w="15875">
              <a:solidFill>
                <a:prstClr val="black"/>
              </a:solidFill>
            </a:ln>
          </c:spPr>
          <c:marker>
            <c:symbol val="none"/>
          </c:marker>
          <c:xVal>
            <c:numRef>
              <c:f>'pem + itf (3)'!$D$24:$D$33</c:f>
              <c:numCache>
                <c:formatCode>General</c:formatCode>
                <c:ptCount val="10"/>
                <c:pt idx="0">
                  <c:v>2.0000000000000011E-2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0.60000000000000164</c:v>
                </c:pt>
                <c:pt idx="7">
                  <c:v>0.75000000000000233</c:v>
                </c:pt>
                <c:pt idx="8">
                  <c:v>0.9</c:v>
                </c:pt>
                <c:pt idx="9">
                  <c:v>0.99</c:v>
                </c:pt>
              </c:numCache>
            </c:numRef>
          </c:xVal>
          <c:yVal>
            <c:numRef>
              <c:f>'pem + itf (3)'!$E$24:$E$33</c:f>
              <c:numCache>
                <c:formatCode>General</c:formatCode>
                <c:ptCount val="10"/>
                <c:pt idx="0">
                  <c:v>50.2</c:v>
                </c:pt>
                <c:pt idx="1">
                  <c:v>10.38</c:v>
                </c:pt>
                <c:pt idx="2">
                  <c:v>5.31</c:v>
                </c:pt>
                <c:pt idx="3">
                  <c:v>3.7600000000000002</c:v>
                </c:pt>
                <c:pt idx="4">
                  <c:v>3.15</c:v>
                </c:pt>
                <c:pt idx="5">
                  <c:v>2.9699999999999998</c:v>
                </c:pt>
                <c:pt idx="6">
                  <c:v>3.1</c:v>
                </c:pt>
                <c:pt idx="7">
                  <c:v>3.96</c:v>
                </c:pt>
                <c:pt idx="8">
                  <c:v>7.3199999999999976</c:v>
                </c:pt>
                <c:pt idx="9">
                  <c:v>33.49</c:v>
                </c:pt>
              </c:numCache>
            </c:numRef>
          </c:yVal>
          <c:smooth val="1"/>
        </c:ser>
        <c:ser>
          <c:idx val="1"/>
          <c:order val="1"/>
          <c:spPr>
            <a:ln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xVal>
            <c:numRef>
              <c:f>'pem + itf (3)'!$G$24:$G$27</c:f>
              <c:numCache>
                <c:formatCode>General</c:formatCode>
                <c:ptCount val="4"/>
                <c:pt idx="0">
                  <c:v>4.0000000000000022E-2</c:v>
                </c:pt>
                <c:pt idx="1">
                  <c:v>0.17</c:v>
                </c:pt>
                <c:pt idx="2">
                  <c:v>0.23</c:v>
                </c:pt>
                <c:pt idx="3">
                  <c:v>0.61000000000000165</c:v>
                </c:pt>
              </c:numCache>
            </c:numRef>
          </c:xVal>
          <c:yVal>
            <c:numRef>
              <c:f>'pem + itf (3)'!$F$24:$F$27</c:f>
              <c:numCache>
                <c:formatCode>General</c:formatCode>
                <c:ptCount val="4"/>
                <c:pt idx="0">
                  <c:v>29.9</c:v>
                </c:pt>
                <c:pt idx="1">
                  <c:v>3.7</c:v>
                </c:pt>
                <c:pt idx="2">
                  <c:v>8.41</c:v>
                </c:pt>
                <c:pt idx="3">
                  <c:v>2.5499999999999998</c:v>
                </c:pt>
              </c:numCache>
            </c:numRef>
          </c:yVal>
          <c:smooth val="1"/>
        </c:ser>
        <c:axId val="40598528"/>
        <c:axId val="46786432"/>
      </c:scatterChart>
      <c:valAx>
        <c:axId val="40598528"/>
        <c:scaling>
          <c:orientation val="minMax"/>
          <c:max val="1"/>
        </c:scaling>
        <c:axPos val="b"/>
        <c:numFmt formatCode="General" sourceLinked="1"/>
        <c:tickLblPos val="nextTo"/>
        <c:crossAx val="46786432"/>
        <c:crossesAt val="0"/>
        <c:crossBetween val="midCat"/>
        <c:majorUnit val="0.2"/>
      </c:valAx>
      <c:valAx>
        <c:axId val="46786432"/>
        <c:scaling>
          <c:logBase val="10"/>
          <c:orientation val="minMax"/>
          <c:max val="100"/>
          <c:min val="0.1"/>
        </c:scaling>
        <c:axPos val="l"/>
        <c:numFmt formatCode="General" sourceLinked="1"/>
        <c:tickLblPos val="nextTo"/>
        <c:crossAx val="40598528"/>
        <c:crosses val="autoZero"/>
        <c:crossBetween val="midCat"/>
        <c:majorUnit val="10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autoTitleDeleted val="1"/>
    <c:plotArea>
      <c:layout>
        <c:manualLayout>
          <c:layoutTarget val="inner"/>
          <c:xMode val="edge"/>
          <c:yMode val="edge"/>
          <c:x val="0.19047611111111101"/>
          <c:y val="2.8398333333333307E-2"/>
          <c:w val="0.75760923683377401"/>
          <c:h val="0.87442333333333633"/>
        </c:manualLayout>
      </c:layout>
      <c:scatterChart>
        <c:scatterStyle val="smoothMarker"/>
        <c:ser>
          <c:idx val="1"/>
          <c:order val="0"/>
          <c:spPr>
            <a:ln w="12700">
              <a:solidFill>
                <a:prstClr val="black"/>
              </a:solidFill>
            </a:ln>
          </c:spPr>
          <c:marker>
            <c:symbol val="none"/>
          </c:marker>
          <c:xVal>
            <c:numRef>
              <c:f>'itf follow pem'!$D$4:$D$13</c:f>
              <c:numCache>
                <c:formatCode>General</c:formatCode>
                <c:ptCount val="10"/>
                <c:pt idx="0">
                  <c:v>2.0000000000000011E-2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0.60000000000000164</c:v>
                </c:pt>
                <c:pt idx="7">
                  <c:v>0.70000000000000162</c:v>
                </c:pt>
                <c:pt idx="8">
                  <c:v>0.8</c:v>
                </c:pt>
                <c:pt idx="9">
                  <c:v>0.99</c:v>
                </c:pt>
              </c:numCache>
            </c:numRef>
          </c:xVal>
          <c:yVal>
            <c:numRef>
              <c:f>'itf follow pem'!$E$4:$E$14</c:f>
              <c:numCache>
                <c:formatCode>General</c:formatCode>
                <c:ptCount val="11"/>
                <c:pt idx="0">
                  <c:v>76000</c:v>
                </c:pt>
                <c:pt idx="1">
                  <c:v>2581</c:v>
                </c:pt>
                <c:pt idx="2">
                  <c:v>0.2</c:v>
                </c:pt>
                <c:pt idx="3">
                  <c:v>0.28000000000000008</c:v>
                </c:pt>
                <c:pt idx="4">
                  <c:v>0.39000000000000073</c:v>
                </c:pt>
                <c:pt idx="5">
                  <c:v>0.54</c:v>
                </c:pt>
                <c:pt idx="6">
                  <c:v>0.74000000000000232</c:v>
                </c:pt>
                <c:pt idx="7">
                  <c:v>1.05</c:v>
                </c:pt>
                <c:pt idx="8">
                  <c:v>1.61</c:v>
                </c:pt>
                <c:pt idx="9">
                  <c:v>19.87</c:v>
                </c:pt>
              </c:numCache>
            </c:numRef>
          </c:yVal>
          <c:smooth val="1"/>
        </c:ser>
        <c:ser>
          <c:idx val="0"/>
          <c:order val="1"/>
          <c:spPr>
            <a:ln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xVal>
            <c:numRef>
              <c:f>'itf follow pem'!$G$4:$G$7</c:f>
              <c:numCache>
                <c:formatCode>General</c:formatCode>
                <c:ptCount val="4"/>
                <c:pt idx="0">
                  <c:v>9.0000000000000024E-2</c:v>
                </c:pt>
                <c:pt idx="1">
                  <c:v>0.22</c:v>
                </c:pt>
                <c:pt idx="2">
                  <c:v>0.45</c:v>
                </c:pt>
                <c:pt idx="3">
                  <c:v>0.47000000000000008</c:v>
                </c:pt>
              </c:numCache>
            </c:numRef>
          </c:xVal>
          <c:yVal>
            <c:numRef>
              <c:f>'itf follow pem'!$F$4:$F$7</c:f>
              <c:numCache>
                <c:formatCode>General</c:formatCode>
                <c:ptCount val="4"/>
                <c:pt idx="0">
                  <c:v>5121</c:v>
                </c:pt>
                <c:pt idx="1">
                  <c:v>0.24000000000000021</c:v>
                </c:pt>
                <c:pt idx="2">
                  <c:v>0.32000000000000073</c:v>
                </c:pt>
                <c:pt idx="3">
                  <c:v>0.61000000000000165</c:v>
                </c:pt>
              </c:numCache>
            </c:numRef>
          </c:yVal>
          <c:smooth val="1"/>
        </c:ser>
        <c:axId val="75194368"/>
        <c:axId val="75196288"/>
      </c:scatterChart>
      <c:valAx>
        <c:axId val="75194368"/>
        <c:scaling>
          <c:orientation val="minMax"/>
          <c:max val="1"/>
          <c:min val="0"/>
        </c:scaling>
        <c:axPos val="b"/>
        <c:numFmt formatCode="General" sourceLinked="1"/>
        <c:tickLblPos val="nextTo"/>
        <c:crossAx val="75196288"/>
        <c:crossesAt val="1.0000000000000005E-2"/>
        <c:crossBetween val="midCat"/>
        <c:majorUnit val="0.2"/>
      </c:valAx>
      <c:valAx>
        <c:axId val="75196288"/>
        <c:scaling>
          <c:logBase val="10"/>
          <c:orientation val="minMax"/>
          <c:max val="10"/>
          <c:min val="0.1"/>
        </c:scaling>
        <c:axPos val="l"/>
        <c:numFmt formatCode="General" sourceLinked="1"/>
        <c:tickLblPos val="nextTo"/>
        <c:crossAx val="75194368"/>
        <c:crosses val="autoZero"/>
        <c:crossBetween val="midCat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1"/>
  <c:chart>
    <c:autoTitleDeleted val="1"/>
    <c:plotArea>
      <c:layout>
        <c:manualLayout>
          <c:layoutTarget val="inner"/>
          <c:xMode val="edge"/>
          <c:yMode val="edge"/>
          <c:x val="0.10548439778361117"/>
          <c:y val="3.7508963855261805E-2"/>
          <c:w val="0.86290463692039165"/>
          <c:h val="0.88566480053555563"/>
        </c:manualLayout>
      </c:layout>
      <c:scatterChart>
        <c:scatterStyle val="smoothMarker"/>
        <c:ser>
          <c:idx val="0"/>
          <c:order val="0"/>
          <c:spPr>
            <a:ln w="15875">
              <a:solidFill>
                <a:prstClr val="black"/>
              </a:solidFill>
            </a:ln>
          </c:spPr>
          <c:marker>
            <c:symbol val="none"/>
          </c:marker>
          <c:xVal>
            <c:numRef>
              <c:f>'itf follow pem'!$D$24:$D$33</c:f>
              <c:numCache>
                <c:formatCode>General</c:formatCode>
                <c:ptCount val="10"/>
                <c:pt idx="0">
                  <c:v>2.0000000000000011E-2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0.60000000000000164</c:v>
                </c:pt>
                <c:pt idx="7">
                  <c:v>0.75000000000000233</c:v>
                </c:pt>
                <c:pt idx="8">
                  <c:v>0.9</c:v>
                </c:pt>
                <c:pt idx="9">
                  <c:v>0.99</c:v>
                </c:pt>
              </c:numCache>
            </c:numRef>
          </c:xVal>
          <c:yVal>
            <c:numRef>
              <c:f>'itf follow pem'!$E$24:$E$33</c:f>
              <c:numCache>
                <c:formatCode>General</c:formatCode>
                <c:ptCount val="10"/>
                <c:pt idx="0">
                  <c:v>10000</c:v>
                </c:pt>
                <c:pt idx="1">
                  <c:v>3.02</c:v>
                </c:pt>
                <c:pt idx="2">
                  <c:v>1.3800000000000001</c:v>
                </c:pt>
                <c:pt idx="3">
                  <c:v>1.1200000000000001</c:v>
                </c:pt>
                <c:pt idx="4">
                  <c:v>0.95000000000000162</c:v>
                </c:pt>
                <c:pt idx="5">
                  <c:v>0.82000000000000162</c:v>
                </c:pt>
                <c:pt idx="6">
                  <c:v>0.71000000000000163</c:v>
                </c:pt>
                <c:pt idx="7">
                  <c:v>0.60000000000000164</c:v>
                </c:pt>
                <c:pt idx="8">
                  <c:v>0.36000000000000032</c:v>
                </c:pt>
                <c:pt idx="9">
                  <c:v>0.15000000000000024</c:v>
                </c:pt>
              </c:numCache>
            </c:numRef>
          </c:yVal>
          <c:smooth val="1"/>
        </c:ser>
        <c:ser>
          <c:idx val="1"/>
          <c:order val="1"/>
          <c:spPr>
            <a:ln>
              <a:noFill/>
            </a:ln>
          </c:spPr>
          <c:marker>
            <c:symbol val="square"/>
            <c:size val="5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xVal>
            <c:numRef>
              <c:f>'itf follow pem'!$G$24:$G$26</c:f>
              <c:numCache>
                <c:formatCode>General</c:formatCode>
                <c:ptCount val="3"/>
                <c:pt idx="0">
                  <c:v>0.17</c:v>
                </c:pt>
                <c:pt idx="1">
                  <c:v>0.47000000000000008</c:v>
                </c:pt>
                <c:pt idx="2">
                  <c:v>0.64000000000000246</c:v>
                </c:pt>
              </c:numCache>
            </c:numRef>
          </c:xVal>
          <c:yVal>
            <c:numRef>
              <c:f>'itf follow pem'!$F$24:$F$26</c:f>
              <c:numCache>
                <c:formatCode>General</c:formatCode>
                <c:ptCount val="3"/>
                <c:pt idx="0">
                  <c:v>0.98</c:v>
                </c:pt>
                <c:pt idx="1">
                  <c:v>0.77000000000000246</c:v>
                </c:pt>
                <c:pt idx="2">
                  <c:v>0.89</c:v>
                </c:pt>
              </c:numCache>
            </c:numRef>
          </c:yVal>
          <c:smooth val="1"/>
        </c:ser>
        <c:axId val="75568256"/>
        <c:axId val="75736576"/>
      </c:scatterChart>
      <c:valAx>
        <c:axId val="75568256"/>
        <c:scaling>
          <c:orientation val="minMax"/>
          <c:max val="1"/>
        </c:scaling>
        <c:axPos val="b"/>
        <c:numFmt formatCode="General" sourceLinked="1"/>
        <c:tickLblPos val="nextTo"/>
        <c:crossAx val="75736576"/>
        <c:crossesAt val="0"/>
        <c:crossBetween val="midCat"/>
        <c:majorUnit val="0.2"/>
      </c:valAx>
      <c:valAx>
        <c:axId val="75736576"/>
        <c:scaling>
          <c:logBase val="10"/>
          <c:orientation val="minMax"/>
          <c:max val="10"/>
          <c:min val="0.1"/>
        </c:scaling>
        <c:axPos val="l"/>
        <c:numFmt formatCode="General" sourceLinked="1"/>
        <c:tickLblPos val="nextTo"/>
        <c:crossAx val="75568256"/>
        <c:crosses val="autoZero"/>
        <c:crossBetween val="midCat"/>
        <c:majorUnit val="10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9.8571741032371027E-2"/>
          <c:y val="5.1400554097404495E-2"/>
          <c:w val="0.87772003499562945"/>
          <c:h val="0.79822506561679962"/>
        </c:manualLayout>
      </c:layout>
      <c:scatterChart>
        <c:scatterStyle val="lineMarker"/>
        <c:ser>
          <c:idx val="0"/>
          <c:order val="0"/>
          <c:spPr>
            <a:ln w="15875">
              <a:solidFill>
                <a:prstClr val="black"/>
              </a:solidFill>
            </a:ln>
          </c:spPr>
          <c:marker>
            <c:symbol val="circle"/>
            <c:size val="5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'itf insieme pem'!$F$4:$F$8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1.3598207330500078</c:v>
                  </c:pt>
                  <c:pt idx="2">
                    <c:v>9.9390533579369205</c:v>
                  </c:pt>
                  <c:pt idx="3">
                    <c:v>5.3700556948852967</c:v>
                  </c:pt>
                  <c:pt idx="4">
                    <c:v>4.0275417711639045</c:v>
                  </c:pt>
                </c:numCache>
              </c:numRef>
            </c:plus>
            <c:minus>
              <c:numRef>
                <c:f>'itf insieme pem'!$F$4:$F$8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1.3598207330500078</c:v>
                  </c:pt>
                  <c:pt idx="2">
                    <c:v>9.9390533579369205</c:v>
                  </c:pt>
                  <c:pt idx="3">
                    <c:v>5.3700556948852967</c:v>
                  </c:pt>
                  <c:pt idx="4">
                    <c:v>4.0275417711639045</c:v>
                  </c:pt>
                </c:numCache>
              </c:numRef>
            </c:minus>
          </c:errBars>
          <c:xVal>
            <c:numRef>
              <c:f>'itf insieme pem'!$B$4:$B$8</c:f>
              <c:numCache>
                <c:formatCode>General</c:formatCode>
                <c:ptCount val="5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5</c:v>
                </c:pt>
              </c:numCache>
            </c:numRef>
          </c:xVal>
          <c:yVal>
            <c:numRef>
              <c:f>'itf insieme pem'!$E$4:$E$8</c:f>
              <c:numCache>
                <c:formatCode>0</c:formatCode>
                <c:ptCount val="5"/>
                <c:pt idx="0">
                  <c:v>100</c:v>
                </c:pt>
                <c:pt idx="1">
                  <c:v>99.038461538460794</c:v>
                </c:pt>
                <c:pt idx="2">
                  <c:v>97.027972027972012</c:v>
                </c:pt>
                <c:pt idx="3">
                  <c:v>56.7972027972028</c:v>
                </c:pt>
                <c:pt idx="4">
                  <c:v>23.8479020979021</c:v>
                </c:pt>
              </c:numCache>
            </c:numRef>
          </c:yVal>
        </c:ser>
        <c:ser>
          <c:idx val="1"/>
          <c:order val="1"/>
          <c:spPr>
            <a:ln w="15875">
              <a:solidFill>
                <a:prstClr val="black"/>
              </a:solidFill>
            </a:ln>
          </c:spPr>
          <c:marker>
            <c:symbol val="square"/>
            <c:size val="6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'itf insieme pem'!$F$10:$F$14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5.2303650195810913</c:v>
                  </c:pt>
                  <c:pt idx="2">
                    <c:v>4.834780806329575</c:v>
                  </c:pt>
                  <c:pt idx="3">
                    <c:v>2.6405246234519613</c:v>
                  </c:pt>
                  <c:pt idx="4">
                    <c:v>1.9890468722538441</c:v>
                  </c:pt>
                </c:numCache>
              </c:numRef>
            </c:plus>
            <c:minus>
              <c:numRef>
                <c:f>'itf insieme pem'!$F$10:$F$14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5.2303650195810913</c:v>
                  </c:pt>
                  <c:pt idx="2">
                    <c:v>4.834780806329575</c:v>
                  </c:pt>
                  <c:pt idx="3">
                    <c:v>2.6405246234519613</c:v>
                  </c:pt>
                  <c:pt idx="4">
                    <c:v>1.9890468722538441</c:v>
                  </c:pt>
                </c:numCache>
              </c:numRef>
            </c:minus>
          </c:errBars>
          <c:xVal>
            <c:numRef>
              <c:f>'itf insieme pem'!$B$4:$B$8</c:f>
              <c:numCache>
                <c:formatCode>General</c:formatCode>
                <c:ptCount val="5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5</c:v>
                </c:pt>
              </c:numCache>
            </c:numRef>
          </c:xVal>
          <c:yVal>
            <c:numRef>
              <c:f>'itf insieme pem'!$E$10:$E$14</c:f>
              <c:numCache>
                <c:formatCode>0</c:formatCode>
                <c:ptCount val="5"/>
                <c:pt idx="0">
                  <c:v>100</c:v>
                </c:pt>
                <c:pt idx="1">
                  <c:v>84.301573426573412</c:v>
                </c:pt>
                <c:pt idx="2">
                  <c:v>74.581293706293707</c:v>
                </c:pt>
                <c:pt idx="3">
                  <c:v>66.132867132866153</c:v>
                </c:pt>
                <c:pt idx="4">
                  <c:v>59.406468531468278</c:v>
                </c:pt>
              </c:numCache>
            </c:numRef>
          </c:yVal>
        </c:ser>
        <c:ser>
          <c:idx val="2"/>
          <c:order val="2"/>
          <c:spPr>
            <a:ln w="15875">
              <a:solidFill>
                <a:prstClr val="black"/>
              </a:solidFill>
            </a:ln>
          </c:spPr>
          <c:marker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'itf insieme pem'!$F$17:$F$21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8.4049283309218481</c:v>
                  </c:pt>
                  <c:pt idx="2">
                    <c:v>6.3157492046888821</c:v>
                  </c:pt>
                  <c:pt idx="3">
                    <c:v>8.1107125723163005</c:v>
                  </c:pt>
                  <c:pt idx="4">
                    <c:v>11.722890919566504</c:v>
                  </c:pt>
                </c:numCache>
              </c:numRef>
            </c:plus>
            <c:minus>
              <c:numRef>
                <c:f>'itf insieme pem'!$F$17:$F$21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8.4049283309218481</c:v>
                  </c:pt>
                  <c:pt idx="2">
                    <c:v>6.3157492046888821</c:v>
                  </c:pt>
                  <c:pt idx="3">
                    <c:v>8.1107125723163005</c:v>
                  </c:pt>
                  <c:pt idx="4">
                    <c:v>11.722890919566504</c:v>
                  </c:pt>
                </c:numCache>
              </c:numRef>
            </c:minus>
          </c:errBars>
          <c:xVal>
            <c:numRef>
              <c:f>'itf insieme pem'!$B$4:$B$8</c:f>
              <c:numCache>
                <c:formatCode>General</c:formatCode>
                <c:ptCount val="5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5</c:v>
                </c:pt>
              </c:numCache>
            </c:numRef>
          </c:xVal>
          <c:yVal>
            <c:numRef>
              <c:f>'itf insieme pem'!$E$17:$E$21</c:f>
              <c:numCache>
                <c:formatCode>0</c:formatCode>
                <c:ptCount val="5"/>
                <c:pt idx="0">
                  <c:v>100</c:v>
                </c:pt>
                <c:pt idx="1">
                  <c:v>96.056818181818187</c:v>
                </c:pt>
                <c:pt idx="2">
                  <c:v>82.534090909090907</c:v>
                </c:pt>
                <c:pt idx="3">
                  <c:v>77.264860139860133</c:v>
                </c:pt>
                <c:pt idx="4">
                  <c:v>39.28933566433566</c:v>
                </c:pt>
              </c:numCache>
            </c:numRef>
          </c:yVal>
        </c:ser>
        <c:axId val="123185408"/>
        <c:axId val="123199488"/>
      </c:scatterChart>
      <c:valAx>
        <c:axId val="123185408"/>
        <c:scaling>
          <c:orientation val="minMax"/>
          <c:max val="5"/>
          <c:min val="0"/>
        </c:scaling>
        <c:axPos val="b"/>
        <c:numFmt formatCode="General" sourceLinked="1"/>
        <c:tickLblPos val="nextTo"/>
        <c:crossAx val="123199488"/>
        <c:crosses val="autoZero"/>
        <c:crossBetween val="midCat"/>
        <c:majorUnit val="1"/>
      </c:valAx>
      <c:valAx>
        <c:axId val="123199488"/>
        <c:scaling>
          <c:orientation val="minMax"/>
          <c:max val="110"/>
          <c:min val="0"/>
        </c:scaling>
        <c:axPos val="l"/>
        <c:numFmt formatCode="0" sourceLinked="1"/>
        <c:tickLblPos val="nextTo"/>
        <c:crossAx val="123185408"/>
        <c:crosses val="autoZero"/>
        <c:crossBetween val="midCat"/>
        <c:majorUnit val="20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0.13825876842206136"/>
          <c:y val="3.6162826506901113E-2"/>
          <c:w val="0.8045313126148903"/>
          <c:h val="0.84448577787731849"/>
        </c:manualLayout>
      </c:layout>
      <c:scatterChart>
        <c:scatterStyle val="lineMarker"/>
        <c:ser>
          <c:idx val="0"/>
          <c:order val="0"/>
          <c:spPr>
            <a:ln w="15875">
              <a:solidFill>
                <a:sysClr val="windowText" lastClr="000000"/>
              </a:solidFill>
            </a:ln>
          </c:spPr>
          <c:marker>
            <c:symbol val="circle"/>
            <c:size val="7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'itf insieme pem'!$F$26:$F$30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3.4681595539007399</c:v>
                  </c:pt>
                  <c:pt idx="2">
                    <c:v>1.0867353416763241</c:v>
                  </c:pt>
                  <c:pt idx="3">
                    <c:v>10.206566502605705</c:v>
                  </c:pt>
                  <c:pt idx="4">
                    <c:v>4.1895186018628774</c:v>
                  </c:pt>
                </c:numCache>
              </c:numRef>
            </c:plus>
            <c:minus>
              <c:numRef>
                <c:f>'itf insieme pem'!$F$26:$F$30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3.4681595539007399</c:v>
                  </c:pt>
                  <c:pt idx="2">
                    <c:v>1.0867353416763241</c:v>
                  </c:pt>
                  <c:pt idx="3">
                    <c:v>10.206566502605705</c:v>
                  </c:pt>
                  <c:pt idx="4">
                    <c:v>4.1895186018628774</c:v>
                  </c:pt>
                </c:numCache>
              </c:numRef>
            </c:minus>
          </c:errBars>
          <c:xVal>
            <c:numRef>
              <c:f>'itf insieme pem'!$B$26:$B$30</c:f>
              <c:numCache>
                <c:formatCode>General</c:formatCode>
                <c:ptCount val="5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5</c:v>
                </c:pt>
              </c:numCache>
            </c:numRef>
          </c:xVal>
          <c:yVal>
            <c:numRef>
              <c:f>'itf insieme pem'!$E$26:$E$30</c:f>
              <c:numCache>
                <c:formatCode>0</c:formatCode>
                <c:ptCount val="5"/>
                <c:pt idx="0">
                  <c:v>100</c:v>
                </c:pt>
                <c:pt idx="1">
                  <c:v>93.452359138799096</c:v>
                </c:pt>
                <c:pt idx="2">
                  <c:v>84.231562070545124</c:v>
                </c:pt>
                <c:pt idx="3">
                  <c:v>57.217132386624144</c:v>
                </c:pt>
                <c:pt idx="4">
                  <c:v>44.962437013284344</c:v>
                </c:pt>
              </c:numCache>
            </c:numRef>
          </c:yVal>
        </c:ser>
        <c:ser>
          <c:idx val="1"/>
          <c:order val="1"/>
          <c:spPr>
            <a:ln w="15875">
              <a:solidFill>
                <a:sysClr val="windowText" lastClr="000000"/>
              </a:solidFill>
            </a:ln>
          </c:spPr>
          <c:marker>
            <c:symbol val="square"/>
            <c:size val="6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'itf insieme pem'!$F$32:$F$36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8.6245648904594585</c:v>
                  </c:pt>
                  <c:pt idx="2">
                    <c:v>2.333484769431275</c:v>
                  </c:pt>
                  <c:pt idx="3">
                    <c:v>7.4289940570377038</c:v>
                  </c:pt>
                  <c:pt idx="4">
                    <c:v>1.415509222989296</c:v>
                  </c:pt>
                </c:numCache>
              </c:numRef>
            </c:plus>
            <c:minus>
              <c:numRef>
                <c:f>'itf insieme pem'!$F$32:$F$36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8.6245648904594585</c:v>
                  </c:pt>
                  <c:pt idx="2">
                    <c:v>2.333484769431275</c:v>
                  </c:pt>
                  <c:pt idx="3">
                    <c:v>7.4289940570377038</c:v>
                  </c:pt>
                  <c:pt idx="4">
                    <c:v>1.415509222989296</c:v>
                  </c:pt>
                </c:numCache>
              </c:numRef>
            </c:minus>
          </c:errBars>
          <c:xVal>
            <c:numRef>
              <c:f>'itf insieme pem'!$B$32:$B$36</c:f>
              <c:numCache>
                <c:formatCode>General</c:formatCode>
                <c:ptCount val="5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5</c:v>
                </c:pt>
              </c:numCache>
            </c:numRef>
          </c:xVal>
          <c:yVal>
            <c:numRef>
              <c:f>'itf insieme pem'!$E$32:$E$36</c:f>
              <c:numCache>
                <c:formatCode>0</c:formatCode>
                <c:ptCount val="5"/>
                <c:pt idx="0">
                  <c:v>100</c:v>
                </c:pt>
                <c:pt idx="1">
                  <c:v>75.901511681173702</c:v>
                </c:pt>
                <c:pt idx="2">
                  <c:v>66.349977095739618</c:v>
                </c:pt>
                <c:pt idx="3">
                  <c:v>60.253092075126006</c:v>
                </c:pt>
                <c:pt idx="4">
                  <c:v>51.000916170407713</c:v>
                </c:pt>
              </c:numCache>
            </c:numRef>
          </c:yVal>
        </c:ser>
        <c:ser>
          <c:idx val="2"/>
          <c:order val="2"/>
          <c:spPr>
            <a:ln w="15875">
              <a:solidFill>
                <a:sysClr val="windowText" lastClr="000000"/>
              </a:solidFill>
            </a:ln>
          </c:spPr>
          <c:marker>
            <c:symbol val="triangle"/>
            <c:size val="6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'itf insieme pem'!$F$38:$F$42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3.1623836485220815</c:v>
                  </c:pt>
                  <c:pt idx="2">
                    <c:v>10.341963036978548</c:v>
                  </c:pt>
                  <c:pt idx="3">
                    <c:v>0.26690608689219208</c:v>
                  </c:pt>
                  <c:pt idx="4">
                    <c:v>4.8237444733989356</c:v>
                  </c:pt>
                </c:numCache>
              </c:numRef>
            </c:plus>
            <c:minus>
              <c:numRef>
                <c:f>'itf insieme pem'!$F$38:$F$42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3.1623836485220815</c:v>
                  </c:pt>
                  <c:pt idx="2">
                    <c:v>10.341963036978548</c:v>
                  </c:pt>
                  <c:pt idx="3">
                    <c:v>0.26690608689219208</c:v>
                  </c:pt>
                  <c:pt idx="4">
                    <c:v>4.8237444733989356</c:v>
                  </c:pt>
                </c:numCache>
              </c:numRef>
            </c:minus>
          </c:errBars>
          <c:xVal>
            <c:numRef>
              <c:f>'itf insieme pem'!$B$38:$B$42</c:f>
              <c:numCache>
                <c:formatCode>General</c:formatCode>
                <c:ptCount val="5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5</c:v>
                </c:pt>
              </c:numCache>
            </c:numRef>
          </c:xVal>
          <c:yVal>
            <c:numRef>
              <c:f>'itf insieme pem'!$E$38:$E$42</c:f>
              <c:numCache>
                <c:formatCode>0</c:formatCode>
                <c:ptCount val="5"/>
                <c:pt idx="0">
                  <c:v>100</c:v>
                </c:pt>
                <c:pt idx="1">
                  <c:v>101.23614292258323</c:v>
                </c:pt>
                <c:pt idx="2">
                  <c:v>88.68712780577188</c:v>
                </c:pt>
                <c:pt idx="3">
                  <c:v>67.811268896014653</c:v>
                </c:pt>
                <c:pt idx="4">
                  <c:v>59.410902427851546</c:v>
                </c:pt>
              </c:numCache>
            </c:numRef>
          </c:yVal>
        </c:ser>
        <c:axId val="123233792"/>
        <c:axId val="123235328"/>
      </c:scatterChart>
      <c:valAx>
        <c:axId val="123233792"/>
        <c:scaling>
          <c:orientation val="minMax"/>
          <c:max val="5"/>
          <c:min val="0"/>
        </c:scaling>
        <c:axPos val="b"/>
        <c:numFmt formatCode="General" sourceLinked="1"/>
        <c:tickLblPos val="nextTo"/>
        <c:crossAx val="123235328"/>
        <c:crosses val="autoZero"/>
        <c:crossBetween val="midCat"/>
        <c:majorUnit val="1"/>
      </c:valAx>
      <c:valAx>
        <c:axId val="123235328"/>
        <c:scaling>
          <c:orientation val="minMax"/>
          <c:max val="110"/>
          <c:min val="0"/>
        </c:scaling>
        <c:axPos val="l"/>
        <c:numFmt formatCode="0" sourceLinked="1"/>
        <c:tickLblPos val="nextTo"/>
        <c:crossAx val="123233792"/>
        <c:crosses val="autoZero"/>
        <c:crossBetween val="midCat"/>
      </c:valAx>
    </c:plotArea>
    <c:plotVisOnly val="1"/>
    <c:dispBlanksAs val="gap"/>
  </c:chart>
  <c:txPr>
    <a:bodyPr/>
    <a:lstStyle/>
    <a:p>
      <a:pPr>
        <a:defRPr sz="700">
          <a:latin typeface="Arial" pitchFamily="34" charset="0"/>
          <a:cs typeface="Arial" pitchFamily="34" charset="0"/>
        </a:defRPr>
      </a:pPr>
      <a:endParaRPr lang="it-IT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>
        <c:manualLayout>
          <c:layoutTarget val="inner"/>
          <c:xMode val="edge"/>
          <c:yMode val="edge"/>
          <c:x val="0.10554695595440702"/>
          <c:y val="3.2579517051340615E-2"/>
          <c:w val="0.85978648824981962"/>
          <c:h val="0.89194223063583444"/>
        </c:manualLayout>
      </c:layout>
      <c:scatterChart>
        <c:scatterStyle val="lineMarker"/>
        <c:ser>
          <c:idx val="0"/>
          <c:order val="0"/>
          <c:spPr>
            <a:ln w="15875">
              <a:solidFill>
                <a:prstClr val="black"/>
              </a:solidFill>
            </a:ln>
          </c:spPr>
          <c:marker>
            <c:symbol val="circle"/>
            <c:size val="5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'itf insieme pem'!$F$4:$F$8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1.3598207330500078</c:v>
                  </c:pt>
                  <c:pt idx="2">
                    <c:v>9.9390533579369205</c:v>
                  </c:pt>
                  <c:pt idx="3">
                    <c:v>5.3700556948852967</c:v>
                  </c:pt>
                  <c:pt idx="4">
                    <c:v>4.0275417711639045</c:v>
                  </c:pt>
                </c:numCache>
              </c:numRef>
            </c:plus>
            <c:minus>
              <c:numRef>
                <c:f>'itf insieme pem'!$F$4:$F$8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1.3598207330500078</c:v>
                  </c:pt>
                  <c:pt idx="2">
                    <c:v>9.9390533579369205</c:v>
                  </c:pt>
                  <c:pt idx="3">
                    <c:v>5.3700556948852967</c:v>
                  </c:pt>
                  <c:pt idx="4">
                    <c:v>4.0275417711639045</c:v>
                  </c:pt>
                </c:numCache>
              </c:numRef>
            </c:minus>
          </c:errBars>
          <c:xVal>
            <c:numRef>
              <c:f>'itf insieme pem'!$O$4:$O$8</c:f>
              <c:numCache>
                <c:formatCode>General</c:formatCode>
                <c:ptCount val="5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5</c:v>
                </c:pt>
              </c:numCache>
            </c:numRef>
          </c:xVal>
          <c:yVal>
            <c:numRef>
              <c:f>'itf insieme pem'!$R$4:$R$8</c:f>
              <c:numCache>
                <c:formatCode>0</c:formatCode>
                <c:ptCount val="5"/>
                <c:pt idx="0">
                  <c:v>100</c:v>
                </c:pt>
                <c:pt idx="1">
                  <c:v>96.834543370271305</c:v>
                </c:pt>
                <c:pt idx="2">
                  <c:v>92.994459304547618</c:v>
                </c:pt>
                <c:pt idx="3">
                  <c:v>95.468666411922413</c:v>
                </c:pt>
                <c:pt idx="4">
                  <c:v>71.311043179213272</c:v>
                </c:pt>
              </c:numCache>
            </c:numRef>
          </c:yVal>
        </c:ser>
        <c:ser>
          <c:idx val="1"/>
          <c:order val="1"/>
          <c:spPr>
            <a:ln w="15875">
              <a:solidFill>
                <a:prstClr val="black"/>
              </a:solidFill>
            </a:ln>
          </c:spPr>
          <c:marker>
            <c:symbol val="square"/>
            <c:size val="6"/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'itf insieme pem'!$F$10:$F$14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5.2303650195810913</c:v>
                  </c:pt>
                  <c:pt idx="2">
                    <c:v>4.8347808063295803</c:v>
                  </c:pt>
                  <c:pt idx="3">
                    <c:v>2.6405246234519582</c:v>
                  </c:pt>
                  <c:pt idx="4">
                    <c:v>1.9890468722538441</c:v>
                  </c:pt>
                </c:numCache>
              </c:numRef>
            </c:plus>
            <c:minus>
              <c:numRef>
                <c:f>'itf insieme pem'!$F$10:$F$14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5.2303650195810913</c:v>
                  </c:pt>
                  <c:pt idx="2">
                    <c:v>4.8347808063295803</c:v>
                  </c:pt>
                  <c:pt idx="3">
                    <c:v>2.6405246234519582</c:v>
                  </c:pt>
                  <c:pt idx="4">
                    <c:v>1.9890468722538441</c:v>
                  </c:pt>
                </c:numCache>
              </c:numRef>
            </c:minus>
          </c:errBars>
          <c:xVal>
            <c:numRef>
              <c:f>'itf insieme pem'!$O$11:$O$15</c:f>
              <c:numCache>
                <c:formatCode>General</c:formatCode>
                <c:ptCount val="5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5</c:v>
                </c:pt>
              </c:numCache>
            </c:numRef>
          </c:xVal>
          <c:yVal>
            <c:numRef>
              <c:f>'itf insieme pem'!$R$11:$R$15</c:f>
              <c:numCache>
                <c:formatCode>0</c:formatCode>
                <c:ptCount val="5"/>
                <c:pt idx="0">
                  <c:v>100</c:v>
                </c:pt>
                <c:pt idx="1">
                  <c:v>89.89549102025218</c:v>
                </c:pt>
                <c:pt idx="2">
                  <c:v>85.010380843204459</c:v>
                </c:pt>
                <c:pt idx="3">
                  <c:v>84.892497770983965</c:v>
                </c:pt>
                <c:pt idx="4">
                  <c:v>75.402751241880011</c:v>
                </c:pt>
              </c:numCache>
            </c:numRef>
          </c:yVal>
        </c:ser>
        <c:ser>
          <c:idx val="2"/>
          <c:order val="2"/>
          <c:spPr>
            <a:ln w="15875">
              <a:solidFill>
                <a:prstClr val="black"/>
              </a:solidFill>
            </a:ln>
          </c:spPr>
          <c:marker>
            <c:spPr>
              <a:solidFill>
                <a:sysClr val="windowText" lastClr="000000"/>
              </a:solidFill>
              <a:ln>
                <a:solidFill>
                  <a:prstClr val="black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'itf insieme pem'!$F$17:$F$21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8.4049283309218481</c:v>
                  </c:pt>
                  <c:pt idx="2">
                    <c:v>6.3157492046888821</c:v>
                  </c:pt>
                  <c:pt idx="3">
                    <c:v>8.1107125723163005</c:v>
                  </c:pt>
                  <c:pt idx="4">
                    <c:v>11.722890919566504</c:v>
                  </c:pt>
                </c:numCache>
              </c:numRef>
            </c:plus>
            <c:minus>
              <c:numRef>
                <c:f>'itf insieme pem'!$F$17:$F$21</c:f>
                <c:numCache>
                  <c:formatCode>General</c:formatCode>
                  <c:ptCount val="5"/>
                  <c:pt idx="0">
                    <c:v>0</c:v>
                  </c:pt>
                  <c:pt idx="1">
                    <c:v>8.4049283309218481</c:v>
                  </c:pt>
                  <c:pt idx="2">
                    <c:v>6.3157492046888821</c:v>
                  </c:pt>
                  <c:pt idx="3">
                    <c:v>8.1107125723163005</c:v>
                  </c:pt>
                  <c:pt idx="4">
                    <c:v>11.722890919566504</c:v>
                  </c:pt>
                </c:numCache>
              </c:numRef>
            </c:minus>
          </c:errBars>
          <c:xVal>
            <c:numRef>
              <c:f>'itf insieme pem'!$O$18:$O$22</c:f>
              <c:numCache>
                <c:formatCode>General</c:formatCode>
                <c:ptCount val="5"/>
                <c:pt idx="0">
                  <c:v>0</c:v>
                </c:pt>
                <c:pt idx="1">
                  <c:v>4.0000000000000022E-2</c:v>
                </c:pt>
                <c:pt idx="2">
                  <c:v>0.2</c:v>
                </c:pt>
                <c:pt idx="3">
                  <c:v>1</c:v>
                </c:pt>
                <c:pt idx="4">
                  <c:v>5</c:v>
                </c:pt>
              </c:numCache>
            </c:numRef>
          </c:xVal>
          <c:yVal>
            <c:numRef>
              <c:f>'itf insieme pem'!$R$18:$R$22</c:f>
              <c:numCache>
                <c:formatCode>0</c:formatCode>
                <c:ptCount val="5"/>
                <c:pt idx="0">
                  <c:v>100</c:v>
                </c:pt>
                <c:pt idx="1">
                  <c:v>92.974589224303074</c:v>
                </c:pt>
                <c:pt idx="2">
                  <c:v>87.73022544898798</c:v>
                </c:pt>
                <c:pt idx="3">
                  <c:v>81.533053114252951</c:v>
                </c:pt>
                <c:pt idx="4">
                  <c:v>78.208062667176165</c:v>
                </c:pt>
              </c:numCache>
            </c:numRef>
          </c:yVal>
        </c:ser>
        <c:axId val="123278080"/>
        <c:axId val="123279616"/>
      </c:scatterChart>
      <c:valAx>
        <c:axId val="123278080"/>
        <c:scaling>
          <c:orientation val="minMax"/>
          <c:max val="5"/>
          <c:min val="0"/>
        </c:scaling>
        <c:axPos val="b"/>
        <c:numFmt formatCode="General" sourceLinked="1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123279616"/>
        <c:crosses val="autoZero"/>
        <c:crossBetween val="midCat"/>
        <c:majorUnit val="1"/>
      </c:valAx>
      <c:valAx>
        <c:axId val="123279616"/>
        <c:scaling>
          <c:orientation val="minMax"/>
          <c:max val="110"/>
          <c:min val="0"/>
        </c:scaling>
        <c:axPos val="l"/>
        <c:numFmt formatCode="0" sourceLinked="1"/>
        <c:tickLblPos val="nextTo"/>
        <c:txPr>
          <a:bodyPr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it-IT"/>
          </a:p>
        </c:txPr>
        <c:crossAx val="123278080"/>
        <c:crosses val="autoZero"/>
        <c:crossBetween val="midCat"/>
        <c:majorUnit val="20"/>
      </c:valAx>
    </c:plotArea>
    <c:plotVisOnly val="1"/>
    <c:dispBlanksAs val="gap"/>
  </c:chart>
  <c:txPr>
    <a:bodyPr/>
    <a:lstStyle/>
    <a:p>
      <a:pPr>
        <a:defRPr sz="700"/>
      </a:pPr>
      <a:endParaRPr lang="it-IT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A567A-CA4D-4DBF-9AEA-B70CAF925EFC}" type="datetimeFigureOut">
              <a:rPr lang="it-IT" smtClean="0"/>
              <a:t>08/10/2014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8226F-61BC-45C0-A6EB-F3C49B2545E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/>
          <p:nvPr>
            <p:extLst>
              <p:ext uri="{D42A27DB-BD31-4B8C-83A1-F6EECF244321}">
                <p14:modId xmlns="" xmlns:p14="http://schemas.microsoft.com/office/powerpoint/2010/main" val="2483350537"/>
              </p:ext>
            </p:extLst>
          </p:nvPr>
        </p:nvGraphicFramePr>
        <p:xfrm>
          <a:off x="4237067" y="6876464"/>
          <a:ext cx="1944008" cy="201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ico 4"/>
          <p:cNvGraphicFramePr/>
          <p:nvPr>
            <p:extLst>
              <p:ext uri="{D42A27DB-BD31-4B8C-83A1-F6EECF244321}">
                <p14:modId xmlns="" xmlns:p14="http://schemas.microsoft.com/office/powerpoint/2010/main" val="3174240098"/>
              </p:ext>
            </p:extLst>
          </p:nvPr>
        </p:nvGraphicFramePr>
        <p:xfrm>
          <a:off x="4279583" y="5026976"/>
          <a:ext cx="1872008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co 5"/>
          <p:cNvGraphicFramePr/>
          <p:nvPr>
            <p:extLst>
              <p:ext uri="{D42A27DB-BD31-4B8C-83A1-F6EECF244321}">
                <p14:modId xmlns="" xmlns:p14="http://schemas.microsoft.com/office/powerpoint/2010/main" val="941143708"/>
              </p:ext>
            </p:extLst>
          </p:nvPr>
        </p:nvGraphicFramePr>
        <p:xfrm>
          <a:off x="2373326" y="5026976"/>
          <a:ext cx="1944016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ico 6"/>
          <p:cNvGraphicFramePr/>
          <p:nvPr>
            <p:extLst>
              <p:ext uri="{D42A27DB-BD31-4B8C-83A1-F6EECF244321}">
                <p14:modId xmlns="" xmlns:p14="http://schemas.microsoft.com/office/powerpoint/2010/main" val="1815351027"/>
              </p:ext>
            </p:extLst>
          </p:nvPr>
        </p:nvGraphicFramePr>
        <p:xfrm>
          <a:off x="614312" y="5026976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0" y="0"/>
            <a:ext cx="886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Figure S1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636912" y="8646259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Fractioned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affected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 rot="16200000">
            <a:off x="-287531" y="6535706"/>
            <a:ext cx="12474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Combination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Index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808236" y="4876616"/>
            <a:ext cx="4812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A549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775471" y="4876616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H1299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590419" y="4875149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Calu-1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sellaDiTesto 46"/>
          <p:cNvSpPr txBox="1">
            <a:spLocks noChangeArrowheads="1"/>
          </p:cNvSpPr>
          <p:nvPr/>
        </p:nvSpPr>
        <p:spPr bwMode="auto">
          <a:xfrm rot="5400000">
            <a:off x="5588977" y="7422594"/>
            <a:ext cx="11944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ITF2357-&gt;</a:t>
            </a:r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Pem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13086" y="4738944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B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asellaDiTesto 46"/>
          <p:cNvSpPr txBox="1">
            <a:spLocks noChangeArrowheads="1"/>
          </p:cNvSpPr>
          <p:nvPr/>
        </p:nvSpPr>
        <p:spPr bwMode="auto">
          <a:xfrm rot="5400000">
            <a:off x="5682153" y="5616892"/>
            <a:ext cx="100811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ITF2357+Pem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Connettore 1 16"/>
          <p:cNvCxnSpPr/>
          <p:nvPr/>
        </p:nvCxnSpPr>
        <p:spPr>
          <a:xfrm>
            <a:off x="905264" y="6124581"/>
            <a:ext cx="1476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2704599" y="6252025"/>
            <a:ext cx="1548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/>
          <p:cNvCxnSpPr/>
          <p:nvPr/>
        </p:nvCxnSpPr>
        <p:spPr>
          <a:xfrm>
            <a:off x="4598035" y="6124327"/>
            <a:ext cx="1440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Grafico 19"/>
          <p:cNvGraphicFramePr/>
          <p:nvPr>
            <p:extLst>
              <p:ext uri="{D42A27DB-BD31-4B8C-83A1-F6EECF244321}">
                <p14:modId xmlns="" xmlns:p14="http://schemas.microsoft.com/office/powerpoint/2010/main" val="3318694964"/>
              </p:ext>
            </p:extLst>
          </p:nvPr>
        </p:nvGraphicFramePr>
        <p:xfrm>
          <a:off x="2301318" y="7007400"/>
          <a:ext cx="1944216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21" name="Connettore 1 20"/>
          <p:cNvCxnSpPr/>
          <p:nvPr/>
        </p:nvCxnSpPr>
        <p:spPr>
          <a:xfrm>
            <a:off x="2689550" y="7843226"/>
            <a:ext cx="1584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Grafico 21"/>
          <p:cNvGraphicFramePr/>
          <p:nvPr>
            <p:extLst>
              <p:ext uri="{D42A27DB-BD31-4B8C-83A1-F6EECF244321}">
                <p14:modId xmlns="" xmlns:p14="http://schemas.microsoft.com/office/powerpoint/2010/main" val="4029000298"/>
              </p:ext>
            </p:extLst>
          </p:nvPr>
        </p:nvGraphicFramePr>
        <p:xfrm>
          <a:off x="573126" y="6992132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23" name="Connettore 1 22"/>
          <p:cNvCxnSpPr/>
          <p:nvPr/>
        </p:nvCxnSpPr>
        <p:spPr>
          <a:xfrm>
            <a:off x="874385" y="7827350"/>
            <a:ext cx="1584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/>
          <p:nvPr/>
        </p:nvCxnSpPr>
        <p:spPr>
          <a:xfrm>
            <a:off x="4573998" y="7819412"/>
            <a:ext cx="15840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1711392" y="1088337"/>
            <a:ext cx="4812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A549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3375723" y="1088337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H1299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" name="Grafico 26"/>
          <p:cNvGraphicFramePr>
            <a:graphicFrameLocks noChangeAspect="1"/>
          </p:cNvGraphicFramePr>
          <p:nvPr/>
        </p:nvGraphicFramePr>
        <p:xfrm>
          <a:off x="524751" y="1000963"/>
          <a:ext cx="1816219" cy="1802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8" name="Grafico 27"/>
          <p:cNvGraphicFramePr/>
          <p:nvPr/>
        </p:nvGraphicFramePr>
        <p:xfrm>
          <a:off x="2413340" y="1002403"/>
          <a:ext cx="1764257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9" name="CasellaDiTesto 28"/>
          <p:cNvSpPr txBox="1"/>
          <p:nvPr/>
        </p:nvSpPr>
        <p:spPr>
          <a:xfrm rot="16200000">
            <a:off x="-24340" y="2234882"/>
            <a:ext cx="8547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Viability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it-IT" sz="1000" dirty="0" smtClean="0">
                <a:latin typeface="Times New Roman"/>
                <a:cs typeface="Times New Roman"/>
              </a:rPr>
              <a:t>%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)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213086" y="77533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A</a:t>
            </a:r>
            <a:endParaRPr lang="it-IT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 rot="5400000">
            <a:off x="5687514" y="1763632"/>
            <a:ext cx="9973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ITF2357+Pem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5364235" y="1088337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Calu-1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" name="Grafico 32"/>
          <p:cNvGraphicFramePr/>
          <p:nvPr/>
        </p:nvGraphicFramePr>
        <p:xfrm>
          <a:off x="4195812" y="944321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34" name="Gruppo 33"/>
          <p:cNvGrpSpPr/>
          <p:nvPr/>
        </p:nvGrpSpPr>
        <p:grpSpPr>
          <a:xfrm>
            <a:off x="2229310" y="748307"/>
            <a:ext cx="2138438" cy="246221"/>
            <a:chOff x="2060848" y="91592"/>
            <a:chExt cx="2203240" cy="246221"/>
          </a:xfrm>
        </p:grpSpPr>
        <p:sp>
          <p:nvSpPr>
            <p:cNvPr id="35" name="Triangolo isoscele 34"/>
            <p:cNvSpPr/>
            <p:nvPr/>
          </p:nvSpPr>
          <p:spPr>
            <a:xfrm>
              <a:off x="3263510" y="178698"/>
              <a:ext cx="72008" cy="72008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CasellaDiTesto 35"/>
            <p:cNvSpPr txBox="1"/>
            <p:nvPr/>
          </p:nvSpPr>
          <p:spPr>
            <a:xfrm>
              <a:off x="3295326" y="91592"/>
              <a:ext cx="968762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Combination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ttangolo 36"/>
            <p:cNvSpPr/>
            <p:nvPr/>
          </p:nvSpPr>
          <p:spPr>
            <a:xfrm>
              <a:off x="2761772" y="178698"/>
              <a:ext cx="72008" cy="720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CasellaDiTesto 37"/>
            <p:cNvSpPr txBox="1"/>
            <p:nvPr/>
          </p:nvSpPr>
          <p:spPr>
            <a:xfrm>
              <a:off x="2790538" y="91592"/>
              <a:ext cx="447558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t-IT" sz="1000" dirty="0" err="1" smtClean="0">
                  <a:latin typeface="Arial" pitchFamily="34" charset="0"/>
                  <a:cs typeface="Arial" pitchFamily="34" charset="0"/>
                </a:rPr>
                <a:t>Pem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Ovale 38"/>
            <p:cNvSpPr/>
            <p:nvPr/>
          </p:nvSpPr>
          <p:spPr>
            <a:xfrm>
              <a:off x="2060848" y="178698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" name="CasellaDiTesto 39"/>
            <p:cNvSpPr txBox="1"/>
            <p:nvPr/>
          </p:nvSpPr>
          <p:spPr>
            <a:xfrm>
              <a:off x="2070888" y="91592"/>
              <a:ext cx="659155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t-IT" sz="1000" dirty="0" smtClean="0">
                  <a:latin typeface="Arial" pitchFamily="34" charset="0"/>
                  <a:cs typeface="Arial" pitchFamily="34" charset="0"/>
                </a:rPr>
                <a:t>ITF2357</a:t>
              </a:r>
              <a:endParaRPr lang="it-IT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41" name="Grafico 7"/>
          <p:cNvGraphicFramePr/>
          <p:nvPr/>
        </p:nvGraphicFramePr>
        <p:xfrm>
          <a:off x="516383" y="2770424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42" name="Grafico 41"/>
          <p:cNvGraphicFramePr/>
          <p:nvPr/>
        </p:nvGraphicFramePr>
        <p:xfrm>
          <a:off x="2387100" y="2770424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43" name="Grafico 42"/>
          <p:cNvGraphicFramePr/>
          <p:nvPr/>
        </p:nvGraphicFramePr>
        <p:xfrm>
          <a:off x="4169514" y="2770424"/>
          <a:ext cx="180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44" name="CasellaDiTesto 46"/>
          <p:cNvSpPr txBox="1">
            <a:spLocks noChangeArrowheads="1"/>
          </p:cNvSpPr>
          <p:nvPr/>
        </p:nvSpPr>
        <p:spPr bwMode="auto">
          <a:xfrm rot="5400000">
            <a:off x="5588977" y="3484874"/>
            <a:ext cx="11944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ITF2357-&gt;</a:t>
            </a:r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Pem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CasellaDiTesto 44"/>
          <p:cNvSpPr txBox="1"/>
          <p:nvPr/>
        </p:nvSpPr>
        <p:spPr>
          <a:xfrm>
            <a:off x="2992446" y="4492723"/>
            <a:ext cx="8499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Doses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 (µM)</a:t>
            </a:r>
            <a:endParaRPr lang="it-IT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</Words>
  <Application>Microsoft Office PowerPoint</Application>
  <PresentationFormat>Presentazione su schermo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trisciuoglio.daniela</dc:creator>
  <cp:lastModifiedBy>trisciuoglio.daniela</cp:lastModifiedBy>
  <cp:revision>1</cp:revision>
  <dcterms:created xsi:type="dcterms:W3CDTF">2014-10-08T10:29:42Z</dcterms:created>
  <dcterms:modified xsi:type="dcterms:W3CDTF">2014-10-08T10:31:03Z</dcterms:modified>
</cp:coreProperties>
</file>