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59" d="100"/>
          <a:sy n="59" d="100"/>
        </p:scale>
        <p:origin x="-2664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NIELA\LAVORO%20ITF%20PEM\Riassunto%20exp\itf%20pem%20riassunto%20201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NIELA\LAVORO%20ITF%20PEM\Riassunto%20exp\itf%20pem%20riassunto%20201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NIELA\LAVORO%20ITF%20PEM\Riassunto%20exp\itf%20pem%20riassunto%20201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tente\Documenti\Dropbox\ITF2357\LAVORO%20ITF%20PEM\Riassunto%20exp\CI%20index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tente\Documenti\Dropbox\ITF2357\LAVORO%20ITF%20PEM\Riassunto%20exp\CI%20index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tente\Documenti\Dropbox\ITF2357\LAVORO%20ITF%20PEM\Riassunto%20exp\CI%20index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plotArea>
      <c:layout>
        <c:manualLayout>
          <c:layoutTarget val="inner"/>
          <c:xMode val="edge"/>
          <c:yMode val="edge"/>
          <c:x val="0.13551388888888904"/>
          <c:y val="5.5728855234034702E-2"/>
          <c:w val="0.80841222222221942"/>
          <c:h val="0.84709277777777803"/>
        </c:manualLayout>
      </c:layout>
      <c:scatterChart>
        <c:scatterStyle val="smoothMarker"/>
        <c:ser>
          <c:idx val="0"/>
          <c:order val="0"/>
          <c:tx>
            <c:strRef>
              <c:f>'h1975'!$A$4</c:f>
              <c:strCache>
                <c:ptCount val="1"/>
                <c:pt idx="0">
                  <c:v>→ITF 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ymbol val="circle"/>
            <c:size val="5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fixedVal"/>
            <c:val val="5"/>
          </c:errBars>
          <c:xVal>
            <c:numRef>
              <c:f>'h1975'!$B$4:$B$8</c:f>
              <c:numCache>
                <c:formatCode>General</c:formatCode>
                <c:ptCount val="5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0.5</c:v>
                </c:pt>
                <c:pt idx="4">
                  <c:v>1</c:v>
                </c:pt>
              </c:numCache>
            </c:numRef>
          </c:xVal>
          <c:yVal>
            <c:numRef>
              <c:f>'h1975'!$C$4:$C$8</c:f>
              <c:numCache>
                <c:formatCode>0</c:formatCode>
                <c:ptCount val="5"/>
                <c:pt idx="0" formatCode="General">
                  <c:v>100</c:v>
                </c:pt>
                <c:pt idx="1">
                  <c:v>101.32860938883968</c:v>
                </c:pt>
                <c:pt idx="2">
                  <c:v>98.095659875996461</c:v>
                </c:pt>
                <c:pt idx="3">
                  <c:v>64.083259521700626</c:v>
                </c:pt>
                <c:pt idx="4">
                  <c:v>38.042515500442882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'h1975'!$A$10</c:f>
              <c:strCache>
                <c:ptCount val="1"/>
                <c:pt idx="0">
                  <c:v>PEM 24H </c:v>
                </c:pt>
              </c:strCache>
            </c:strRef>
          </c:tx>
          <c:spPr>
            <a:ln w="15875">
              <a:solidFill>
                <a:prstClr val="black"/>
              </a:solidFill>
            </a:ln>
          </c:spPr>
          <c:marker>
            <c:spPr>
              <a:solidFill>
                <a:sysClr val="windowText" lastClr="000000"/>
              </a:solidFill>
              <a:ln w="6350"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fixedVal"/>
            <c:val val="7"/>
          </c:errBars>
          <c:xVal>
            <c:numRef>
              <c:f>'h1975'!$B$10:$B$14</c:f>
              <c:numCache>
                <c:formatCode>General</c:formatCode>
                <c:ptCount val="5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0.5</c:v>
                </c:pt>
                <c:pt idx="4">
                  <c:v>1</c:v>
                </c:pt>
              </c:numCache>
            </c:numRef>
          </c:xVal>
          <c:yVal>
            <c:numRef>
              <c:f>'h1975'!$C$10:$C$14</c:f>
              <c:numCache>
                <c:formatCode>0</c:formatCode>
                <c:ptCount val="5"/>
                <c:pt idx="0">
                  <c:v>100</c:v>
                </c:pt>
                <c:pt idx="1">
                  <c:v>85.208148804250953</c:v>
                </c:pt>
                <c:pt idx="2">
                  <c:v>78.255093002657148</c:v>
                </c:pt>
                <c:pt idx="3">
                  <c:v>72.542072630646459</c:v>
                </c:pt>
                <c:pt idx="4">
                  <c:v>63.463241806908783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'h1975'!$A$16</c:f>
              <c:strCache>
                <c:ptCount val="1"/>
                <c:pt idx="0">
                  <c:v>PEM 24H  → ITF 72H</c:v>
                </c:pt>
              </c:strCache>
            </c:strRef>
          </c:tx>
          <c:spPr>
            <a:ln w="15875">
              <a:solidFill>
                <a:prstClr val="black"/>
              </a:solidFill>
            </a:ln>
          </c:spPr>
          <c:marker>
            <c:spPr>
              <a:solidFill>
                <a:sysClr val="windowText" lastClr="000000"/>
              </a:solidFill>
              <a:ln w="6350"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percentage"/>
            <c:val val="15"/>
          </c:errBars>
          <c:xVal>
            <c:numRef>
              <c:f>'h1975'!$B$16:$B$20</c:f>
              <c:numCache>
                <c:formatCode>General</c:formatCode>
                <c:ptCount val="5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0.5</c:v>
                </c:pt>
                <c:pt idx="4">
                  <c:v>1</c:v>
                </c:pt>
              </c:numCache>
            </c:numRef>
          </c:xVal>
          <c:yVal>
            <c:numRef>
              <c:f>'h1975'!$C$16:$C$20</c:f>
              <c:numCache>
                <c:formatCode>0</c:formatCode>
                <c:ptCount val="5"/>
                <c:pt idx="0">
                  <c:v>100</c:v>
                </c:pt>
                <c:pt idx="1">
                  <c:v>65.367581930912323</c:v>
                </c:pt>
                <c:pt idx="2">
                  <c:v>60.806023029229294</c:v>
                </c:pt>
                <c:pt idx="3">
                  <c:v>35.872453498671398</c:v>
                </c:pt>
                <c:pt idx="4">
                  <c:v>28.963684676704887</c:v>
                </c:pt>
              </c:numCache>
            </c:numRef>
          </c:yVal>
          <c:smooth val="1"/>
        </c:ser>
        <c:axId val="122924032"/>
        <c:axId val="123015936"/>
      </c:scatterChart>
      <c:valAx>
        <c:axId val="122924032"/>
        <c:scaling>
          <c:orientation val="minMax"/>
          <c:max val="1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it-IT"/>
          </a:p>
        </c:txPr>
        <c:crossAx val="123015936"/>
        <c:crosses val="autoZero"/>
        <c:crossBetween val="midCat"/>
        <c:majorUnit val="0.25"/>
      </c:valAx>
      <c:valAx>
        <c:axId val="123015936"/>
        <c:scaling>
          <c:orientation val="minMax"/>
          <c:max val="110"/>
          <c:min val="0"/>
        </c:scaling>
        <c:axPos val="l"/>
        <c:numFmt formatCode="General" sourceLinked="1"/>
        <c:tickLblPos val="nextTo"/>
        <c:crossAx val="12292403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plotArea>
      <c:layout>
        <c:manualLayout>
          <c:layoutTarget val="inner"/>
          <c:xMode val="edge"/>
          <c:yMode val="edge"/>
          <c:x val="9.6926713947990545E-2"/>
          <c:y val="4.7318611987382526E-2"/>
          <c:w val="0.87403253527319569"/>
          <c:h val="0.83280757097791758"/>
        </c:manualLayout>
      </c:layout>
      <c:scatterChart>
        <c:scatterStyle val="smoothMarker"/>
        <c:ser>
          <c:idx val="0"/>
          <c:order val="0"/>
          <c:tx>
            <c:strRef>
              <c:f>'H460'!$A$4</c:f>
              <c:strCache>
                <c:ptCount val="1"/>
                <c:pt idx="0">
                  <c:v>→ITF </c:v>
                </c:pt>
              </c:strCache>
            </c:strRef>
          </c:tx>
          <c:spPr>
            <a:ln w="15875">
              <a:solidFill>
                <a:prstClr val="black"/>
              </a:solidFill>
            </a:ln>
          </c:spPr>
          <c:marker>
            <c:symbol val="circle"/>
            <c:size val="5"/>
            <c:spPr>
              <a:solidFill>
                <a:sysClr val="windowText" lastClr="000000"/>
              </a:solidFill>
              <a:ln w="6350"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fixedVal"/>
            <c:val val="2"/>
          </c:errBars>
          <c:xVal>
            <c:numRef>
              <c:f>'H460'!$A$6:$A$9</c:f>
              <c:numCache>
                <c:formatCode>General</c:formatCode>
                <c:ptCount val="4"/>
                <c:pt idx="0">
                  <c:v>0</c:v>
                </c:pt>
                <c:pt idx="1">
                  <c:v>0.1</c:v>
                </c:pt>
                <c:pt idx="2">
                  <c:v>0.5</c:v>
                </c:pt>
                <c:pt idx="3">
                  <c:v>1</c:v>
                </c:pt>
              </c:numCache>
            </c:numRef>
          </c:xVal>
          <c:yVal>
            <c:numRef>
              <c:f>'H460'!$B$6:$B$9</c:f>
              <c:numCache>
                <c:formatCode>0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95</c:v>
                </c:pt>
                <c:pt idx="3">
                  <c:v>97.194244604317149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'H460'!$A$11</c:f>
              <c:strCache>
                <c:ptCount val="1"/>
                <c:pt idx="0">
                  <c:v>PEM 24H </c:v>
                </c:pt>
              </c:strCache>
            </c:strRef>
          </c:tx>
          <c:spPr>
            <a:ln w="15875">
              <a:solidFill>
                <a:prstClr val="black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6350"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fixedVal"/>
            <c:val val="5"/>
          </c:errBars>
          <c:xVal>
            <c:numRef>
              <c:f>'H460'!$A$12:$A$15</c:f>
              <c:numCache>
                <c:formatCode>General</c:formatCode>
                <c:ptCount val="4"/>
                <c:pt idx="0">
                  <c:v>0</c:v>
                </c:pt>
                <c:pt idx="1">
                  <c:v>0.1</c:v>
                </c:pt>
                <c:pt idx="2">
                  <c:v>0.5</c:v>
                </c:pt>
                <c:pt idx="3">
                  <c:v>1</c:v>
                </c:pt>
              </c:numCache>
            </c:numRef>
          </c:xVal>
          <c:yVal>
            <c:numRef>
              <c:f>'H460'!$B$12:$B$15</c:f>
              <c:numCache>
                <c:formatCode>0</c:formatCode>
                <c:ptCount val="4"/>
                <c:pt idx="0">
                  <c:v>100</c:v>
                </c:pt>
                <c:pt idx="1">
                  <c:v>84.46729642472846</c:v>
                </c:pt>
                <c:pt idx="2">
                  <c:v>68.528040176969171</c:v>
                </c:pt>
                <c:pt idx="3">
                  <c:v>79.182111682410579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'H460'!$A$17</c:f>
              <c:strCache>
                <c:ptCount val="1"/>
                <c:pt idx="0">
                  <c:v>PEM 24H  → ITF 72H</c:v>
                </c:pt>
              </c:strCache>
            </c:strRef>
          </c:tx>
          <c:spPr>
            <a:ln w="15875">
              <a:solidFill>
                <a:prstClr val="black"/>
              </a:solidFill>
            </a:ln>
          </c:spPr>
          <c:marker>
            <c:symbol val="triangle"/>
            <c:size val="7"/>
            <c:spPr>
              <a:solidFill>
                <a:sysClr val="windowText" lastClr="000000"/>
              </a:solidFill>
            </c:spPr>
          </c:marker>
          <c:errBars>
            <c:errDir val="y"/>
            <c:errBarType val="both"/>
            <c:errValType val="percentage"/>
            <c:val val="10"/>
          </c:errBars>
          <c:xVal>
            <c:numRef>
              <c:f>'H460'!$A$18:$A$21</c:f>
              <c:numCache>
                <c:formatCode>General</c:formatCode>
                <c:ptCount val="4"/>
                <c:pt idx="0">
                  <c:v>0</c:v>
                </c:pt>
                <c:pt idx="1">
                  <c:v>0.1</c:v>
                </c:pt>
                <c:pt idx="2">
                  <c:v>0.5</c:v>
                </c:pt>
                <c:pt idx="3">
                  <c:v>1</c:v>
                </c:pt>
              </c:numCache>
            </c:numRef>
          </c:xVal>
          <c:yVal>
            <c:numRef>
              <c:f>'H460'!$B$18:$B$21</c:f>
              <c:numCache>
                <c:formatCode>0</c:formatCode>
                <c:ptCount val="4"/>
                <c:pt idx="0">
                  <c:v>100</c:v>
                </c:pt>
                <c:pt idx="1">
                  <c:v>97.062350119903627</c:v>
                </c:pt>
                <c:pt idx="2">
                  <c:v>55.683453237410077</c:v>
                </c:pt>
                <c:pt idx="3">
                  <c:v>50.971223021582475</c:v>
                </c:pt>
              </c:numCache>
            </c:numRef>
          </c:yVal>
          <c:smooth val="1"/>
        </c:ser>
        <c:axId val="123668352"/>
        <c:axId val="123669888"/>
      </c:scatterChart>
      <c:valAx>
        <c:axId val="123668352"/>
        <c:scaling>
          <c:orientation val="minMax"/>
          <c:max val="1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it-IT"/>
          </a:p>
        </c:txPr>
        <c:crossAx val="123669888"/>
        <c:crosses val="autoZero"/>
        <c:crossBetween val="midCat"/>
        <c:majorUnit val="0.25"/>
      </c:valAx>
      <c:valAx>
        <c:axId val="123669888"/>
        <c:scaling>
          <c:orientation val="minMax"/>
          <c:max val="110"/>
          <c:min val="0"/>
        </c:scaling>
        <c:axPos val="l"/>
        <c:numFmt formatCode="0" sourceLinked="1"/>
        <c:tickLblPos val="nextTo"/>
        <c:crossAx val="123668352"/>
        <c:crosses val="autoZero"/>
        <c:crossBetween val="midCat"/>
      </c:valAx>
    </c:plotArea>
    <c:plotVisOnly val="1"/>
    <c:dispBlanksAs val="gap"/>
  </c:chart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plotArea>
      <c:layout>
        <c:manualLayout>
          <c:layoutTarget val="inner"/>
          <c:xMode val="edge"/>
          <c:yMode val="edge"/>
          <c:x val="0.13551388888888904"/>
          <c:y val="2.4806990589591058E-2"/>
          <c:w val="0.80841222222221842"/>
          <c:h val="0.87442333333333633"/>
        </c:manualLayout>
      </c:layout>
      <c:scatterChart>
        <c:scatterStyle val="smoothMarker"/>
        <c:ser>
          <c:idx val="0"/>
          <c:order val="0"/>
          <c:tx>
            <c:strRef>
              <c:f>'h1650'!$A$4</c:f>
              <c:strCache>
                <c:ptCount val="1"/>
                <c:pt idx="0">
                  <c:v>→ITF 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ymbol val="circle"/>
            <c:size val="5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fixedVal"/>
            <c:val val="5"/>
          </c:errBars>
          <c:xVal>
            <c:numRef>
              <c:f>'h1650'!$B$4:$B$8</c:f>
              <c:numCache>
                <c:formatCode>General</c:formatCode>
                <c:ptCount val="5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0.5</c:v>
                </c:pt>
                <c:pt idx="4">
                  <c:v>1</c:v>
                </c:pt>
              </c:numCache>
            </c:numRef>
          </c:xVal>
          <c:yVal>
            <c:numRef>
              <c:f>'h1650'!$E$4:$E$8</c:f>
              <c:numCache>
                <c:formatCode>0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102.59</c:v>
                </c:pt>
                <c:pt idx="3">
                  <c:v>73.08</c:v>
                </c:pt>
                <c:pt idx="4">
                  <c:v>67.14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'h1650'!$A$10</c:f>
              <c:strCache>
                <c:ptCount val="1"/>
                <c:pt idx="0">
                  <c:v>PEM 24H </c:v>
                </c:pt>
              </c:strCache>
            </c:strRef>
          </c:tx>
          <c:spPr>
            <a:ln w="15875">
              <a:solidFill>
                <a:prstClr val="black"/>
              </a:solidFill>
            </a:ln>
          </c:spPr>
          <c:marker>
            <c:spPr>
              <a:solidFill>
                <a:sysClr val="windowText" lastClr="000000"/>
              </a:solidFill>
              <a:ln w="6350"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fixedVal"/>
            <c:val val="7"/>
          </c:errBars>
          <c:xVal>
            <c:numRef>
              <c:f>'h1650'!$B$10:$B$14</c:f>
              <c:numCache>
                <c:formatCode>General</c:formatCode>
                <c:ptCount val="5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0.5</c:v>
                </c:pt>
                <c:pt idx="4">
                  <c:v>1</c:v>
                </c:pt>
              </c:numCache>
            </c:numRef>
          </c:xVal>
          <c:yVal>
            <c:numRef>
              <c:f>'h1650'!$E$10:$E$14</c:f>
              <c:numCache>
                <c:formatCode>0</c:formatCode>
                <c:ptCount val="5"/>
                <c:pt idx="0">
                  <c:v>100</c:v>
                </c:pt>
                <c:pt idx="1">
                  <c:v>80.59</c:v>
                </c:pt>
                <c:pt idx="2">
                  <c:v>68.430000000000007</c:v>
                </c:pt>
                <c:pt idx="3">
                  <c:v>65.38</c:v>
                </c:pt>
                <c:pt idx="4">
                  <c:v>54.08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'h1650'!$A$16</c:f>
              <c:strCache>
                <c:ptCount val="1"/>
                <c:pt idx="0">
                  <c:v>PEM 24H  → ITF 72H</c:v>
                </c:pt>
              </c:strCache>
            </c:strRef>
          </c:tx>
          <c:spPr>
            <a:ln w="15875">
              <a:solidFill>
                <a:prstClr val="black"/>
              </a:solidFill>
            </a:ln>
          </c:spPr>
          <c:marker>
            <c:spPr>
              <a:solidFill>
                <a:sysClr val="windowText" lastClr="000000"/>
              </a:solidFill>
              <a:ln w="6350"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percentage"/>
            <c:val val="15"/>
          </c:errBars>
          <c:xVal>
            <c:numRef>
              <c:f>'h1650'!$B$16:$B$20</c:f>
              <c:numCache>
                <c:formatCode>General</c:formatCode>
                <c:ptCount val="5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0.5</c:v>
                </c:pt>
                <c:pt idx="4">
                  <c:v>1</c:v>
                </c:pt>
              </c:numCache>
            </c:numRef>
          </c:xVal>
          <c:yVal>
            <c:numRef>
              <c:f>'h1650'!$E$16:$E$20</c:f>
              <c:numCache>
                <c:formatCode>0</c:formatCode>
                <c:ptCount val="5"/>
                <c:pt idx="0">
                  <c:v>100</c:v>
                </c:pt>
                <c:pt idx="1">
                  <c:v>92.84</c:v>
                </c:pt>
                <c:pt idx="2">
                  <c:v>63.71</c:v>
                </c:pt>
                <c:pt idx="3">
                  <c:v>49.9</c:v>
                </c:pt>
                <c:pt idx="4">
                  <c:v>31.16</c:v>
                </c:pt>
              </c:numCache>
            </c:numRef>
          </c:yVal>
          <c:smooth val="1"/>
        </c:ser>
        <c:axId val="124200064"/>
        <c:axId val="124267136"/>
      </c:scatterChart>
      <c:valAx>
        <c:axId val="124200064"/>
        <c:scaling>
          <c:orientation val="minMax"/>
          <c:max val="1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it-IT"/>
          </a:p>
        </c:txPr>
        <c:crossAx val="124267136"/>
        <c:crosses val="autoZero"/>
        <c:crossBetween val="midCat"/>
        <c:majorUnit val="0.25"/>
      </c:valAx>
      <c:valAx>
        <c:axId val="124267136"/>
        <c:scaling>
          <c:orientation val="minMax"/>
          <c:max val="110"/>
          <c:min val="0"/>
        </c:scaling>
        <c:axPos val="l"/>
        <c:numFmt formatCode="0" sourceLinked="1"/>
        <c:tickLblPos val="nextTo"/>
        <c:crossAx val="124200064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autoTitleDeleted val="1"/>
    <c:plotArea>
      <c:layout>
        <c:manualLayout>
          <c:layoutTarget val="inner"/>
          <c:xMode val="edge"/>
          <c:yMode val="edge"/>
          <c:x val="0.13422980304405588"/>
          <c:y val="2.2129998823571181E-2"/>
          <c:w val="0.83288005920529962"/>
          <c:h val="0.87985234103646759"/>
        </c:manualLayout>
      </c:layout>
      <c:scatterChart>
        <c:scatterStyle val="smoothMarker"/>
        <c:ser>
          <c:idx val="0"/>
          <c:order val="0"/>
          <c:tx>
            <c:strRef>
              <c:f>'altre linee'!$C$3</c:f>
              <c:strCache>
                <c:ptCount val="1"/>
                <c:pt idx="0">
                  <c:v>h1975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'altre linee'!$E$3:$E$19</c:f>
              <c:numCache>
                <c:formatCode>General</c:formatCode>
                <c:ptCount val="17"/>
                <c:pt idx="0">
                  <c:v>2.0000000000000011E-2</c:v>
                </c:pt>
                <c:pt idx="1">
                  <c:v>0.05</c:v>
                </c:pt>
                <c:pt idx="2">
                  <c:v>0.1</c:v>
                </c:pt>
                <c:pt idx="3">
                  <c:v>0.15000000000000024</c:v>
                </c:pt>
                <c:pt idx="4">
                  <c:v>0.2</c:v>
                </c:pt>
                <c:pt idx="5">
                  <c:v>0.25</c:v>
                </c:pt>
                <c:pt idx="6">
                  <c:v>0.30000000000000032</c:v>
                </c:pt>
                <c:pt idx="7">
                  <c:v>0.35000000000000031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0.60000000000000164</c:v>
                </c:pt>
                <c:pt idx="13">
                  <c:v>0.65000000000000246</c:v>
                </c:pt>
                <c:pt idx="14">
                  <c:v>0.9</c:v>
                </c:pt>
                <c:pt idx="15">
                  <c:v>0.95000000000000162</c:v>
                </c:pt>
                <c:pt idx="16">
                  <c:v>1</c:v>
                </c:pt>
              </c:numCache>
            </c:numRef>
          </c:xVal>
          <c:yVal>
            <c:numRef>
              <c:f>'altre linee'!$D$3:$D$19</c:f>
              <c:numCache>
                <c:formatCode>0.00</c:formatCode>
                <c:ptCount val="17"/>
                <c:pt idx="0">
                  <c:v>1.6</c:v>
                </c:pt>
                <c:pt idx="1">
                  <c:v>0.42152777777778033</c:v>
                </c:pt>
                <c:pt idx="2">
                  <c:v>0.20694444444444582</c:v>
                </c:pt>
                <c:pt idx="3">
                  <c:v>0.14097222222222236</c:v>
                </c:pt>
                <c:pt idx="4">
                  <c:v>0.113888888888889</c:v>
                </c:pt>
                <c:pt idx="5">
                  <c:v>0.10416666666666718</c:v>
                </c:pt>
                <c:pt idx="6">
                  <c:v>0.10555555555555612</c:v>
                </c:pt>
                <c:pt idx="7">
                  <c:v>0.11597222222222218</c:v>
                </c:pt>
                <c:pt idx="8">
                  <c:v>0.13541666666666721</c:v>
                </c:pt>
                <c:pt idx="9">
                  <c:v>0.16458333333333333</c:v>
                </c:pt>
                <c:pt idx="10">
                  <c:v>0.20555555555555588</c:v>
                </c:pt>
                <c:pt idx="11">
                  <c:v>0.26319444444444401</c:v>
                </c:pt>
                <c:pt idx="12">
                  <c:v>0.34444444444444566</c:v>
                </c:pt>
                <c:pt idx="13">
                  <c:v>0.46111111111111075</c:v>
                </c:pt>
                <c:pt idx="14">
                  <c:v>6.2</c:v>
                </c:pt>
                <c:pt idx="15">
                  <c:v>18.8</c:v>
                </c:pt>
                <c:pt idx="16">
                  <c:v>200</c:v>
                </c:pt>
              </c:numCache>
            </c:numRef>
          </c:yVal>
          <c:smooth val="1"/>
        </c:ser>
        <c:axId val="124589568"/>
        <c:axId val="124619008"/>
      </c:scatterChart>
      <c:scatterChart>
        <c:scatterStyle val="lineMarker"/>
        <c:ser>
          <c:idx val="1"/>
          <c:order val="1"/>
          <c:spPr>
            <a:ln w="28575">
              <a:noFill/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prstClr val="black"/>
                </a:solidFill>
              </a:ln>
            </c:spPr>
          </c:marker>
          <c:xVal>
            <c:numRef>
              <c:f>'altre linee'!$G$3:$G$6</c:f>
              <c:numCache>
                <c:formatCode>General</c:formatCode>
                <c:ptCount val="4"/>
                <c:pt idx="0">
                  <c:v>0.14000000000000001</c:v>
                </c:pt>
                <c:pt idx="1">
                  <c:v>0.23</c:v>
                </c:pt>
                <c:pt idx="2">
                  <c:v>0.57000000000000062</c:v>
                </c:pt>
                <c:pt idx="3" formatCode="#,##0">
                  <c:v>0.99</c:v>
                </c:pt>
              </c:numCache>
            </c:numRef>
          </c:xVal>
          <c:yVal>
            <c:numRef>
              <c:f>'altre linee'!$F$3:$F$6</c:f>
              <c:numCache>
                <c:formatCode>0.00</c:formatCode>
                <c:ptCount val="4"/>
                <c:pt idx="0">
                  <c:v>0.35000000000000031</c:v>
                </c:pt>
                <c:pt idx="1">
                  <c:v>0.39000000000000073</c:v>
                </c:pt>
                <c:pt idx="2">
                  <c:v>0.64000000000000246</c:v>
                </c:pt>
                <c:pt idx="3">
                  <c:v>0.71000000000000163</c:v>
                </c:pt>
              </c:numCache>
            </c:numRef>
          </c:yVal>
        </c:ser>
        <c:axId val="124589568"/>
        <c:axId val="124619008"/>
      </c:scatterChart>
      <c:valAx>
        <c:axId val="124589568"/>
        <c:scaling>
          <c:orientation val="minMax"/>
          <c:max val="1"/>
        </c:scaling>
        <c:axPos val="b"/>
        <c:numFmt formatCode="General" sourceLinked="1"/>
        <c:tickLblPos val="nextTo"/>
        <c:txPr>
          <a:bodyPr/>
          <a:lstStyle/>
          <a:p>
            <a:pPr>
              <a:defRPr sz="800">
                <a:latin typeface="Arial" pitchFamily="34" charset="0"/>
                <a:cs typeface="Arial" pitchFamily="34" charset="0"/>
              </a:defRPr>
            </a:pPr>
            <a:endParaRPr lang="it-IT"/>
          </a:p>
        </c:txPr>
        <c:crossAx val="124619008"/>
        <c:crossesAt val="0.1"/>
        <c:crossBetween val="midCat"/>
        <c:majorUnit val="0.2"/>
      </c:valAx>
      <c:valAx>
        <c:axId val="124619008"/>
        <c:scaling>
          <c:logBase val="10"/>
          <c:orientation val="minMax"/>
          <c:max val="10"/>
          <c:min val="0.1"/>
        </c:scaling>
        <c:axPos val="l"/>
        <c:numFmt formatCode="#,##0.0" sourceLinked="0"/>
        <c:tickLblPos val="nextTo"/>
        <c:txPr>
          <a:bodyPr/>
          <a:lstStyle/>
          <a:p>
            <a:pPr>
              <a:defRPr sz="700">
                <a:latin typeface="Arial" pitchFamily="34" charset="0"/>
                <a:cs typeface="Arial" pitchFamily="34" charset="0"/>
              </a:defRPr>
            </a:pPr>
            <a:endParaRPr lang="it-IT"/>
          </a:p>
        </c:txPr>
        <c:crossAx val="124589568"/>
        <c:crosses val="autoZero"/>
        <c:crossBetween val="midCat"/>
        <c:majorUnit val="10"/>
      </c:valAx>
    </c:plotArea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autoTitleDeleted val="1"/>
    <c:plotArea>
      <c:layout>
        <c:manualLayout>
          <c:layoutTarget val="inner"/>
          <c:xMode val="edge"/>
          <c:yMode val="edge"/>
          <c:x val="0.13422980304405588"/>
          <c:y val="6.1666888341339911E-2"/>
          <c:w val="0.82177735042735001"/>
          <c:h val="0.83996237220025549"/>
        </c:manualLayout>
      </c:layout>
      <c:scatterChart>
        <c:scatterStyle val="smoothMarker"/>
        <c:ser>
          <c:idx val="0"/>
          <c:order val="0"/>
          <c:spPr>
            <a:ln w="15875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'altre linee'!$E$26:$E$41</c:f>
              <c:numCache>
                <c:formatCode>General</c:formatCode>
                <c:ptCount val="16"/>
                <c:pt idx="0">
                  <c:v>2.0000000000000011E-2</c:v>
                </c:pt>
                <c:pt idx="1">
                  <c:v>0.05</c:v>
                </c:pt>
                <c:pt idx="2">
                  <c:v>0.1</c:v>
                </c:pt>
                <c:pt idx="3">
                  <c:v>0.15000000000000024</c:v>
                </c:pt>
                <c:pt idx="4">
                  <c:v>0.2</c:v>
                </c:pt>
                <c:pt idx="5">
                  <c:v>0.25</c:v>
                </c:pt>
                <c:pt idx="6">
                  <c:v>0.30000000000000032</c:v>
                </c:pt>
                <c:pt idx="7">
                  <c:v>0.35000000000000031</c:v>
                </c:pt>
                <c:pt idx="8">
                  <c:v>0.65000000000000246</c:v>
                </c:pt>
                <c:pt idx="9">
                  <c:v>0.70000000000000162</c:v>
                </c:pt>
                <c:pt idx="10">
                  <c:v>0.75000000000000233</c:v>
                </c:pt>
                <c:pt idx="11">
                  <c:v>0.8</c:v>
                </c:pt>
                <c:pt idx="12">
                  <c:v>0.85000000000000164</c:v>
                </c:pt>
                <c:pt idx="13">
                  <c:v>0.9</c:v>
                </c:pt>
                <c:pt idx="14">
                  <c:v>0.95000000000000162</c:v>
                </c:pt>
                <c:pt idx="15">
                  <c:v>1</c:v>
                </c:pt>
              </c:numCache>
            </c:numRef>
          </c:xVal>
          <c:yVal>
            <c:numRef>
              <c:f>'altre linee'!$D$26:$D$40</c:f>
              <c:numCache>
                <c:formatCode>0.000</c:formatCode>
                <c:ptCount val="15"/>
                <c:pt idx="0">
                  <c:v>150</c:v>
                </c:pt>
                <c:pt idx="1">
                  <c:v>120</c:v>
                </c:pt>
                <c:pt idx="2">
                  <c:v>85</c:v>
                </c:pt>
                <c:pt idx="3">
                  <c:v>50</c:v>
                </c:pt>
                <c:pt idx="4">
                  <c:v>10</c:v>
                </c:pt>
                <c:pt idx="5">
                  <c:v>0.41944444444444573</c:v>
                </c:pt>
                <c:pt idx="6">
                  <c:v>0.27083333333333293</c:v>
                </c:pt>
                <c:pt idx="7">
                  <c:v>0.18888888888888924</c:v>
                </c:pt>
                <c:pt idx="8">
                  <c:v>8.8000000000000245E-2</c:v>
                </c:pt>
                <c:pt idx="9">
                  <c:v>8.2000000000000017E-2</c:v>
                </c:pt>
                <c:pt idx="10">
                  <c:v>7.8000000000000014E-2</c:v>
                </c:pt>
                <c:pt idx="11">
                  <c:v>7.4000000000000024E-2</c:v>
                </c:pt>
                <c:pt idx="12">
                  <c:v>7.2000000000000022E-2</c:v>
                </c:pt>
                <c:pt idx="13">
                  <c:v>6.9000000000000034E-2</c:v>
                </c:pt>
                <c:pt idx="14">
                  <c:v>6.7000000000000004E-2</c:v>
                </c:pt>
              </c:numCache>
            </c:numRef>
          </c:yVal>
          <c:smooth val="1"/>
        </c:ser>
        <c:ser>
          <c:idx val="1"/>
          <c:order val="1"/>
          <c:spPr>
            <a:ln>
              <a:noFill/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'altre linee'!$G$26:$G$28</c:f>
              <c:numCache>
                <c:formatCode>General</c:formatCode>
                <c:ptCount val="3"/>
                <c:pt idx="0">
                  <c:v>0.8</c:v>
                </c:pt>
                <c:pt idx="1">
                  <c:v>0.11</c:v>
                </c:pt>
                <c:pt idx="2">
                  <c:v>0.16</c:v>
                </c:pt>
              </c:numCache>
            </c:numRef>
          </c:xVal>
          <c:yVal>
            <c:numRef>
              <c:f>'altre linee'!$F$26:$F$28</c:f>
              <c:numCache>
                <c:formatCode>0.00</c:formatCode>
                <c:ptCount val="3"/>
                <c:pt idx="0">
                  <c:v>3.0000000000000002E-2</c:v>
                </c:pt>
                <c:pt idx="1">
                  <c:v>0.44</c:v>
                </c:pt>
                <c:pt idx="2">
                  <c:v>0.49000000000000032</c:v>
                </c:pt>
              </c:numCache>
            </c:numRef>
          </c:yVal>
          <c:smooth val="1"/>
        </c:ser>
        <c:axId val="40684160"/>
        <c:axId val="46756608"/>
      </c:scatterChart>
      <c:valAx>
        <c:axId val="40684160"/>
        <c:scaling>
          <c:orientation val="minMax"/>
          <c:max val="1"/>
          <c:min val="0"/>
        </c:scaling>
        <c:axPos val="b"/>
        <c:numFmt formatCode="General" sourceLinked="1"/>
        <c:tickLblPos val="nextTo"/>
        <c:crossAx val="46756608"/>
        <c:crossesAt val="1.0000000000000005E-2"/>
        <c:crossBetween val="midCat"/>
        <c:majorUnit val="0.2"/>
      </c:valAx>
      <c:valAx>
        <c:axId val="46756608"/>
        <c:scaling>
          <c:logBase val="10"/>
          <c:orientation val="minMax"/>
          <c:max val="10"/>
          <c:min val="1.0000000000000005E-2"/>
        </c:scaling>
        <c:axPos val="l"/>
        <c:numFmt formatCode="#,##0.00" sourceLinked="0"/>
        <c:tickLblPos val="nextTo"/>
        <c:crossAx val="40684160"/>
        <c:crossesAt val="1.0000000000000028E-3"/>
        <c:crossBetween val="midCat"/>
        <c:majorUnit val="10"/>
      </c:valAx>
    </c:plotArea>
    <c:plotVisOnly val="1"/>
    <c:dispBlanksAs val="gap"/>
  </c:chart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"/>
  <c:chart>
    <c:autoTitleDeleted val="1"/>
    <c:plotArea>
      <c:layout>
        <c:manualLayout>
          <c:layoutTarget val="inner"/>
          <c:xMode val="edge"/>
          <c:yMode val="edge"/>
          <c:x val="0.13422980304405588"/>
          <c:y val="6.1666888341339911E-2"/>
          <c:w val="0.80475143019991446"/>
          <c:h val="0.83996237220025549"/>
        </c:manualLayout>
      </c:layout>
      <c:scatterChart>
        <c:scatterStyle val="smoothMarker"/>
        <c:ser>
          <c:idx val="0"/>
          <c:order val="0"/>
          <c:spPr>
            <a:ln w="15875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'altre linee'!$E$45:$E$65</c:f>
              <c:numCache>
                <c:formatCode>General</c:formatCode>
                <c:ptCount val="21"/>
                <c:pt idx="0">
                  <c:v>2.0000000000000011E-2</c:v>
                </c:pt>
                <c:pt idx="1">
                  <c:v>0.05</c:v>
                </c:pt>
                <c:pt idx="2">
                  <c:v>0.1</c:v>
                </c:pt>
                <c:pt idx="3">
                  <c:v>0.15000000000000024</c:v>
                </c:pt>
                <c:pt idx="4">
                  <c:v>0.2</c:v>
                </c:pt>
                <c:pt idx="5">
                  <c:v>0.25</c:v>
                </c:pt>
                <c:pt idx="6">
                  <c:v>0.30000000000000032</c:v>
                </c:pt>
                <c:pt idx="7">
                  <c:v>0.35000000000000031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0.60000000000000164</c:v>
                </c:pt>
                <c:pt idx="13">
                  <c:v>0.65000000000000246</c:v>
                </c:pt>
                <c:pt idx="14">
                  <c:v>0.70000000000000162</c:v>
                </c:pt>
                <c:pt idx="15">
                  <c:v>0.75000000000000233</c:v>
                </c:pt>
                <c:pt idx="16">
                  <c:v>0.8</c:v>
                </c:pt>
                <c:pt idx="17">
                  <c:v>0.85000000000000164</c:v>
                </c:pt>
                <c:pt idx="18">
                  <c:v>0.9</c:v>
                </c:pt>
                <c:pt idx="19">
                  <c:v>0.95000000000000162</c:v>
                </c:pt>
                <c:pt idx="20">
                  <c:v>1</c:v>
                </c:pt>
              </c:numCache>
            </c:numRef>
          </c:xVal>
          <c:yVal>
            <c:numRef>
              <c:f>'altre linee'!$D$45:$D$65</c:f>
              <c:numCache>
                <c:formatCode>0.00</c:formatCode>
                <c:ptCount val="21"/>
                <c:pt idx="0">
                  <c:v>237107</c:v>
                </c:pt>
                <c:pt idx="1">
                  <c:v>43560</c:v>
                </c:pt>
                <c:pt idx="2">
                  <c:v>11515</c:v>
                </c:pt>
                <c:pt idx="3">
                  <c:v>5115</c:v>
                </c:pt>
                <c:pt idx="4">
                  <c:v>1000</c:v>
                </c:pt>
                <c:pt idx="5">
                  <c:v>500</c:v>
                </c:pt>
                <c:pt idx="6">
                  <c:v>100</c:v>
                </c:pt>
                <c:pt idx="7">
                  <c:v>0.64652777777777803</c:v>
                </c:pt>
                <c:pt idx="8">
                  <c:v>0.52291666666666659</c:v>
                </c:pt>
                <c:pt idx="9">
                  <c:v>0.452083333333333</c:v>
                </c:pt>
                <c:pt idx="10">
                  <c:v>0.41597222222222391</c:v>
                </c:pt>
                <c:pt idx="11">
                  <c:v>0.40416666666666773</c:v>
                </c:pt>
                <c:pt idx="12">
                  <c:v>0.41180555555555631</c:v>
                </c:pt>
                <c:pt idx="13">
                  <c:v>0.43680555555555667</c:v>
                </c:pt>
                <c:pt idx="14">
                  <c:v>0.47916666666666791</c:v>
                </c:pt>
                <c:pt idx="15">
                  <c:v>0.54375000000000162</c:v>
                </c:pt>
                <c:pt idx="16">
                  <c:v>0.63888888888889195</c:v>
                </c:pt>
                <c:pt idx="17">
                  <c:v>1134</c:v>
                </c:pt>
                <c:pt idx="18">
                  <c:v>1511</c:v>
                </c:pt>
                <c:pt idx="19">
                  <c:v>2418</c:v>
                </c:pt>
                <c:pt idx="20">
                  <c:v>6868</c:v>
                </c:pt>
              </c:numCache>
            </c:numRef>
          </c:yVal>
          <c:smooth val="1"/>
        </c:ser>
        <c:ser>
          <c:idx val="1"/>
          <c:order val="1"/>
          <c:spPr>
            <a:ln>
              <a:noFill/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'altre linee'!$G$45:$G$48</c:f>
              <c:numCache>
                <c:formatCode>General</c:formatCode>
                <c:ptCount val="4"/>
                <c:pt idx="1">
                  <c:v>0.36000000000000032</c:v>
                </c:pt>
                <c:pt idx="2">
                  <c:v>0.5</c:v>
                </c:pt>
                <c:pt idx="3">
                  <c:v>0.69000000000000161</c:v>
                </c:pt>
              </c:numCache>
            </c:numRef>
          </c:xVal>
          <c:yVal>
            <c:numRef>
              <c:f>'altre linee'!$F$45:$F$48</c:f>
              <c:numCache>
                <c:formatCode>General</c:formatCode>
                <c:ptCount val="4"/>
                <c:pt idx="1">
                  <c:v>0.39000000000000073</c:v>
                </c:pt>
                <c:pt idx="2">
                  <c:v>0.70000000000000162</c:v>
                </c:pt>
                <c:pt idx="3">
                  <c:v>0.77000000000000246</c:v>
                </c:pt>
              </c:numCache>
            </c:numRef>
          </c:yVal>
          <c:smooth val="1"/>
        </c:ser>
        <c:axId val="46977792"/>
        <c:axId val="46979712"/>
      </c:scatterChart>
      <c:valAx>
        <c:axId val="46977792"/>
        <c:scaling>
          <c:orientation val="minMax"/>
          <c:max val="1"/>
          <c:min val="0"/>
        </c:scaling>
        <c:axPos val="b"/>
        <c:numFmt formatCode="General" sourceLinked="1"/>
        <c:tickLblPos val="nextTo"/>
        <c:crossAx val="46979712"/>
        <c:crossesAt val="1.0000000000000005E-2"/>
        <c:crossBetween val="midCat"/>
        <c:majorUnit val="0.2"/>
      </c:valAx>
      <c:valAx>
        <c:axId val="46979712"/>
        <c:scaling>
          <c:logBase val="10"/>
          <c:orientation val="minMax"/>
          <c:max val="10"/>
          <c:min val="0.1"/>
        </c:scaling>
        <c:axPos val="l"/>
        <c:numFmt formatCode="#,##0.0" sourceLinked="0"/>
        <c:tickLblPos val="nextTo"/>
        <c:crossAx val="46977792"/>
        <c:crossesAt val="1.0000000000000028E-3"/>
        <c:crossBetween val="midCat"/>
        <c:majorUnit val="10"/>
      </c:valAx>
    </c:plotArea>
    <c:plotVisOnly val="1"/>
    <c:dispBlanksAs val="gap"/>
  </c:chart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12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11" Type="http://schemas.openxmlformats.org/officeDocument/2006/relationships/image" Target="../media/image4.png"/><Relationship Id="rId5" Type="http://schemas.openxmlformats.org/officeDocument/2006/relationships/chart" Target="../charts/chart4.xml"/><Relationship Id="rId1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chart" Target="../charts/chart3.xml"/><Relationship Id="rId9" Type="http://schemas.openxmlformats.org/officeDocument/2006/relationships/image" Target="../media/image2.pn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asellaDiTesto 45"/>
          <p:cNvSpPr txBox="1"/>
          <p:nvPr/>
        </p:nvSpPr>
        <p:spPr>
          <a:xfrm>
            <a:off x="-7553" y="4073"/>
            <a:ext cx="886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Figure S2</a:t>
            </a:r>
            <a:endParaRPr lang="it-IT" sz="1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7" name="Gruppo 46"/>
          <p:cNvGrpSpPr/>
          <p:nvPr/>
        </p:nvGrpSpPr>
        <p:grpSpPr>
          <a:xfrm>
            <a:off x="332656" y="406569"/>
            <a:ext cx="5760438" cy="2280731"/>
            <a:chOff x="980930" y="2722370"/>
            <a:chExt cx="5760438" cy="2280731"/>
          </a:xfrm>
        </p:grpSpPr>
        <p:graphicFrame>
          <p:nvGraphicFramePr>
            <p:cNvPr id="48" name="Grafico 47"/>
            <p:cNvGraphicFramePr>
              <a:graphicFrameLocks noChangeAspect="1"/>
            </p:cNvGraphicFramePr>
            <p:nvPr/>
          </p:nvGraphicFramePr>
          <p:xfrm>
            <a:off x="1268960" y="2941117"/>
            <a:ext cx="1800000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9" name="CasellaDiTesto 48"/>
            <p:cNvSpPr txBox="1"/>
            <p:nvPr/>
          </p:nvSpPr>
          <p:spPr>
            <a:xfrm>
              <a:off x="2421090" y="2941117"/>
              <a:ext cx="55976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H1975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CasellaDiTesto 49"/>
            <p:cNvSpPr txBox="1"/>
            <p:nvPr/>
          </p:nvSpPr>
          <p:spPr>
            <a:xfrm rot="16200000">
              <a:off x="676680" y="3677415"/>
              <a:ext cx="85472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 err="1" smtClean="0">
                  <a:latin typeface="Arial" pitchFamily="34" charset="0"/>
                  <a:cs typeface="Arial" pitchFamily="34" charset="0"/>
                </a:rPr>
                <a:t>Viability</a:t>
              </a:r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 (</a:t>
              </a:r>
              <a:r>
                <a:rPr lang="it-IT" sz="1000" dirty="0" smtClean="0">
                  <a:latin typeface="Times New Roman"/>
                  <a:cs typeface="Times New Roman"/>
                </a:rPr>
                <a:t>%</a:t>
              </a:r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)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CasellaDiTesto 50"/>
            <p:cNvSpPr txBox="1"/>
            <p:nvPr/>
          </p:nvSpPr>
          <p:spPr>
            <a:xfrm>
              <a:off x="995036" y="2722370"/>
              <a:ext cx="2952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it-IT" sz="1200" b="1" dirty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2" name="Grafico 51"/>
            <p:cNvGraphicFramePr>
              <a:graphicFrameLocks noChangeAspect="1"/>
            </p:cNvGraphicFramePr>
            <p:nvPr/>
          </p:nvGraphicFramePr>
          <p:xfrm>
            <a:off x="3125603" y="2990547"/>
            <a:ext cx="1800000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3" name="CasellaDiTesto 52"/>
            <p:cNvSpPr txBox="1"/>
            <p:nvPr/>
          </p:nvSpPr>
          <p:spPr>
            <a:xfrm>
              <a:off x="3670764" y="4756880"/>
              <a:ext cx="8451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 err="1" smtClean="0">
                  <a:latin typeface="Arial" pitchFamily="34" charset="0"/>
                  <a:cs typeface="Arial" pitchFamily="34" charset="0"/>
                </a:rPr>
                <a:t>Doses</a:t>
              </a:r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 (</a:t>
              </a:r>
              <a:r>
                <a:rPr lang="el-GR" sz="1000" dirty="0" smtClean="0">
                  <a:latin typeface="Times New Roman"/>
                  <a:cs typeface="Times New Roman"/>
                </a:rPr>
                <a:t>μ</a:t>
              </a:r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M)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CasellaDiTesto 53"/>
            <p:cNvSpPr txBox="1"/>
            <p:nvPr/>
          </p:nvSpPr>
          <p:spPr>
            <a:xfrm>
              <a:off x="4277733" y="2888342"/>
              <a:ext cx="48923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H460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5" name="Grafico 54"/>
            <p:cNvGraphicFramePr>
              <a:graphicFrameLocks/>
            </p:cNvGraphicFramePr>
            <p:nvPr/>
          </p:nvGraphicFramePr>
          <p:xfrm>
            <a:off x="4941368" y="2945391"/>
            <a:ext cx="1800000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56" name="CasellaDiTesto 55"/>
            <p:cNvSpPr txBox="1"/>
            <p:nvPr/>
          </p:nvSpPr>
          <p:spPr>
            <a:xfrm>
              <a:off x="6086876" y="2957005"/>
              <a:ext cx="55976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H1650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uppo 56"/>
          <p:cNvGrpSpPr/>
          <p:nvPr/>
        </p:nvGrpSpPr>
        <p:grpSpPr>
          <a:xfrm>
            <a:off x="417999" y="2729700"/>
            <a:ext cx="5803683" cy="2141365"/>
            <a:chOff x="8112396" y="556587"/>
            <a:chExt cx="6505955" cy="2215817"/>
          </a:xfrm>
        </p:grpSpPr>
        <p:sp>
          <p:nvSpPr>
            <p:cNvPr id="58" name="CasellaDiTesto 57"/>
            <p:cNvSpPr txBox="1"/>
            <p:nvPr/>
          </p:nvSpPr>
          <p:spPr>
            <a:xfrm rot="16200000">
              <a:off x="7614985" y="1469011"/>
              <a:ext cx="12410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 err="1" smtClean="0">
                  <a:latin typeface="Arial" pitchFamily="34" charset="0"/>
                  <a:cs typeface="Arial" pitchFamily="34" charset="0"/>
                </a:rPr>
                <a:t>Combination</a:t>
              </a:r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1000" dirty="0" err="1" smtClean="0">
                  <a:latin typeface="Arial" pitchFamily="34" charset="0"/>
                  <a:cs typeface="Arial" pitchFamily="34" charset="0"/>
                </a:rPr>
                <a:t>index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9" name="Grafico 58"/>
            <p:cNvGraphicFramePr/>
            <p:nvPr>
              <p:extLst>
                <p:ext uri="{D42A27DB-BD31-4B8C-83A1-F6EECF244321}">
                  <p14:modId xmlns="" xmlns:p14="http://schemas.microsoft.com/office/powerpoint/2010/main" val="1064201533"/>
                </p:ext>
              </p:extLst>
            </p:nvPr>
          </p:nvGraphicFramePr>
          <p:xfrm>
            <a:off x="8396163" y="683568"/>
            <a:ext cx="2088000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60" name="CasellaDiTesto 59"/>
            <p:cNvSpPr txBox="1"/>
            <p:nvPr/>
          </p:nvSpPr>
          <p:spPr>
            <a:xfrm>
              <a:off x="11052874" y="2526183"/>
              <a:ext cx="11336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 err="1" smtClean="0">
                  <a:latin typeface="Arial" pitchFamily="34" charset="0"/>
                  <a:cs typeface="Arial" pitchFamily="34" charset="0"/>
                </a:rPr>
                <a:t>Fraction</a:t>
              </a:r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1000" dirty="0" err="1" smtClean="0">
                  <a:latin typeface="Arial" pitchFamily="34" charset="0"/>
                  <a:cs typeface="Arial" pitchFamily="34" charset="0"/>
                </a:rPr>
                <a:t>affected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1" name="Grafico 60"/>
            <p:cNvGraphicFramePr/>
            <p:nvPr>
              <p:extLst>
                <p:ext uri="{D42A27DB-BD31-4B8C-83A1-F6EECF244321}">
                  <p14:modId xmlns="" xmlns:p14="http://schemas.microsoft.com/office/powerpoint/2010/main" val="4097482287"/>
                </p:ext>
              </p:extLst>
            </p:nvPr>
          </p:nvGraphicFramePr>
          <p:xfrm>
            <a:off x="10362779" y="683568"/>
            <a:ext cx="2232000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62" name="Grafico 61"/>
            <p:cNvGraphicFramePr/>
            <p:nvPr>
              <p:extLst>
                <p:ext uri="{D42A27DB-BD31-4B8C-83A1-F6EECF244321}">
                  <p14:modId xmlns="" xmlns:p14="http://schemas.microsoft.com/office/powerpoint/2010/main" val="3942870465"/>
                </p:ext>
              </p:extLst>
            </p:nvPr>
          </p:nvGraphicFramePr>
          <p:xfrm>
            <a:off x="12386349" y="683568"/>
            <a:ext cx="2232002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cxnSp>
          <p:nvCxnSpPr>
            <p:cNvPr id="63" name="Connettore 1 62"/>
            <p:cNvCxnSpPr/>
            <p:nvPr/>
          </p:nvCxnSpPr>
          <p:spPr>
            <a:xfrm>
              <a:off x="8725557" y="1505707"/>
              <a:ext cx="1692001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ttore 1 63"/>
            <p:cNvCxnSpPr/>
            <p:nvPr/>
          </p:nvCxnSpPr>
          <p:spPr>
            <a:xfrm>
              <a:off x="10764397" y="1282172"/>
              <a:ext cx="1692001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ttore 1 64"/>
            <p:cNvCxnSpPr/>
            <p:nvPr/>
          </p:nvCxnSpPr>
          <p:spPr>
            <a:xfrm>
              <a:off x="12729038" y="1539148"/>
              <a:ext cx="1692001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CasellaDiTesto 65"/>
            <p:cNvSpPr txBox="1"/>
            <p:nvPr/>
          </p:nvSpPr>
          <p:spPr>
            <a:xfrm>
              <a:off x="9824571" y="556587"/>
              <a:ext cx="559769" cy="246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H1975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CasellaDiTesto 66"/>
            <p:cNvSpPr txBox="1"/>
            <p:nvPr/>
          </p:nvSpPr>
          <p:spPr>
            <a:xfrm>
              <a:off x="11913136" y="572929"/>
              <a:ext cx="489237" cy="246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H460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CasellaDiTesto 67"/>
            <p:cNvSpPr txBox="1"/>
            <p:nvPr/>
          </p:nvSpPr>
          <p:spPr>
            <a:xfrm>
              <a:off x="13860636" y="576608"/>
              <a:ext cx="559769" cy="246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H1650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9" name="CasellaDiTesto 68"/>
          <p:cNvSpPr txBox="1"/>
          <p:nvPr/>
        </p:nvSpPr>
        <p:spPr>
          <a:xfrm>
            <a:off x="343704" y="257784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B</a:t>
            </a:r>
            <a:endParaRPr lang="it-IT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CasellaDiTesto 69"/>
          <p:cNvSpPr txBox="1"/>
          <p:nvPr/>
        </p:nvSpPr>
        <p:spPr>
          <a:xfrm>
            <a:off x="355806" y="5159097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C</a:t>
            </a:r>
            <a:endParaRPr lang="it-IT" sz="1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1" name="Gruppo 70"/>
          <p:cNvGrpSpPr/>
          <p:nvPr/>
        </p:nvGrpSpPr>
        <p:grpSpPr>
          <a:xfrm>
            <a:off x="617818" y="5065023"/>
            <a:ext cx="5043430" cy="3107377"/>
            <a:chOff x="617818" y="5065023"/>
            <a:chExt cx="4519353" cy="2894521"/>
          </a:xfrm>
        </p:grpSpPr>
        <p:sp>
          <p:nvSpPr>
            <p:cNvPr id="72" name="CasellaDiTesto 60"/>
            <p:cNvSpPr txBox="1">
              <a:spLocks noChangeArrowheads="1"/>
            </p:cNvSpPr>
            <p:nvPr/>
          </p:nvSpPr>
          <p:spPr bwMode="auto">
            <a:xfrm>
              <a:off x="2103564" y="7801327"/>
              <a:ext cx="1505602" cy="158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1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PE </a:t>
              </a:r>
              <a:r>
                <a:rPr kumimoji="0" lang="it-IT" sz="11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Active</a:t>
              </a:r>
              <a:r>
                <a:rPr kumimoji="0" lang="it-IT" sz="1100" b="0" i="0" u="none" strike="noStrike" kern="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it-IT" sz="11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Caspase-3 </a:t>
              </a:r>
              <a:r>
                <a:rPr kumimoji="0" lang="it-IT" sz="11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staining</a:t>
              </a:r>
              <a:endParaRPr kumimoji="0" lang="it-IT" sz="11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3" name="Gruppo 72"/>
            <p:cNvGrpSpPr/>
            <p:nvPr/>
          </p:nvGrpSpPr>
          <p:grpSpPr>
            <a:xfrm>
              <a:off x="840109" y="5394630"/>
              <a:ext cx="3770699" cy="1184082"/>
              <a:chOff x="2987824" y="4639488"/>
              <a:chExt cx="4860899" cy="1804348"/>
            </a:xfrm>
          </p:grpSpPr>
          <p:pic>
            <p:nvPicPr>
              <p:cNvPr id="86" name="Picture 3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987824" y="4653136"/>
                <a:ext cx="1228725" cy="17811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7" name="Picture 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4171016" y="4653136"/>
                <a:ext cx="1257300" cy="1790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8" name="Picture 5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95152" y="4653136"/>
                <a:ext cx="1238250" cy="1762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9" name="Picture 6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6639048" y="4639488"/>
                <a:ext cx="1209675" cy="17811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4" name="CasellaDiTesto 66"/>
            <p:cNvSpPr txBox="1">
              <a:spLocks noChangeArrowheads="1"/>
            </p:cNvSpPr>
            <p:nvPr/>
          </p:nvSpPr>
          <p:spPr bwMode="auto">
            <a:xfrm rot="5400000">
              <a:off x="4284919" y="5777651"/>
              <a:ext cx="805029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100" dirty="0" smtClean="0">
                  <a:latin typeface="Arial" pitchFamily="34" charset="0"/>
                  <a:cs typeface="Arial" pitchFamily="34" charset="0"/>
                </a:rPr>
                <a:t>w/o </a:t>
              </a:r>
              <a:r>
                <a:rPr lang="it-IT" sz="1100" dirty="0" err="1" smtClean="0">
                  <a:latin typeface="Arial" pitchFamily="34" charset="0"/>
                  <a:cs typeface="Arial" pitchFamily="34" charset="0"/>
                </a:rPr>
                <a:t>zVAD</a:t>
              </a:r>
              <a:endParaRPr lang="it-IT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CasellaDiTesto 66"/>
            <p:cNvSpPr txBox="1">
              <a:spLocks noChangeArrowheads="1"/>
            </p:cNvSpPr>
            <p:nvPr/>
          </p:nvSpPr>
          <p:spPr bwMode="auto">
            <a:xfrm>
              <a:off x="908720" y="5264931"/>
              <a:ext cx="574047" cy="158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100" dirty="0" err="1">
                  <a:latin typeface="Arial" pitchFamily="34" charset="0"/>
                  <a:cs typeface="Arial" pitchFamily="34" charset="0"/>
                </a:rPr>
                <a:t>untreated</a:t>
              </a:r>
              <a:endParaRPr lang="it-IT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CasellaDiTesto 66"/>
            <p:cNvSpPr txBox="1">
              <a:spLocks noChangeArrowheads="1"/>
            </p:cNvSpPr>
            <p:nvPr/>
          </p:nvSpPr>
          <p:spPr bwMode="auto">
            <a:xfrm>
              <a:off x="1739114" y="5264931"/>
              <a:ext cx="1044668" cy="158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100" kern="0" dirty="0" err="1" smtClean="0">
                  <a:latin typeface="Arial" pitchFamily="34" charset="0"/>
                  <a:cs typeface="Arial" pitchFamily="34" charset="0"/>
                </a:rPr>
                <a:t>Pem</a:t>
              </a:r>
              <a:endParaRPr lang="it-IT" sz="1100" kern="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CasellaDiTesto 60"/>
            <p:cNvSpPr txBox="1">
              <a:spLocks noChangeArrowheads="1"/>
            </p:cNvSpPr>
            <p:nvPr/>
          </p:nvSpPr>
          <p:spPr bwMode="auto">
            <a:xfrm>
              <a:off x="2731774" y="5227119"/>
              <a:ext cx="523277" cy="158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100" dirty="0" smtClean="0">
                  <a:latin typeface="Arial" pitchFamily="34" charset="0"/>
                  <a:cs typeface="Arial" pitchFamily="34" charset="0"/>
                </a:rPr>
                <a:t>ITF2357</a:t>
              </a:r>
              <a:endParaRPr lang="it-IT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CasellaDiTesto 64"/>
            <p:cNvSpPr txBox="1">
              <a:spLocks noChangeArrowheads="1"/>
            </p:cNvSpPr>
            <p:nvPr/>
          </p:nvSpPr>
          <p:spPr bwMode="auto">
            <a:xfrm>
              <a:off x="3279984" y="5065023"/>
              <a:ext cx="1857187" cy="2605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100" dirty="0" err="1" smtClean="0">
                  <a:latin typeface="Arial" pitchFamily="34" charset="0"/>
                  <a:cs typeface="Arial" pitchFamily="34" charset="0"/>
                </a:rPr>
                <a:t>Pem</a:t>
              </a:r>
              <a:r>
                <a:rPr lang="it-IT" sz="1100" dirty="0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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100" dirty="0" smtClean="0">
                  <a:latin typeface="Arial" pitchFamily="34" charset="0"/>
                  <a:cs typeface="Arial" pitchFamily="34" charset="0"/>
                </a:rPr>
                <a:t>ITF2357</a:t>
              </a:r>
              <a:endParaRPr lang="it-IT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" name="CasellaDiTesto 60"/>
            <p:cNvSpPr txBox="1">
              <a:spLocks noChangeArrowheads="1"/>
            </p:cNvSpPr>
            <p:nvPr/>
          </p:nvSpPr>
          <p:spPr bwMode="auto">
            <a:xfrm rot="16200000">
              <a:off x="264355" y="6466174"/>
              <a:ext cx="968535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100" kern="0" dirty="0" err="1" smtClean="0">
                  <a:latin typeface="Arial" pitchFamily="34" charset="0"/>
                  <a:cs typeface="Arial" pitchFamily="34" charset="0"/>
                </a:rPr>
                <a:t>N°</a:t>
              </a:r>
              <a:r>
                <a:rPr lang="it-IT" sz="1100" kern="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1100" kern="0" dirty="0" err="1" smtClean="0">
                  <a:latin typeface="Arial" pitchFamily="34" charset="0"/>
                  <a:cs typeface="Arial" pitchFamily="34" charset="0"/>
                </a:rPr>
                <a:t>of</a:t>
              </a:r>
              <a:r>
                <a:rPr lang="it-IT" sz="1100" kern="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1100" kern="0" dirty="0" err="1" smtClean="0">
                  <a:latin typeface="Arial" pitchFamily="34" charset="0"/>
                  <a:cs typeface="Arial" pitchFamily="34" charset="0"/>
                </a:rPr>
                <a:t>Events</a:t>
              </a:r>
              <a:endParaRPr kumimoji="0" lang="it-IT" sz="11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0" name="Gruppo 55"/>
            <p:cNvGrpSpPr/>
            <p:nvPr/>
          </p:nvGrpSpPr>
          <p:grpSpPr>
            <a:xfrm>
              <a:off x="810291" y="6577191"/>
              <a:ext cx="3816424" cy="1152128"/>
              <a:chOff x="1412776" y="7210425"/>
              <a:chExt cx="8159030" cy="1933575"/>
            </a:xfrm>
          </p:grpSpPr>
          <p:pic>
            <p:nvPicPr>
              <p:cNvPr id="82" name="Picture 2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1412776" y="7239000"/>
                <a:ext cx="2047875" cy="1905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3" name="Picture 3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3469476" y="7210425"/>
                <a:ext cx="2038350" cy="1933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4" name="Picture 4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5485700" y="7248525"/>
                <a:ext cx="2038350" cy="1895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5" name="Picture 5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7533456" y="7229475"/>
                <a:ext cx="2038350" cy="1914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1" name="CasellaDiTesto 66"/>
            <p:cNvSpPr txBox="1">
              <a:spLocks noChangeArrowheads="1"/>
            </p:cNvSpPr>
            <p:nvPr/>
          </p:nvSpPr>
          <p:spPr bwMode="auto">
            <a:xfrm rot="5400000">
              <a:off x="4405347" y="6907967"/>
              <a:ext cx="546945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100" dirty="0" err="1" smtClean="0">
                  <a:latin typeface="Arial" pitchFamily="34" charset="0"/>
                  <a:cs typeface="Arial" pitchFamily="34" charset="0"/>
                </a:rPr>
                <a:t>zVAD</a:t>
              </a:r>
              <a:endParaRPr lang="it-IT" sz="11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0" name="Gruppo 89"/>
          <p:cNvGrpSpPr/>
          <p:nvPr/>
        </p:nvGrpSpPr>
        <p:grpSpPr>
          <a:xfrm>
            <a:off x="2060848" y="179512"/>
            <a:ext cx="2138438" cy="246221"/>
            <a:chOff x="2060848" y="91592"/>
            <a:chExt cx="2203240" cy="246221"/>
          </a:xfrm>
        </p:grpSpPr>
        <p:sp>
          <p:nvSpPr>
            <p:cNvPr id="91" name="Triangolo isoscele 90"/>
            <p:cNvSpPr/>
            <p:nvPr/>
          </p:nvSpPr>
          <p:spPr>
            <a:xfrm>
              <a:off x="3263510" y="178698"/>
              <a:ext cx="72008" cy="7200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2" name="CasellaDiTesto 91"/>
            <p:cNvSpPr txBox="1"/>
            <p:nvPr/>
          </p:nvSpPr>
          <p:spPr>
            <a:xfrm>
              <a:off x="3295326" y="91592"/>
              <a:ext cx="96876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Combination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" name="Rettangolo 92"/>
            <p:cNvSpPr/>
            <p:nvPr/>
          </p:nvSpPr>
          <p:spPr>
            <a:xfrm>
              <a:off x="2761772" y="178698"/>
              <a:ext cx="72008" cy="720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4" name="CasellaDiTesto 93"/>
            <p:cNvSpPr txBox="1"/>
            <p:nvPr/>
          </p:nvSpPr>
          <p:spPr>
            <a:xfrm>
              <a:off x="2790538" y="91592"/>
              <a:ext cx="447558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it-IT" sz="1000" dirty="0" err="1" smtClean="0">
                  <a:latin typeface="Arial" pitchFamily="34" charset="0"/>
                  <a:cs typeface="Arial" pitchFamily="34" charset="0"/>
                </a:rPr>
                <a:t>Pem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Ovale 94"/>
            <p:cNvSpPr/>
            <p:nvPr/>
          </p:nvSpPr>
          <p:spPr>
            <a:xfrm>
              <a:off x="2060848" y="17869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6" name="CasellaDiTesto 95"/>
            <p:cNvSpPr txBox="1"/>
            <p:nvPr/>
          </p:nvSpPr>
          <p:spPr>
            <a:xfrm>
              <a:off x="2070888" y="91592"/>
              <a:ext cx="659155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ITF2357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7" name="CasellaDiTesto 46"/>
          <p:cNvSpPr txBox="1">
            <a:spLocks noChangeArrowheads="1"/>
          </p:cNvSpPr>
          <p:nvPr/>
        </p:nvSpPr>
        <p:spPr bwMode="auto">
          <a:xfrm rot="5400000">
            <a:off x="5619174" y="1414418"/>
            <a:ext cx="119446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Pem-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&gt;ITF2357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CasellaDiTesto 46"/>
          <p:cNvSpPr txBox="1">
            <a:spLocks noChangeArrowheads="1"/>
          </p:cNvSpPr>
          <p:nvPr/>
        </p:nvSpPr>
        <p:spPr bwMode="auto">
          <a:xfrm rot="5400000">
            <a:off x="5619174" y="3502650"/>
            <a:ext cx="119446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Pem-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&gt;ITF2357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48</Words>
  <Application>Microsoft Office PowerPoint</Application>
  <PresentationFormat>Presentazione su schermo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trisciuoglio.daniela</dc:creator>
  <cp:lastModifiedBy>trisciuoglio.daniela</cp:lastModifiedBy>
  <cp:revision>2</cp:revision>
  <dcterms:created xsi:type="dcterms:W3CDTF">2014-10-08T10:29:42Z</dcterms:created>
  <dcterms:modified xsi:type="dcterms:W3CDTF">2014-10-08T10:31:49Z</dcterms:modified>
</cp:coreProperties>
</file>