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916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ocumenti\Dropbox\ITF2357\LAVORO%20ITF%20PEM\Riassunto%20exp\itf%20pem%20riassunto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figure%20lavoro%20ITF\Grafico%20in%20Microsoft%20PowerPoi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9.6511891445324197E-2"/>
          <c:y val="3.0462726363737244E-2"/>
          <c:w val="0.76651164576484998"/>
          <c:h val="0.91986168203533003"/>
        </c:manualLayout>
      </c:layout>
      <c:barChart>
        <c:barDir val="col"/>
        <c:grouping val="clustered"/>
        <c:ser>
          <c:idx val="0"/>
          <c:order val="0"/>
          <c:tx>
            <c:strRef>
              <c:f>'3MA CQ'!$D$20</c:f>
              <c:strCache>
                <c:ptCount val="1"/>
                <c:pt idx="0">
                  <c:v>w/o 3MA</c:v>
                </c:pt>
              </c:strCache>
            </c:strRef>
          </c:tx>
          <c:spPr>
            <a:solidFill>
              <a:prstClr val="black"/>
            </a:solidFill>
          </c:spPr>
          <c:errBars>
            <c:errBarType val="both"/>
            <c:errValType val="cust"/>
            <c:plus>
              <c:numRef>
                <c:f>'3MA CQ'!$D$26:$D$29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3.706234468489324</c:v>
                  </c:pt>
                  <c:pt idx="2">
                    <c:v>8.1133799025060682</c:v>
                  </c:pt>
                  <c:pt idx="3">
                    <c:v>6.5064070986477232</c:v>
                  </c:pt>
                </c:numCache>
              </c:numRef>
            </c:plus>
            <c:minus>
              <c:numRef>
                <c:f>'3MA CQ'!$D$26:$D$29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3.706234468489324</c:v>
                  </c:pt>
                  <c:pt idx="2">
                    <c:v>8.1133799025060682</c:v>
                  </c:pt>
                  <c:pt idx="3">
                    <c:v>6.5064070986477232</c:v>
                  </c:pt>
                </c:numCache>
              </c:numRef>
            </c:minus>
          </c:errBars>
          <c:cat>
            <c:strRef>
              <c:f>'3MA CQ'!$C$21:$C$24</c:f>
              <c:strCache>
                <c:ptCount val="4"/>
                <c:pt idx="0">
                  <c:v>untreated</c:v>
                </c:pt>
                <c:pt idx="1">
                  <c:v>Pem</c:v>
                </c:pt>
                <c:pt idx="2">
                  <c:v>ITF2357</c:v>
                </c:pt>
                <c:pt idx="3">
                  <c:v>Pem-&gt;ITF2357</c:v>
                </c:pt>
              </c:strCache>
            </c:strRef>
          </c:cat>
          <c:val>
            <c:numRef>
              <c:f>'3MA CQ'!$D$21:$D$24</c:f>
              <c:numCache>
                <c:formatCode>0</c:formatCode>
                <c:ptCount val="4"/>
                <c:pt idx="0">
                  <c:v>100</c:v>
                </c:pt>
                <c:pt idx="1">
                  <c:v>76.131716404760311</c:v>
                </c:pt>
                <c:pt idx="2">
                  <c:v>79.368185275083519</c:v>
                </c:pt>
                <c:pt idx="3">
                  <c:v>38.333333333333343</c:v>
                </c:pt>
              </c:numCache>
            </c:numRef>
          </c:val>
        </c:ser>
        <c:ser>
          <c:idx val="1"/>
          <c:order val="1"/>
          <c:tx>
            <c:strRef>
              <c:f>'3MA CQ'!$E$20</c:f>
              <c:strCache>
                <c:ptCount val="1"/>
                <c:pt idx="0">
                  <c:v> 3MA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errBars>
            <c:errBarType val="both"/>
            <c:errValType val="cust"/>
            <c:plus>
              <c:numRef>
                <c:f>'3MA CQ'!$E$26:$E$29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7.8854826222833809</c:v>
                  </c:pt>
                  <c:pt idx="2">
                    <c:v>12.184667303454349</c:v>
                  </c:pt>
                  <c:pt idx="3">
                    <c:v>10.395609055919389</c:v>
                  </c:pt>
                </c:numCache>
              </c:numRef>
            </c:plus>
            <c:minus>
              <c:numRef>
                <c:f>'3MA CQ'!$E$26:$E$29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7.8854826222833809</c:v>
                  </c:pt>
                  <c:pt idx="2">
                    <c:v>12.184667303454349</c:v>
                  </c:pt>
                  <c:pt idx="3">
                    <c:v>10.395609055919389</c:v>
                  </c:pt>
                </c:numCache>
              </c:numRef>
            </c:minus>
          </c:errBars>
          <c:cat>
            <c:strRef>
              <c:f>'3MA CQ'!$C$21:$C$24</c:f>
              <c:strCache>
                <c:ptCount val="4"/>
                <c:pt idx="0">
                  <c:v>untreated</c:v>
                </c:pt>
                <c:pt idx="1">
                  <c:v>Pem</c:v>
                </c:pt>
                <c:pt idx="2">
                  <c:v>ITF2357</c:v>
                </c:pt>
                <c:pt idx="3">
                  <c:v>Pem-&gt;ITF2357</c:v>
                </c:pt>
              </c:strCache>
            </c:strRef>
          </c:cat>
          <c:val>
            <c:numRef>
              <c:f>'3MA CQ'!$E$21:$E$24</c:f>
              <c:numCache>
                <c:formatCode>0</c:formatCode>
                <c:ptCount val="4"/>
                <c:pt idx="0">
                  <c:v>100</c:v>
                </c:pt>
                <c:pt idx="1">
                  <c:v>86.605221449090166</c:v>
                </c:pt>
                <c:pt idx="2">
                  <c:v>107.13568145109348</c:v>
                </c:pt>
                <c:pt idx="3">
                  <c:v>81.00758391077143</c:v>
                </c:pt>
              </c:numCache>
            </c:numRef>
          </c:val>
        </c:ser>
        <c:axId val="75841920"/>
        <c:axId val="75843840"/>
      </c:barChart>
      <c:catAx>
        <c:axId val="75841920"/>
        <c:scaling>
          <c:orientation val="minMax"/>
        </c:scaling>
        <c:axPos val="b"/>
        <c:tickLblPos val="none"/>
        <c:crossAx val="75843840"/>
        <c:crosses val="autoZero"/>
        <c:auto val="1"/>
        <c:lblAlgn val="ctr"/>
        <c:lblOffset val="100"/>
      </c:catAx>
      <c:valAx>
        <c:axId val="75843840"/>
        <c:scaling>
          <c:orientation val="minMax"/>
          <c:max val="120"/>
        </c:scaling>
        <c:axPos val="l"/>
        <c:numFmt formatCode="0" sourceLinked="1"/>
        <c:tickLblPos val="nextTo"/>
        <c:crossAx val="75841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134312236912"/>
          <c:y val="5.1697959485983019E-3"/>
          <c:w val="0.20011280824853867"/>
          <c:h val="0.16181577973894187"/>
        </c:manualLayout>
      </c:layout>
    </c:legend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0.16398722886911901"/>
          <c:y val="2.7488837159976416E-2"/>
          <c:w val="0.7725207076388203"/>
          <c:h val="0.86417034268651083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errBars>
            <c:errBarType val="both"/>
            <c:errValType val="cust"/>
            <c:plus>
              <c:numRef>
                <c:f>siTS!$H$115:$H$116</c:f>
                <c:numCache>
                  <c:formatCode>General</c:formatCode>
                  <c:ptCount val="2"/>
                  <c:pt idx="0">
                    <c:v>0</c:v>
                  </c:pt>
                  <c:pt idx="1">
                    <c:v>0.05</c:v>
                  </c:pt>
                </c:numCache>
              </c:numRef>
            </c:plus>
            <c:minus>
              <c:numRef>
                <c:f>siTS!$H$115:$H$116</c:f>
                <c:numCache>
                  <c:formatCode>General</c:formatCode>
                  <c:ptCount val="2"/>
                  <c:pt idx="0">
                    <c:v>0</c:v>
                  </c:pt>
                  <c:pt idx="1">
                    <c:v>0.05</c:v>
                  </c:pt>
                </c:numCache>
              </c:numRef>
            </c:minus>
          </c:errBars>
          <c:cat>
            <c:strRef>
              <c:f>siTS!$F$115:$F$116</c:f>
              <c:strCache>
                <c:ptCount val="2"/>
                <c:pt idx="0">
                  <c:v>H1299/Cont</c:v>
                </c:pt>
                <c:pt idx="1">
                  <c:v>H1299/siTS</c:v>
                </c:pt>
              </c:strCache>
            </c:strRef>
          </c:cat>
          <c:val>
            <c:numRef>
              <c:f>siTS!$G$115:$G$116</c:f>
              <c:numCache>
                <c:formatCode>General</c:formatCode>
                <c:ptCount val="2"/>
                <c:pt idx="0">
                  <c:v>1</c:v>
                </c:pt>
                <c:pt idx="1">
                  <c:v>0.28984273770215591</c:v>
                </c:pt>
              </c:numCache>
            </c:numRef>
          </c:val>
        </c:ser>
        <c:axId val="40672256"/>
        <c:axId val="75738496"/>
      </c:barChart>
      <c:catAx>
        <c:axId val="40672256"/>
        <c:scaling>
          <c:orientation val="minMax"/>
        </c:scaling>
        <c:axPos val="b"/>
        <c:tickLblPos val="nextTo"/>
        <c:crossAx val="75738496"/>
        <c:crosses val="autoZero"/>
        <c:auto val="1"/>
        <c:lblAlgn val="ctr"/>
        <c:lblOffset val="100"/>
      </c:catAx>
      <c:valAx>
        <c:axId val="75738496"/>
        <c:scaling>
          <c:orientation val="minMax"/>
          <c:max val="1"/>
        </c:scaling>
        <c:axPos val="l"/>
        <c:numFmt formatCode="General" sourceLinked="1"/>
        <c:tickLblPos val="nextTo"/>
        <c:crossAx val="40672256"/>
        <c:crosses val="autoZero"/>
        <c:crossBetween val="between"/>
        <c:majorUnit val="0.2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chart" Target="../charts/chart2.xm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chart" Target="../charts/chart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asellaDiTesto 98"/>
          <p:cNvSpPr txBox="1"/>
          <p:nvPr/>
        </p:nvSpPr>
        <p:spPr>
          <a:xfrm>
            <a:off x="-7553" y="4073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Figure S3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0" name="Gruppo 99"/>
          <p:cNvGrpSpPr/>
          <p:nvPr/>
        </p:nvGrpSpPr>
        <p:grpSpPr>
          <a:xfrm>
            <a:off x="332656" y="467545"/>
            <a:ext cx="4032448" cy="4450847"/>
            <a:chOff x="332656" y="467545"/>
            <a:chExt cx="4032448" cy="4450847"/>
          </a:xfrm>
        </p:grpSpPr>
        <p:grpSp>
          <p:nvGrpSpPr>
            <p:cNvPr id="101" name="Gruppo 27"/>
            <p:cNvGrpSpPr/>
            <p:nvPr/>
          </p:nvGrpSpPr>
          <p:grpSpPr>
            <a:xfrm>
              <a:off x="2492896" y="1469997"/>
              <a:ext cx="432048" cy="356648"/>
              <a:chOff x="692696" y="899592"/>
              <a:chExt cx="609600" cy="326324"/>
            </a:xfrm>
          </p:grpSpPr>
          <p:pic>
            <p:nvPicPr>
              <p:cNvPr id="13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92696" y="899592"/>
                <a:ext cx="609600" cy="176213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pic>
            <p:nvPicPr>
              <p:cNvPr id="133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grayscl/>
              </a:blip>
              <a:srcRect/>
              <a:stretch>
                <a:fillRect/>
              </a:stretch>
            </p:blipFill>
            <p:spPr bwMode="auto">
              <a:xfrm>
                <a:off x="692696" y="1115616"/>
                <a:ext cx="609600" cy="11030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02" name="CasellaDiTesto 101"/>
            <p:cNvSpPr txBox="1"/>
            <p:nvPr/>
          </p:nvSpPr>
          <p:spPr>
            <a:xfrm rot="16200000">
              <a:off x="2154983" y="950707"/>
              <a:ext cx="9220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H1299 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shCont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CasellaDiTesto 102"/>
            <p:cNvSpPr txBox="1"/>
            <p:nvPr/>
          </p:nvSpPr>
          <p:spPr>
            <a:xfrm rot="16200000">
              <a:off x="2280174" y="880479"/>
              <a:ext cx="105670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H1299 shBeclin1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CasellaDiTesto 103"/>
            <p:cNvSpPr txBox="1"/>
            <p:nvPr/>
          </p:nvSpPr>
          <p:spPr>
            <a:xfrm>
              <a:off x="1988840" y="1429765"/>
              <a:ext cx="56297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Beclin1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CasellaDiTesto 104"/>
            <p:cNvSpPr txBox="1"/>
            <p:nvPr/>
          </p:nvSpPr>
          <p:spPr>
            <a:xfrm>
              <a:off x="1850936" y="1650405"/>
              <a:ext cx="7104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HSP72/73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CasellaDiTesto 105"/>
            <p:cNvSpPr txBox="1"/>
            <p:nvPr/>
          </p:nvSpPr>
          <p:spPr>
            <a:xfrm>
              <a:off x="1772816" y="470284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7" name="Gruppo 80"/>
            <p:cNvGrpSpPr/>
            <p:nvPr/>
          </p:nvGrpSpPr>
          <p:grpSpPr>
            <a:xfrm>
              <a:off x="599884" y="2483768"/>
              <a:ext cx="2736305" cy="2434624"/>
              <a:chOff x="116632" y="2483768"/>
              <a:chExt cx="2736305" cy="2434624"/>
            </a:xfrm>
          </p:grpSpPr>
          <p:graphicFrame>
            <p:nvGraphicFramePr>
              <p:cNvPr id="118" name="Grafico 117"/>
              <p:cNvGraphicFramePr/>
              <p:nvPr/>
            </p:nvGraphicFramePr>
            <p:xfrm>
              <a:off x="373601" y="2789216"/>
              <a:ext cx="2448272" cy="1800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19" name="CasellaDiTesto 118"/>
              <p:cNvSpPr txBox="1"/>
              <p:nvPr/>
            </p:nvSpPr>
            <p:spPr>
              <a:xfrm rot="16200000">
                <a:off x="-166647" y="3405890"/>
                <a:ext cx="89639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Viability</a:t>
                </a:r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 (%)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0" name="Gruppo 37"/>
              <p:cNvGrpSpPr/>
              <p:nvPr/>
            </p:nvGrpSpPr>
            <p:grpSpPr>
              <a:xfrm>
                <a:off x="434863" y="4428189"/>
                <a:ext cx="2418074" cy="490203"/>
                <a:chOff x="3360478" y="8079925"/>
                <a:chExt cx="2673053" cy="490203"/>
              </a:xfrm>
            </p:grpSpPr>
            <p:sp>
              <p:nvSpPr>
                <p:cNvPr id="128" name="CasellaDiTesto 30"/>
                <p:cNvSpPr txBox="1">
                  <a:spLocks noChangeArrowheads="1"/>
                </p:cNvSpPr>
                <p:nvPr/>
              </p:nvSpPr>
              <p:spPr bwMode="auto">
                <a:xfrm>
                  <a:off x="3360478" y="8114967"/>
                  <a:ext cx="814527" cy="280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it-IT" sz="1000" dirty="0" err="1">
                      <a:latin typeface="Arial" pitchFamily="34" charset="0"/>
                      <a:cs typeface="Arial" pitchFamily="34" charset="0"/>
                    </a:rPr>
                    <a:t>untreated</a:t>
                  </a:r>
                  <a:endParaRPr lang="it-IT" sz="1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9" name="CasellaDiTesto 31"/>
                <p:cNvSpPr txBox="1">
                  <a:spLocks noChangeArrowheads="1"/>
                </p:cNvSpPr>
                <p:nvPr/>
              </p:nvSpPr>
              <p:spPr bwMode="auto">
                <a:xfrm>
                  <a:off x="4052554" y="8114966"/>
                  <a:ext cx="503924" cy="280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it-IT" sz="1000" dirty="0" err="1">
                      <a:latin typeface="Arial" pitchFamily="34" charset="0"/>
                      <a:cs typeface="Arial" pitchFamily="34" charset="0"/>
                    </a:rPr>
                    <a:t>Pem</a:t>
                  </a:r>
                  <a:endParaRPr lang="it-IT" sz="1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0" name="CasellaDiTesto 41"/>
                <p:cNvSpPr txBox="1">
                  <a:spLocks noChangeArrowheads="1"/>
                </p:cNvSpPr>
                <p:nvPr/>
              </p:nvSpPr>
              <p:spPr bwMode="auto">
                <a:xfrm>
                  <a:off x="4500242" y="8114966"/>
                  <a:ext cx="742169" cy="280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it-IT" sz="1000" dirty="0">
                      <a:latin typeface="Arial" pitchFamily="34" charset="0"/>
                      <a:cs typeface="Arial" pitchFamily="34" charset="0"/>
                    </a:rPr>
                    <a:t>ITF2357</a:t>
                  </a:r>
                </a:p>
              </p:txBody>
            </p:sp>
            <p:sp>
              <p:nvSpPr>
                <p:cNvPr id="131" name="CasellaDiTesto 64"/>
                <p:cNvSpPr txBox="1">
                  <a:spLocks noChangeArrowheads="1"/>
                </p:cNvSpPr>
                <p:nvPr/>
              </p:nvSpPr>
              <p:spPr bwMode="auto">
                <a:xfrm>
                  <a:off x="4968543" y="8079925"/>
                  <a:ext cx="1064988" cy="4902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t-IT" sz="1000" dirty="0" err="1" smtClean="0">
                      <a:latin typeface="Arial" pitchFamily="34" charset="0"/>
                      <a:cs typeface="Arial" pitchFamily="34" charset="0"/>
                    </a:rPr>
                    <a:t>Pem</a:t>
                  </a:r>
                  <a:r>
                    <a:rPr lang="it-IT" sz="1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it-IT" sz="1200" dirty="0" smtClean="0">
                      <a:latin typeface="Arial" pitchFamily="34" charset="0"/>
                      <a:cs typeface="Arial" pitchFamily="34" charset="0"/>
                    </a:rPr>
                    <a:t>-&gt; </a:t>
                  </a:r>
                  <a:r>
                    <a:rPr lang="it-IT" sz="1000" dirty="0" smtClean="0">
                      <a:latin typeface="Arial" pitchFamily="34" charset="0"/>
                      <a:cs typeface="Arial" pitchFamily="34" charset="0"/>
                    </a:rPr>
                    <a:t>ITF2357  </a:t>
                  </a:r>
                  <a:endParaRPr lang="it-IT" sz="1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21" name="Gruppo 48"/>
              <p:cNvGrpSpPr/>
              <p:nvPr/>
            </p:nvGrpSpPr>
            <p:grpSpPr>
              <a:xfrm>
                <a:off x="2152206" y="2933229"/>
                <a:ext cx="196674" cy="847022"/>
                <a:chOff x="-1726980" y="3955546"/>
                <a:chExt cx="261610" cy="951496"/>
              </a:xfrm>
            </p:grpSpPr>
            <p:grpSp>
              <p:nvGrpSpPr>
                <p:cNvPr id="123" name="Gruppo 166"/>
                <p:cNvGrpSpPr/>
                <p:nvPr/>
              </p:nvGrpSpPr>
              <p:grpSpPr>
                <a:xfrm>
                  <a:off x="-1684590" y="4179111"/>
                  <a:ext cx="172145" cy="727931"/>
                  <a:chOff x="2276872" y="3851920"/>
                  <a:chExt cx="216024" cy="1455862"/>
                </a:xfrm>
              </p:grpSpPr>
              <p:cxnSp>
                <p:nvCxnSpPr>
                  <p:cNvPr id="125" name="Connettore 1 124"/>
                  <p:cNvCxnSpPr/>
                  <p:nvPr/>
                </p:nvCxnSpPr>
                <p:spPr>
                  <a:xfrm>
                    <a:off x="2276872" y="3851920"/>
                    <a:ext cx="216024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Connettore 1 125"/>
                  <p:cNvCxnSpPr/>
                  <p:nvPr/>
                </p:nvCxnSpPr>
                <p:spPr>
                  <a:xfrm>
                    <a:off x="2276872" y="3851931"/>
                    <a:ext cx="0" cy="1455851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Connettore 1 126"/>
                  <p:cNvCxnSpPr/>
                  <p:nvPr/>
                </p:nvCxnSpPr>
                <p:spPr>
                  <a:xfrm>
                    <a:off x="2492896" y="3851920"/>
                    <a:ext cx="0" cy="144016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4" name="CasellaDiTesto 123"/>
                <p:cNvSpPr txBox="1"/>
                <p:nvPr/>
              </p:nvSpPr>
              <p:spPr>
                <a:xfrm>
                  <a:off x="-1726980" y="3955546"/>
                  <a:ext cx="261610" cy="277001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800" b="0" i="0" u="none" strike="noStrike" kern="0" cap="none" spc="0" normalizeH="0" baseline="-2500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*</a:t>
                  </a:r>
                </a:p>
              </p:txBody>
            </p:sp>
          </p:grpSp>
          <p:sp>
            <p:nvSpPr>
              <p:cNvPr id="122" name="CasellaDiTesto 121"/>
              <p:cNvSpPr txBox="1"/>
              <p:nvPr/>
            </p:nvSpPr>
            <p:spPr>
              <a:xfrm>
                <a:off x="116632" y="2483768"/>
                <a:ext cx="2957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endParaRPr lang="it-IT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108" name="Grafico 107"/>
            <p:cNvGraphicFramePr/>
            <p:nvPr>
              <p:extLst>
                <p:ext uri="{D42A27DB-BD31-4B8C-83A1-F6EECF244321}">
                  <p14:modId xmlns="" xmlns:p14="http://schemas.microsoft.com/office/powerpoint/2010/main" val="3093718870"/>
                </p:ext>
              </p:extLst>
            </p:nvPr>
          </p:nvGraphicFramePr>
          <p:xfrm>
            <a:off x="700463" y="701624"/>
            <a:ext cx="936104" cy="17107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9" name="CasellaDiTesto 108"/>
            <p:cNvSpPr txBox="1"/>
            <p:nvPr/>
          </p:nvSpPr>
          <p:spPr>
            <a:xfrm>
              <a:off x="332656" y="470284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CasellaDiTesto 35"/>
            <p:cNvSpPr txBox="1">
              <a:spLocks noChangeArrowheads="1"/>
            </p:cNvSpPr>
            <p:nvPr/>
          </p:nvSpPr>
          <p:spPr bwMode="auto">
            <a:xfrm rot="16200000">
              <a:off x="-179927" y="1169628"/>
              <a:ext cx="1387158" cy="346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TS 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mRNA</a:t>
              </a: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expression</a:t>
              </a:r>
              <a:endParaRPr lang="it-IT" sz="9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fold</a:t>
              </a: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change</a:t>
              </a: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) 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1" name="Picture 4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3933056" y="1463885"/>
              <a:ext cx="432048" cy="1800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2" name="CasellaDiTesto 111"/>
            <p:cNvSpPr txBox="1"/>
            <p:nvPr/>
          </p:nvSpPr>
          <p:spPr>
            <a:xfrm>
              <a:off x="3501618" y="1429765"/>
              <a:ext cx="48603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ATG7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CasellaDiTesto 112"/>
            <p:cNvSpPr txBox="1"/>
            <p:nvPr/>
          </p:nvSpPr>
          <p:spPr>
            <a:xfrm>
              <a:off x="3277197" y="1650405"/>
              <a:ext cx="7104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HSP72/73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4" name="Picture 5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3933056" y="1679909"/>
              <a:ext cx="432047" cy="1440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5" name="CasellaDiTesto 114"/>
            <p:cNvSpPr txBox="1"/>
            <p:nvPr/>
          </p:nvSpPr>
          <p:spPr>
            <a:xfrm rot="16200000">
              <a:off x="3657061" y="980808"/>
              <a:ext cx="80021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H1299/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Cont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CasellaDiTesto 115"/>
            <p:cNvSpPr txBox="1"/>
            <p:nvPr/>
          </p:nvSpPr>
          <p:spPr>
            <a:xfrm rot="16200000">
              <a:off x="3779046" y="913420"/>
              <a:ext cx="94128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H1299/siATG7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CasellaDiTesto 116"/>
            <p:cNvSpPr txBox="1"/>
            <p:nvPr/>
          </p:nvSpPr>
          <p:spPr>
            <a:xfrm>
              <a:off x="3421213" y="470284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9851" y="3331249"/>
            <a:ext cx="432000" cy="21905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5" name="CasellaDiTesto 134"/>
          <p:cNvSpPr txBox="1"/>
          <p:nvPr/>
        </p:nvSpPr>
        <p:spPr>
          <a:xfrm>
            <a:off x="3943680" y="3331115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 err="1" smtClean="0">
                <a:latin typeface="Arial" pitchFamily="34" charset="0"/>
                <a:cs typeface="Arial" pitchFamily="34" charset="0"/>
              </a:rPr>
              <a:t>p-Akt</a:t>
            </a:r>
            <a:endParaRPr lang="it-IT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6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9851" y="3872753"/>
            <a:ext cx="432000" cy="15569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" name="CasellaDiTesto 136"/>
          <p:cNvSpPr txBox="1"/>
          <p:nvPr/>
        </p:nvSpPr>
        <p:spPr>
          <a:xfrm>
            <a:off x="3844680" y="3854386"/>
            <a:ext cx="6270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 dirty="0" err="1" smtClean="0">
                <a:latin typeface="Arial" pitchFamily="34" charset="0"/>
                <a:cs typeface="Arial" pitchFamily="34" charset="0"/>
              </a:rPr>
              <a:t>p-mTOR</a:t>
            </a:r>
            <a:endParaRPr lang="it-IT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19851" y="4066498"/>
            <a:ext cx="432000" cy="18480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9" name="CasellaDiTesto 138"/>
          <p:cNvSpPr txBox="1"/>
          <p:nvPr/>
        </p:nvSpPr>
        <p:spPr>
          <a:xfrm>
            <a:off x="3793384" y="4062687"/>
            <a:ext cx="6783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 dirty="0" smtClean="0">
                <a:latin typeface="Arial" pitchFamily="34" charset="0"/>
                <a:cs typeface="Arial" pitchFamily="34" charset="0"/>
              </a:rPr>
              <a:t>Hsp70/72</a:t>
            </a:r>
            <a:endParaRPr lang="it-IT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24706" y="3590784"/>
            <a:ext cx="432049" cy="2160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1" name="CasellaDiTesto 140"/>
          <p:cNvSpPr txBox="1"/>
          <p:nvPr/>
        </p:nvSpPr>
        <p:spPr>
          <a:xfrm>
            <a:off x="3789543" y="3578192"/>
            <a:ext cx="6783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900" dirty="0" smtClean="0">
                <a:latin typeface="Arial" pitchFamily="34" charset="0"/>
                <a:cs typeface="Arial" pitchFamily="34" charset="0"/>
              </a:rPr>
              <a:t>Hsp70/72</a:t>
            </a:r>
            <a:endParaRPr lang="it-IT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2" name="CasellaDiTesto 141"/>
          <p:cNvSpPr txBox="1"/>
          <p:nvPr/>
        </p:nvSpPr>
        <p:spPr>
          <a:xfrm>
            <a:off x="4429475" y="3078048"/>
            <a:ext cx="489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-    +</a:t>
            </a:r>
            <a:endParaRPr lang="it-IT" sz="1400" dirty="0"/>
          </a:p>
        </p:txBody>
      </p:sp>
      <p:cxnSp>
        <p:nvCxnSpPr>
          <p:cNvPr id="143" name="Connettore 1 142"/>
          <p:cNvCxnSpPr/>
          <p:nvPr/>
        </p:nvCxnSpPr>
        <p:spPr>
          <a:xfrm>
            <a:off x="4453559" y="3140520"/>
            <a:ext cx="36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CasellaDiTesto 143"/>
          <p:cNvSpPr txBox="1"/>
          <p:nvPr/>
        </p:nvSpPr>
        <p:spPr>
          <a:xfrm>
            <a:off x="4420795" y="2907136"/>
            <a:ext cx="4219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 smtClean="0">
                <a:latin typeface="Arial" pitchFamily="34" charset="0"/>
                <a:cs typeface="Arial" pitchFamily="34" charset="0"/>
              </a:rPr>
              <a:t>3MA</a:t>
            </a:r>
            <a:endParaRPr lang="it-IT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CasellaDiTesto 144"/>
          <p:cNvSpPr txBox="1"/>
          <p:nvPr/>
        </p:nvSpPr>
        <p:spPr>
          <a:xfrm>
            <a:off x="3789040" y="2490492"/>
            <a:ext cx="29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E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6" name="Gruppo 145"/>
          <p:cNvGrpSpPr/>
          <p:nvPr/>
        </p:nvGrpSpPr>
        <p:grpSpPr>
          <a:xfrm>
            <a:off x="836712" y="5436096"/>
            <a:ext cx="4248472" cy="2592288"/>
            <a:chOff x="993084" y="6300192"/>
            <a:chExt cx="2660390" cy="1260847"/>
          </a:xfrm>
        </p:grpSpPr>
        <p:pic>
          <p:nvPicPr>
            <p:cNvPr id="147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93084" y="6300192"/>
              <a:ext cx="665163" cy="61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" name="Picture 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9690" y="6300192"/>
              <a:ext cx="666750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9" name="Picture 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313940" y="6300192"/>
              <a:ext cx="661987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0" name="Picture 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986724" y="6300192"/>
              <a:ext cx="666750" cy="612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1" name="Picture 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999434" y="6948264"/>
              <a:ext cx="658813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2" name="Picture 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659690" y="6948264"/>
              <a:ext cx="661987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313940" y="6948264"/>
              <a:ext cx="661987" cy="612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" name="Picture 11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986724" y="6948264"/>
              <a:ext cx="66675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5" name="CasellaDiTesto 154"/>
          <p:cNvSpPr txBox="1"/>
          <p:nvPr/>
        </p:nvSpPr>
        <p:spPr>
          <a:xfrm>
            <a:off x="355806" y="5004048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156" name="CasellaDiTesto 60"/>
          <p:cNvSpPr txBox="1">
            <a:spLocks noChangeArrowheads="1"/>
          </p:cNvSpPr>
          <p:nvPr/>
        </p:nvSpPr>
        <p:spPr bwMode="auto">
          <a:xfrm>
            <a:off x="1988840" y="8028384"/>
            <a:ext cx="1505602" cy="1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 </a:t>
            </a:r>
            <a:r>
              <a:rPr kumimoji="0" lang="it-IT" sz="11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Active</a:t>
            </a:r>
            <a:r>
              <a:rPr kumimoji="0" lang="it-IT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it-IT" sz="1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Caspase-3 </a:t>
            </a:r>
            <a:r>
              <a:rPr kumimoji="0" lang="it-IT" sz="11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staining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CasellaDiTesto 66"/>
          <p:cNvSpPr txBox="1">
            <a:spLocks noChangeArrowheads="1"/>
          </p:cNvSpPr>
          <p:nvPr/>
        </p:nvSpPr>
        <p:spPr bwMode="auto">
          <a:xfrm rot="5400000">
            <a:off x="4941687" y="6045077"/>
            <a:ext cx="60144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latin typeface="Arial" pitchFamily="34" charset="0"/>
                <a:cs typeface="Arial" pitchFamily="34" charset="0"/>
              </a:rPr>
              <a:t>H1299</a:t>
            </a:r>
            <a:endParaRPr lang="it-I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CasellaDiTesto 66"/>
          <p:cNvSpPr txBox="1">
            <a:spLocks noChangeArrowheads="1"/>
          </p:cNvSpPr>
          <p:nvPr/>
        </p:nvSpPr>
        <p:spPr bwMode="auto">
          <a:xfrm>
            <a:off x="908720" y="5264931"/>
            <a:ext cx="574047" cy="1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err="1">
                <a:latin typeface="Arial" pitchFamily="34" charset="0"/>
                <a:cs typeface="Arial" pitchFamily="34" charset="0"/>
              </a:rPr>
              <a:t>untreated</a:t>
            </a:r>
            <a:endParaRPr lang="it-I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CasellaDiTesto 66"/>
          <p:cNvSpPr txBox="1">
            <a:spLocks noChangeArrowheads="1"/>
          </p:cNvSpPr>
          <p:nvPr/>
        </p:nvSpPr>
        <p:spPr bwMode="auto">
          <a:xfrm>
            <a:off x="1823289" y="5264931"/>
            <a:ext cx="1044668" cy="1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100" kern="0" dirty="0" err="1" smtClean="0">
                <a:latin typeface="Arial" pitchFamily="34" charset="0"/>
                <a:cs typeface="Arial" pitchFamily="34" charset="0"/>
              </a:rPr>
              <a:t>Pem</a:t>
            </a:r>
            <a:endParaRPr lang="it-IT" sz="11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CasellaDiTesto 60"/>
          <p:cNvSpPr txBox="1">
            <a:spLocks noChangeArrowheads="1"/>
          </p:cNvSpPr>
          <p:nvPr/>
        </p:nvSpPr>
        <p:spPr bwMode="auto">
          <a:xfrm>
            <a:off x="2962819" y="5227119"/>
            <a:ext cx="523277" cy="1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latin typeface="Arial" pitchFamily="34" charset="0"/>
                <a:cs typeface="Arial" pitchFamily="34" charset="0"/>
              </a:rPr>
              <a:t>ITF2357</a:t>
            </a:r>
            <a:endParaRPr lang="it-I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CasellaDiTesto 64"/>
          <p:cNvSpPr txBox="1">
            <a:spLocks noChangeArrowheads="1"/>
          </p:cNvSpPr>
          <p:nvPr/>
        </p:nvSpPr>
        <p:spPr bwMode="auto">
          <a:xfrm>
            <a:off x="3588037" y="5065023"/>
            <a:ext cx="1857187" cy="26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err="1" smtClean="0">
                <a:latin typeface="Arial" pitchFamily="34" charset="0"/>
                <a:cs typeface="Arial" pitchFamily="34" charset="0"/>
              </a:rPr>
              <a:t>Pem</a:t>
            </a:r>
            <a:r>
              <a:rPr lang="it-IT" sz="11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latin typeface="Arial" pitchFamily="34" charset="0"/>
                <a:cs typeface="Arial" pitchFamily="34" charset="0"/>
              </a:rPr>
              <a:t>ITF2357</a:t>
            </a:r>
            <a:endParaRPr lang="it-I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CasellaDiTesto 60"/>
          <p:cNvSpPr txBox="1">
            <a:spLocks noChangeArrowheads="1"/>
          </p:cNvSpPr>
          <p:nvPr/>
        </p:nvSpPr>
        <p:spPr bwMode="auto">
          <a:xfrm rot="16200000">
            <a:off x="123210" y="6466174"/>
            <a:ext cx="96853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kern="0" dirty="0" err="1" smtClean="0">
                <a:latin typeface="Arial" pitchFamily="34" charset="0"/>
                <a:cs typeface="Arial" pitchFamily="34" charset="0"/>
              </a:rPr>
              <a:t>N°</a:t>
            </a:r>
            <a:r>
              <a:rPr lang="it-IT" sz="11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100" kern="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it-IT" sz="11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100" kern="0" dirty="0" err="1" smtClean="0">
                <a:latin typeface="Arial" pitchFamily="34" charset="0"/>
                <a:cs typeface="Arial" pitchFamily="34" charset="0"/>
              </a:rPr>
              <a:t>Events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CasellaDiTesto 66"/>
          <p:cNvSpPr txBox="1">
            <a:spLocks noChangeArrowheads="1"/>
          </p:cNvSpPr>
          <p:nvPr/>
        </p:nvSpPr>
        <p:spPr bwMode="auto">
          <a:xfrm rot="5400000">
            <a:off x="4583620" y="7175393"/>
            <a:ext cx="13003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latin typeface="Arial" pitchFamily="34" charset="0"/>
                <a:cs typeface="Arial" pitchFamily="34" charset="0"/>
              </a:rPr>
              <a:t>H1299 shBeclin-1</a:t>
            </a:r>
            <a:endParaRPr lang="it-IT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</Words>
  <Application>Microsoft Office PowerPoint</Application>
  <PresentationFormat>Presentazione su schermo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trisciuoglio.daniela</dc:creator>
  <cp:lastModifiedBy>trisciuoglio.daniela</cp:lastModifiedBy>
  <cp:revision>3</cp:revision>
  <dcterms:created xsi:type="dcterms:W3CDTF">2014-10-08T10:29:42Z</dcterms:created>
  <dcterms:modified xsi:type="dcterms:W3CDTF">2014-10-08T10:32:14Z</dcterms:modified>
</cp:coreProperties>
</file>