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916" y="-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HIARA\LAVORO\5x1000%20AIRC%20staminali\VIABILITY%20MTT%20e%20CELL%20TITER%20GLO\media%20esp%20stem%20ITF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7.2354528363464177E-2"/>
          <c:y val="1.8450550824004111E-2"/>
          <c:w val="0.90771561610841189"/>
          <c:h val="0.90883091994453102"/>
        </c:manualLayout>
      </c:layout>
      <c:scatterChart>
        <c:scatterStyle val="lineMarker"/>
        <c:ser>
          <c:idx val="0"/>
          <c:order val="0"/>
          <c:tx>
            <c:strRef>
              <c:f>Foglio2!$C$15</c:f>
              <c:strCache>
                <c:ptCount val="1"/>
                <c:pt idx="0">
                  <c:v>LCSC136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Foglio2!$I$16:$I$23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3.6976054242489971</c:v>
                  </c:pt>
                  <c:pt idx="4">
                    <c:v>4.2606070031669425</c:v>
                  </c:pt>
                  <c:pt idx="5">
                    <c:v>11.48915225010783</c:v>
                  </c:pt>
                  <c:pt idx="6">
                    <c:v>14.626678163499351</c:v>
                  </c:pt>
                  <c:pt idx="7">
                    <c:v>5.5179606745827687</c:v>
                  </c:pt>
                </c:numCache>
              </c:numRef>
            </c:plus>
            <c:minus>
              <c:numRef>
                <c:f>Foglio2!$I$16:$I$23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3.6976054242489971</c:v>
                  </c:pt>
                  <c:pt idx="4">
                    <c:v>4.2606070031669425</c:v>
                  </c:pt>
                  <c:pt idx="5">
                    <c:v>11.48915225010783</c:v>
                  </c:pt>
                  <c:pt idx="6">
                    <c:v>14.626678163499351</c:v>
                  </c:pt>
                  <c:pt idx="7">
                    <c:v>5.5179606745827687</c:v>
                  </c:pt>
                </c:numCache>
              </c:numRef>
            </c:minus>
          </c:errBars>
          <c:xVal>
            <c:numRef>
              <c:f>Foglio2!$D$16:$D$23</c:f>
              <c:numCache>
                <c:formatCode>General</c:formatCode>
                <c:ptCount val="8"/>
                <c:pt idx="0">
                  <c:v>0</c:v>
                </c:pt>
                <c:pt idx="1">
                  <c:v>1.0000000000000004E-2</c:v>
                </c:pt>
                <c:pt idx="2">
                  <c:v>0.05</c:v>
                </c:pt>
                <c:pt idx="3">
                  <c:v>0.1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5</c:v>
                </c:pt>
              </c:numCache>
            </c:numRef>
          </c:xVal>
          <c:yVal>
            <c:numRef>
              <c:f>Foglio2!$H$16:$H$23</c:f>
              <c:numCache>
                <c:formatCode>0.0</c:formatCode>
                <c:ptCount val="8"/>
                <c:pt idx="0">
                  <c:v>100</c:v>
                </c:pt>
                <c:pt idx="1">
                  <c:v>87.307389913951937</c:v>
                </c:pt>
                <c:pt idx="2">
                  <c:v>76.981091475345906</c:v>
                </c:pt>
                <c:pt idx="3">
                  <c:v>79.506344836712614</c:v>
                </c:pt>
                <c:pt idx="4">
                  <c:v>70.60096938153481</c:v>
                </c:pt>
                <c:pt idx="5">
                  <c:v>51.856091959907886</c:v>
                </c:pt>
                <c:pt idx="6">
                  <c:v>37.211035963359983</c:v>
                </c:pt>
                <c:pt idx="7">
                  <c:v>9.5709027099448072</c:v>
                </c:pt>
              </c:numCache>
            </c:numRef>
          </c:yVal>
        </c:ser>
        <c:ser>
          <c:idx val="1"/>
          <c:order val="1"/>
          <c:tx>
            <c:strRef>
              <c:f>Foglio2!$C$25</c:f>
              <c:strCache>
                <c:ptCount val="1"/>
                <c:pt idx="0">
                  <c:v>LCSC143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Foglio2!$J$26:$J$33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14.144742057034897</c:v>
                  </c:pt>
                  <c:pt idx="5">
                    <c:v>16.010410082302425</c:v>
                  </c:pt>
                  <c:pt idx="6">
                    <c:v>15.697713774006424</c:v>
                  </c:pt>
                  <c:pt idx="7">
                    <c:v>5</c:v>
                  </c:pt>
                </c:numCache>
              </c:numRef>
            </c:plus>
            <c:minus>
              <c:numRef>
                <c:f>Foglio2!$J$26:$J$33</c:f>
                <c:numCache>
                  <c:formatCode>General</c:formatCode>
                  <c:ptCount val="8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14.144742057034897</c:v>
                  </c:pt>
                  <c:pt idx="5">
                    <c:v>16.010410082302425</c:v>
                  </c:pt>
                  <c:pt idx="6">
                    <c:v>15.697713774006424</c:v>
                  </c:pt>
                  <c:pt idx="7">
                    <c:v>5</c:v>
                  </c:pt>
                </c:numCache>
              </c:numRef>
            </c:minus>
          </c:errBars>
          <c:xVal>
            <c:numRef>
              <c:f>Foglio2!$D$26:$D$33</c:f>
              <c:numCache>
                <c:formatCode>General</c:formatCode>
                <c:ptCount val="8"/>
                <c:pt idx="0">
                  <c:v>0</c:v>
                </c:pt>
                <c:pt idx="1">
                  <c:v>1.0000000000000004E-2</c:v>
                </c:pt>
                <c:pt idx="2">
                  <c:v>0.1</c:v>
                </c:pt>
                <c:pt idx="3">
                  <c:v>0.25</c:v>
                </c:pt>
                <c:pt idx="4">
                  <c:v>0.5</c:v>
                </c:pt>
                <c:pt idx="5">
                  <c:v>1</c:v>
                </c:pt>
                <c:pt idx="6">
                  <c:v>2.5</c:v>
                </c:pt>
                <c:pt idx="7">
                  <c:v>5</c:v>
                </c:pt>
              </c:numCache>
            </c:numRef>
          </c:xVal>
          <c:yVal>
            <c:numRef>
              <c:f>Foglio2!$I$26:$I$33</c:f>
              <c:numCache>
                <c:formatCode>0</c:formatCode>
                <c:ptCount val="8"/>
                <c:pt idx="0">
                  <c:v>100</c:v>
                </c:pt>
                <c:pt idx="1">
                  <c:v>102.44171491644416</c:v>
                </c:pt>
                <c:pt idx="2">
                  <c:v>93.622637314215908</c:v>
                </c:pt>
                <c:pt idx="3">
                  <c:v>101.07843137254895</c:v>
                </c:pt>
                <c:pt idx="4">
                  <c:v>82.862893318133516</c:v>
                </c:pt>
                <c:pt idx="5">
                  <c:v>71.800516274053052</c:v>
                </c:pt>
                <c:pt idx="6">
                  <c:v>55.465063699071898</c:v>
                </c:pt>
                <c:pt idx="7">
                  <c:v>66.86274509803917</c:v>
                </c:pt>
              </c:numCache>
            </c:numRef>
          </c:yVal>
        </c:ser>
        <c:ser>
          <c:idx val="2"/>
          <c:order val="2"/>
          <c:tx>
            <c:strRef>
              <c:f>Foglio2!$C$36</c:f>
              <c:strCache>
                <c:ptCount val="1"/>
                <c:pt idx="0">
                  <c:v>LCSC18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</a:ln>
          </c:spPr>
          <c:marker>
            <c:symbol val="triangle"/>
            <c:size val="7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Foglio2!$K$37:$K$45</c:f>
                <c:numCache>
                  <c:formatCode>General</c:formatCode>
                  <c:ptCount val="9"/>
                  <c:pt idx="0">
                    <c:v>0</c:v>
                  </c:pt>
                  <c:pt idx="1">
                    <c:v>20.833865086379578</c:v>
                  </c:pt>
                  <c:pt idx="2">
                    <c:v>20.211308396909853</c:v>
                  </c:pt>
                  <c:pt idx="3">
                    <c:v>24.203441257752516</c:v>
                  </c:pt>
                  <c:pt idx="4">
                    <c:v>13.749524767472085</c:v>
                  </c:pt>
                  <c:pt idx="5">
                    <c:v>16.180530739497289</c:v>
                  </c:pt>
                  <c:pt idx="6">
                    <c:v>0</c:v>
                  </c:pt>
                  <c:pt idx="7">
                    <c:v>0</c:v>
                  </c:pt>
                  <c:pt idx="8">
                    <c:v>5</c:v>
                  </c:pt>
                </c:numCache>
              </c:numRef>
            </c:plus>
            <c:minus>
              <c:numRef>
                <c:f>Foglio2!$K$37:$K$45</c:f>
                <c:numCache>
                  <c:formatCode>General</c:formatCode>
                  <c:ptCount val="9"/>
                  <c:pt idx="0">
                    <c:v>0</c:v>
                  </c:pt>
                  <c:pt idx="1">
                    <c:v>20.833865086379578</c:v>
                  </c:pt>
                  <c:pt idx="2">
                    <c:v>20.211308396909853</c:v>
                  </c:pt>
                  <c:pt idx="3">
                    <c:v>24.203441257752516</c:v>
                  </c:pt>
                  <c:pt idx="4">
                    <c:v>13.749524767472085</c:v>
                  </c:pt>
                  <c:pt idx="5">
                    <c:v>16.180530739497289</c:v>
                  </c:pt>
                  <c:pt idx="6">
                    <c:v>0</c:v>
                  </c:pt>
                  <c:pt idx="7">
                    <c:v>0</c:v>
                  </c:pt>
                  <c:pt idx="8">
                    <c:v>5</c:v>
                  </c:pt>
                </c:numCache>
              </c:numRef>
            </c:minus>
          </c:errBars>
          <c:xVal>
            <c:numRef>
              <c:f>Foglio2!$D$37:$D$45</c:f>
              <c:numCache>
                <c:formatCode>General</c:formatCode>
                <c:ptCount val="9"/>
                <c:pt idx="0">
                  <c:v>0</c:v>
                </c:pt>
                <c:pt idx="1">
                  <c:v>1.0000000000000005E-3</c:v>
                </c:pt>
                <c:pt idx="2">
                  <c:v>1.0000000000000004E-2</c:v>
                </c:pt>
                <c:pt idx="3">
                  <c:v>0.05</c:v>
                </c:pt>
                <c:pt idx="4">
                  <c:v>0.1</c:v>
                </c:pt>
                <c:pt idx="5">
                  <c:v>0.5</c:v>
                </c:pt>
                <c:pt idx="6">
                  <c:v>1</c:v>
                </c:pt>
                <c:pt idx="7">
                  <c:v>2.5</c:v>
                </c:pt>
                <c:pt idx="8">
                  <c:v>5</c:v>
                </c:pt>
              </c:numCache>
            </c:numRef>
          </c:xVal>
          <c:yVal>
            <c:numRef>
              <c:f>Foglio2!$J$37:$J$45</c:f>
              <c:numCache>
                <c:formatCode>0</c:formatCode>
                <c:ptCount val="9"/>
                <c:pt idx="0">
                  <c:v>100</c:v>
                </c:pt>
                <c:pt idx="1">
                  <c:v>81.818525655940846</c:v>
                </c:pt>
                <c:pt idx="2">
                  <c:v>90.063349944470232</c:v>
                </c:pt>
                <c:pt idx="3">
                  <c:v>91.503951180744608</c:v>
                </c:pt>
                <c:pt idx="4">
                  <c:v>86.038853329722883</c:v>
                </c:pt>
                <c:pt idx="5">
                  <c:v>69.444154113266833</c:v>
                </c:pt>
                <c:pt idx="6">
                  <c:v>57.579551049478113</c:v>
                </c:pt>
                <c:pt idx="7">
                  <c:v>44.340280478789865</c:v>
                </c:pt>
                <c:pt idx="8">
                  <c:v>47.34529391954365</c:v>
                </c:pt>
              </c:numCache>
            </c:numRef>
          </c:yVal>
        </c:ser>
        <c:ser>
          <c:idx val="3"/>
          <c:order val="3"/>
          <c:tx>
            <c:strRef>
              <c:f>Foglio2!$C$48</c:f>
              <c:strCache>
                <c:ptCount val="1"/>
                <c:pt idx="0">
                  <c:v>LCSC36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Foglio2!$H$49:$H$57</c:f>
                <c:numCache>
                  <c:formatCode>General</c:formatCode>
                  <c:ptCount val="9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15.044555051685094</c:v>
                  </c:pt>
                  <c:pt idx="4">
                    <c:v>0</c:v>
                  </c:pt>
                  <c:pt idx="5">
                    <c:v>1.1260978736034823</c:v>
                  </c:pt>
                  <c:pt idx="6">
                    <c:v>1.3561617245504805</c:v>
                  </c:pt>
                  <c:pt idx="7">
                    <c:v>0</c:v>
                  </c:pt>
                  <c:pt idx="8">
                    <c:v>0</c:v>
                  </c:pt>
                </c:numCache>
              </c:numRef>
            </c:plus>
            <c:minus>
              <c:numRef>
                <c:f>Foglio2!$H$49:$H$57</c:f>
                <c:numCache>
                  <c:formatCode>General</c:formatCode>
                  <c:ptCount val="9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15.044555051685094</c:v>
                  </c:pt>
                  <c:pt idx="4">
                    <c:v>0</c:v>
                  </c:pt>
                  <c:pt idx="5">
                    <c:v>1.1260978736034823</c:v>
                  </c:pt>
                  <c:pt idx="6">
                    <c:v>1.3561617245504805</c:v>
                  </c:pt>
                  <c:pt idx="7">
                    <c:v>0</c:v>
                  </c:pt>
                  <c:pt idx="8">
                    <c:v>0</c:v>
                  </c:pt>
                </c:numCache>
              </c:numRef>
            </c:minus>
          </c:errBars>
          <c:xVal>
            <c:numRef>
              <c:f>Foglio2!$D$49:$D$57</c:f>
              <c:numCache>
                <c:formatCode>General</c:formatCode>
                <c:ptCount val="9"/>
                <c:pt idx="0">
                  <c:v>0</c:v>
                </c:pt>
                <c:pt idx="1">
                  <c:v>1.0000000000000004E-2</c:v>
                </c:pt>
                <c:pt idx="2">
                  <c:v>0.05</c:v>
                </c:pt>
                <c:pt idx="3">
                  <c:v>0.1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2.5</c:v>
                </c:pt>
                <c:pt idx="8">
                  <c:v>5</c:v>
                </c:pt>
              </c:numCache>
            </c:numRef>
          </c:xVal>
          <c:yVal>
            <c:numRef>
              <c:f>Foglio2!$G$49:$G$57</c:f>
              <c:numCache>
                <c:formatCode>0</c:formatCode>
                <c:ptCount val="9"/>
                <c:pt idx="0">
                  <c:v>100</c:v>
                </c:pt>
                <c:pt idx="1">
                  <c:v>92.311985826231776</c:v>
                </c:pt>
                <c:pt idx="2">
                  <c:v>76.121094432867039</c:v>
                </c:pt>
                <c:pt idx="3">
                  <c:v>54.044555051685094</c:v>
                </c:pt>
                <c:pt idx="4">
                  <c:v>12</c:v>
                </c:pt>
                <c:pt idx="5">
                  <c:v>11.873902126396537</c:v>
                </c:pt>
                <c:pt idx="6">
                  <c:v>8.6438382754495127</c:v>
                </c:pt>
                <c:pt idx="7">
                  <c:v>7.1505343129411614</c:v>
                </c:pt>
                <c:pt idx="8">
                  <c:v>6</c:v>
                </c:pt>
              </c:numCache>
            </c:numRef>
          </c:yVal>
        </c:ser>
        <c:axId val="75897472"/>
        <c:axId val="75942528"/>
      </c:scatterChart>
      <c:valAx>
        <c:axId val="75897472"/>
        <c:scaling>
          <c:orientation val="minMax"/>
          <c:max val="5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8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75942528"/>
        <c:crosses val="autoZero"/>
        <c:crossBetween val="midCat"/>
        <c:majorUnit val="1"/>
      </c:valAx>
      <c:valAx>
        <c:axId val="75942528"/>
        <c:scaling>
          <c:orientation val="minMax"/>
          <c:max val="120"/>
        </c:scaling>
        <c:axPos val="l"/>
        <c:numFmt formatCode="0" sourceLinked="0"/>
        <c:tickLblPos val="nextTo"/>
        <c:txPr>
          <a:bodyPr rot="0" vert="horz"/>
          <a:lstStyle/>
          <a:p>
            <a:pPr>
              <a:defRPr sz="8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758974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7934581320451439"/>
          <c:y val="3.1511363636363809E-2"/>
          <c:w val="0.40459863123993667"/>
          <c:h val="0.26136098841303401"/>
        </c:manualLayout>
      </c:layout>
      <c:txPr>
        <a:bodyPr/>
        <a:lstStyle/>
        <a:p>
          <a:pPr>
            <a:defRPr sz="800">
              <a:latin typeface="Arial" pitchFamily="34" charset="0"/>
              <a:cs typeface="Arial" pitchFamily="34" charset="0"/>
            </a:defRPr>
          </a:pPr>
          <a:endParaRPr lang="it-IT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ruppo 195"/>
          <p:cNvGrpSpPr/>
          <p:nvPr/>
        </p:nvGrpSpPr>
        <p:grpSpPr>
          <a:xfrm>
            <a:off x="282012" y="755576"/>
            <a:ext cx="5307228" cy="2505934"/>
            <a:chOff x="281104" y="490912"/>
            <a:chExt cx="5740184" cy="2781723"/>
          </a:xfrm>
        </p:grpSpPr>
        <p:sp>
          <p:nvSpPr>
            <p:cNvPr id="197" name="CasellaDiTesto 196"/>
            <p:cNvSpPr txBox="1"/>
            <p:nvPr/>
          </p:nvSpPr>
          <p:spPr>
            <a:xfrm>
              <a:off x="281104" y="497627"/>
              <a:ext cx="319362" cy="307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it-IT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" name="CasellaDiTesto 35"/>
            <p:cNvSpPr txBox="1">
              <a:spLocks noChangeArrowheads="1"/>
            </p:cNvSpPr>
            <p:nvPr/>
          </p:nvSpPr>
          <p:spPr bwMode="auto">
            <a:xfrm rot="16200000">
              <a:off x="-125609" y="1564339"/>
              <a:ext cx="1357313" cy="249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900" dirty="0" err="1">
                  <a:latin typeface="Arial" pitchFamily="34" charset="0"/>
                  <a:cs typeface="Arial" pitchFamily="34" charset="0"/>
                </a:rPr>
                <a:t>Viability</a:t>
              </a:r>
              <a:r>
                <a:rPr lang="it-IT" sz="900" dirty="0">
                  <a:latin typeface="Arial" pitchFamily="34" charset="0"/>
                  <a:cs typeface="Arial" pitchFamily="34" charset="0"/>
                </a:rPr>
                <a:t> (%)</a:t>
              </a:r>
            </a:p>
          </p:txBody>
        </p:sp>
        <p:sp>
          <p:nvSpPr>
            <p:cNvPr id="199" name="CasellaDiTesto 37"/>
            <p:cNvSpPr txBox="1">
              <a:spLocks noChangeArrowheads="1"/>
            </p:cNvSpPr>
            <p:nvPr/>
          </p:nvSpPr>
          <p:spPr bwMode="auto">
            <a:xfrm>
              <a:off x="1460401" y="3016399"/>
              <a:ext cx="1143000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ITF2357 </a:t>
              </a:r>
              <a:r>
                <a:rPr lang="it-IT" sz="900" dirty="0">
                  <a:latin typeface="Arial" pitchFamily="34" charset="0"/>
                  <a:cs typeface="Arial" pitchFamily="34" charset="0"/>
                </a:rPr>
                <a:t>(</a:t>
              </a:r>
              <a:r>
                <a:rPr lang="el-GR" sz="900" dirty="0">
                  <a:latin typeface="Arial" pitchFamily="34" charset="0"/>
                  <a:cs typeface="Arial" pitchFamily="34" charset="0"/>
                </a:rPr>
                <a:t>μ</a:t>
              </a:r>
              <a:r>
                <a:rPr lang="it-IT" sz="900" dirty="0">
                  <a:latin typeface="Arial" pitchFamily="34" charset="0"/>
                  <a:cs typeface="Arial" pitchFamily="34" charset="0"/>
                </a:rPr>
                <a:t>M)</a:t>
              </a:r>
            </a:p>
          </p:txBody>
        </p:sp>
        <p:graphicFrame>
          <p:nvGraphicFramePr>
            <p:cNvPr id="200" name="Grafico 199"/>
            <p:cNvGraphicFramePr>
              <a:graphicFrameLocks/>
            </p:cNvGraphicFramePr>
            <p:nvPr/>
          </p:nvGraphicFramePr>
          <p:xfrm>
            <a:off x="692696" y="683568"/>
            <a:ext cx="2484000" cy="2376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1" name="CasellaDiTesto 200"/>
            <p:cNvSpPr txBox="1"/>
            <p:nvPr/>
          </p:nvSpPr>
          <p:spPr>
            <a:xfrm>
              <a:off x="3481723" y="490912"/>
              <a:ext cx="319362" cy="307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it-IT" sz="12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2" name="Picture 3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4417656" y="1331640"/>
              <a:ext cx="1548000" cy="261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3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4417656" y="1984408"/>
              <a:ext cx="1584000" cy="211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" name="CasellaDiTesto 37"/>
            <p:cNvSpPr txBox="1">
              <a:spLocks noChangeArrowheads="1"/>
            </p:cNvSpPr>
            <p:nvPr/>
          </p:nvSpPr>
          <p:spPr bwMode="auto">
            <a:xfrm>
              <a:off x="4561672" y="827584"/>
              <a:ext cx="1315600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ITF2357 </a:t>
              </a:r>
              <a:r>
                <a:rPr lang="it-IT" sz="900" dirty="0">
                  <a:latin typeface="Arial" pitchFamily="34" charset="0"/>
                  <a:cs typeface="Arial" pitchFamily="34" charset="0"/>
                </a:rPr>
                <a:t>(</a:t>
              </a:r>
              <a:r>
                <a:rPr lang="el-GR" sz="900" dirty="0">
                  <a:latin typeface="Arial" pitchFamily="34" charset="0"/>
                  <a:cs typeface="Arial" pitchFamily="34" charset="0"/>
                </a:rPr>
                <a:t>μ</a:t>
              </a: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M, 72h)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" name="CasellaDiTesto 37"/>
            <p:cNvSpPr txBox="1">
              <a:spLocks noChangeArrowheads="1"/>
            </p:cNvSpPr>
            <p:nvPr/>
          </p:nvSpPr>
          <p:spPr bwMode="auto">
            <a:xfrm>
              <a:off x="3827953" y="1353664"/>
              <a:ext cx="720080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Ac-H3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" name="CasellaDiTesto 37"/>
            <p:cNvSpPr txBox="1">
              <a:spLocks noChangeArrowheads="1"/>
            </p:cNvSpPr>
            <p:nvPr/>
          </p:nvSpPr>
          <p:spPr bwMode="auto">
            <a:xfrm>
              <a:off x="3625568" y="1973896"/>
              <a:ext cx="928944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HSP70/72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" name="CasellaDiTesto 37"/>
            <p:cNvSpPr txBox="1">
              <a:spLocks noChangeArrowheads="1"/>
            </p:cNvSpPr>
            <p:nvPr/>
          </p:nvSpPr>
          <p:spPr bwMode="auto">
            <a:xfrm>
              <a:off x="4421568" y="1096160"/>
              <a:ext cx="278904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-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" name="CasellaDiTesto 37"/>
            <p:cNvSpPr txBox="1">
              <a:spLocks noChangeArrowheads="1"/>
            </p:cNvSpPr>
            <p:nvPr/>
          </p:nvSpPr>
          <p:spPr bwMode="auto">
            <a:xfrm>
              <a:off x="4573968" y="1096160"/>
              <a:ext cx="433392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0.1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" name="CasellaDiTesto 37"/>
            <p:cNvSpPr txBox="1">
              <a:spLocks noChangeArrowheads="1"/>
            </p:cNvSpPr>
            <p:nvPr/>
          </p:nvSpPr>
          <p:spPr bwMode="auto">
            <a:xfrm>
              <a:off x="4843104" y="1096160"/>
              <a:ext cx="433392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0.5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0" name="CasellaDiTesto 37"/>
            <p:cNvSpPr txBox="1">
              <a:spLocks noChangeArrowheads="1"/>
            </p:cNvSpPr>
            <p:nvPr/>
          </p:nvSpPr>
          <p:spPr bwMode="auto">
            <a:xfrm>
              <a:off x="5166360" y="1092912"/>
              <a:ext cx="278904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" name="CasellaDiTesto 37"/>
            <p:cNvSpPr txBox="1">
              <a:spLocks noChangeArrowheads="1"/>
            </p:cNvSpPr>
            <p:nvPr/>
          </p:nvSpPr>
          <p:spPr bwMode="auto">
            <a:xfrm>
              <a:off x="5347944" y="1092912"/>
              <a:ext cx="433392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2.5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" name="CasellaDiTesto 37"/>
            <p:cNvSpPr txBox="1">
              <a:spLocks noChangeArrowheads="1"/>
            </p:cNvSpPr>
            <p:nvPr/>
          </p:nvSpPr>
          <p:spPr bwMode="auto">
            <a:xfrm>
              <a:off x="5587896" y="1092912"/>
              <a:ext cx="433392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13" name="Connettore 1 212"/>
            <p:cNvCxnSpPr/>
            <p:nvPr/>
          </p:nvCxnSpPr>
          <p:spPr>
            <a:xfrm>
              <a:off x="4417656" y="1043608"/>
              <a:ext cx="151216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CasellaDiTesto 37"/>
            <p:cNvSpPr txBox="1">
              <a:spLocks noChangeArrowheads="1"/>
            </p:cNvSpPr>
            <p:nvPr/>
          </p:nvSpPr>
          <p:spPr bwMode="auto">
            <a:xfrm>
              <a:off x="4581128" y="2200432"/>
              <a:ext cx="1143000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LCSC136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15" name="Immagine 4" descr="lcsc136 ITF PARP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7385" y="1643040"/>
              <a:ext cx="1512168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6" name="CasellaDiTesto 37"/>
            <p:cNvSpPr txBox="1">
              <a:spLocks noChangeArrowheads="1"/>
            </p:cNvSpPr>
            <p:nvPr/>
          </p:nvSpPr>
          <p:spPr bwMode="auto">
            <a:xfrm>
              <a:off x="3814976" y="1574160"/>
              <a:ext cx="720080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PARP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" name="CasellaDiTesto 37"/>
            <p:cNvSpPr txBox="1">
              <a:spLocks noChangeArrowheads="1"/>
            </p:cNvSpPr>
            <p:nvPr/>
          </p:nvSpPr>
          <p:spPr bwMode="auto">
            <a:xfrm>
              <a:off x="3244967" y="1703611"/>
              <a:ext cx="1512265" cy="256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Cleaved</a:t>
              </a:r>
              <a:r>
                <a:rPr lang="it-IT" sz="9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900" dirty="0" err="1" smtClean="0">
                  <a:latin typeface="Arial" pitchFamily="34" charset="0"/>
                  <a:cs typeface="Arial" pitchFamily="34" charset="0"/>
                </a:rPr>
                <a:t>form</a:t>
              </a:r>
              <a:endParaRPr lang="it-IT" sz="9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8" name="CasellaDiTesto 217"/>
          <p:cNvSpPr txBox="1"/>
          <p:nvPr/>
        </p:nvSpPr>
        <p:spPr>
          <a:xfrm>
            <a:off x="-7553" y="4073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smtClean="0">
                <a:latin typeface="Arial" pitchFamily="34" charset="0"/>
                <a:cs typeface="Arial" pitchFamily="34" charset="0"/>
              </a:rPr>
              <a:t>Figure S5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Presentazione su schermo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trisciuoglio.daniela</dc:creator>
  <cp:lastModifiedBy>trisciuoglio.daniela</cp:lastModifiedBy>
  <cp:revision>5</cp:revision>
  <dcterms:created xsi:type="dcterms:W3CDTF">2014-10-08T10:29:42Z</dcterms:created>
  <dcterms:modified xsi:type="dcterms:W3CDTF">2014-10-08T10:33:19Z</dcterms:modified>
</cp:coreProperties>
</file>